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36"/>
  </p:notesMasterIdLst>
  <p:handoutMasterIdLst>
    <p:handoutMasterId r:id="rId37"/>
  </p:handoutMasterIdLst>
  <p:sldIdLst>
    <p:sldId id="569" r:id="rId2"/>
    <p:sldId id="589" r:id="rId3"/>
    <p:sldId id="590" r:id="rId4"/>
    <p:sldId id="591" r:id="rId5"/>
    <p:sldId id="592" r:id="rId6"/>
    <p:sldId id="593" r:id="rId7"/>
    <p:sldId id="594" r:id="rId8"/>
    <p:sldId id="595" r:id="rId9"/>
    <p:sldId id="596" r:id="rId10"/>
    <p:sldId id="597" r:id="rId11"/>
    <p:sldId id="598" r:id="rId12"/>
    <p:sldId id="599" r:id="rId13"/>
    <p:sldId id="600" r:id="rId14"/>
    <p:sldId id="601" r:id="rId15"/>
    <p:sldId id="602" r:id="rId16"/>
    <p:sldId id="603" r:id="rId17"/>
    <p:sldId id="604" r:id="rId18"/>
    <p:sldId id="605" r:id="rId19"/>
    <p:sldId id="606" r:id="rId20"/>
    <p:sldId id="607" r:id="rId21"/>
    <p:sldId id="608" r:id="rId22"/>
    <p:sldId id="609" r:id="rId23"/>
    <p:sldId id="610" r:id="rId24"/>
    <p:sldId id="611" r:id="rId25"/>
    <p:sldId id="612" r:id="rId26"/>
    <p:sldId id="613" r:id="rId27"/>
    <p:sldId id="614" r:id="rId28"/>
    <p:sldId id="615" r:id="rId29"/>
    <p:sldId id="616" r:id="rId30"/>
    <p:sldId id="617" r:id="rId31"/>
    <p:sldId id="618" r:id="rId32"/>
    <p:sldId id="619" r:id="rId33"/>
    <p:sldId id="620" r:id="rId34"/>
    <p:sldId id="621" r:id="rId35"/>
  </p:sldIdLst>
  <p:sldSz cx="9144000" cy="6858000" type="screen4x3"/>
  <p:notesSz cx="6858000" cy="9296400"/>
  <p:defaultTextStyle>
    <a:defPPr>
      <a:defRPr lang="en-US"/>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CC"/>
    <a:srgbClr val="CCECFF"/>
    <a:srgbClr val="33CC33"/>
    <a:srgbClr val="FFCCFF"/>
    <a:srgbClr val="FFCCCC"/>
    <a:srgbClr val="FFCC99"/>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62" autoAdjust="0"/>
    <p:restoredTop sz="68978" autoAdjust="0"/>
  </p:normalViewPr>
  <p:slideViewPr>
    <p:cSldViewPr>
      <p:cViewPr varScale="1">
        <p:scale>
          <a:sx n="50" d="100"/>
          <a:sy n="50" d="100"/>
        </p:scale>
        <p:origin x="1824" y="72"/>
      </p:cViewPr>
      <p:guideLst>
        <p:guide orient="horz" pos="2160"/>
        <p:guide pos="2880"/>
      </p:guideLst>
    </p:cSldViewPr>
  </p:slideViewPr>
  <p:outlineViewPr>
    <p:cViewPr>
      <p:scale>
        <a:sx n="33" d="100"/>
        <a:sy n="33" d="100"/>
      </p:scale>
      <p:origin x="246"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44" y="-9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5" Type="http://schemas.openxmlformats.org/officeDocument/2006/relationships/image" Target="../media/image22.wmf"/><Relationship Id="rId4" Type="http://schemas.openxmlformats.org/officeDocument/2006/relationships/image" Target="../media/image1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2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9.wmf"/><Relationship Id="rId1" Type="http://schemas.openxmlformats.org/officeDocument/2006/relationships/image" Target="../media/image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442" name="Rectangle 2"/>
          <p:cNvSpPr>
            <a:spLocks noGrp="1" noChangeArrowheads="1"/>
          </p:cNvSpPr>
          <p:nvPr>
            <p:ph type="hdr" sz="quarter"/>
          </p:nvPr>
        </p:nvSpPr>
        <p:spPr bwMode="auto">
          <a:xfrm>
            <a:off x="0" y="3"/>
            <a:ext cx="2972098" cy="464205"/>
          </a:xfrm>
          <a:prstGeom prst="rect">
            <a:avLst/>
          </a:prstGeom>
          <a:noFill/>
          <a:ln w="9525">
            <a:noFill/>
            <a:miter lim="800000"/>
            <a:headEnd/>
            <a:tailEnd/>
          </a:ln>
          <a:effectLst/>
        </p:spPr>
        <p:txBody>
          <a:bodyPr vert="horz" wrap="square" lIns="92287" tIns="46143" rIns="92287" bIns="46143" numCol="1" anchor="t" anchorCtr="0" compatLnSpc="1">
            <a:prstTxWarp prst="textNoShape">
              <a:avLst/>
            </a:prstTxWarp>
          </a:bodyPr>
          <a:lstStyle>
            <a:lvl1pPr defTabSz="923035" eaLnBrk="1" hangingPunct="1">
              <a:defRPr sz="1200" b="0">
                <a:latin typeface="Arial" charset="0"/>
              </a:defRPr>
            </a:lvl1pPr>
          </a:lstStyle>
          <a:p>
            <a:pPr>
              <a:defRPr/>
            </a:pPr>
            <a:endParaRPr lang="en-US"/>
          </a:p>
        </p:txBody>
      </p:sp>
      <p:sp>
        <p:nvSpPr>
          <p:cNvPr id="189443" name="Rectangle 3"/>
          <p:cNvSpPr>
            <a:spLocks noGrp="1" noChangeArrowheads="1"/>
          </p:cNvSpPr>
          <p:nvPr>
            <p:ph type="dt" sz="quarter" idx="1"/>
          </p:nvPr>
        </p:nvSpPr>
        <p:spPr bwMode="auto">
          <a:xfrm>
            <a:off x="3884415" y="3"/>
            <a:ext cx="2972098" cy="464205"/>
          </a:xfrm>
          <a:prstGeom prst="rect">
            <a:avLst/>
          </a:prstGeom>
          <a:noFill/>
          <a:ln w="9525">
            <a:noFill/>
            <a:miter lim="800000"/>
            <a:headEnd/>
            <a:tailEnd/>
          </a:ln>
          <a:effectLst/>
        </p:spPr>
        <p:txBody>
          <a:bodyPr vert="horz" wrap="square" lIns="92287" tIns="46143" rIns="92287" bIns="46143" numCol="1" anchor="t" anchorCtr="0" compatLnSpc="1">
            <a:prstTxWarp prst="textNoShape">
              <a:avLst/>
            </a:prstTxWarp>
          </a:bodyPr>
          <a:lstStyle>
            <a:lvl1pPr algn="r" defTabSz="923035" eaLnBrk="1" hangingPunct="1">
              <a:defRPr sz="1200" b="0">
                <a:latin typeface="Arial" charset="0"/>
              </a:defRPr>
            </a:lvl1pPr>
          </a:lstStyle>
          <a:p>
            <a:pPr>
              <a:defRPr/>
            </a:pPr>
            <a:endParaRPr lang="en-US"/>
          </a:p>
        </p:txBody>
      </p:sp>
      <p:sp>
        <p:nvSpPr>
          <p:cNvPr id="189444" name="Rectangle 4"/>
          <p:cNvSpPr>
            <a:spLocks noGrp="1" noChangeArrowheads="1"/>
          </p:cNvSpPr>
          <p:nvPr>
            <p:ph type="ftr" sz="quarter" idx="2"/>
          </p:nvPr>
        </p:nvSpPr>
        <p:spPr bwMode="auto">
          <a:xfrm>
            <a:off x="0" y="8830659"/>
            <a:ext cx="2972098" cy="464205"/>
          </a:xfrm>
          <a:prstGeom prst="rect">
            <a:avLst/>
          </a:prstGeom>
          <a:noFill/>
          <a:ln w="9525">
            <a:noFill/>
            <a:miter lim="800000"/>
            <a:headEnd/>
            <a:tailEnd/>
          </a:ln>
          <a:effectLst/>
        </p:spPr>
        <p:txBody>
          <a:bodyPr vert="horz" wrap="square" lIns="92287" tIns="46143" rIns="92287" bIns="46143" numCol="1" anchor="b" anchorCtr="0" compatLnSpc="1">
            <a:prstTxWarp prst="textNoShape">
              <a:avLst/>
            </a:prstTxWarp>
          </a:bodyPr>
          <a:lstStyle>
            <a:lvl1pPr defTabSz="923035" eaLnBrk="1" hangingPunct="1">
              <a:defRPr sz="1200" b="0">
                <a:latin typeface="Arial" charset="0"/>
              </a:defRPr>
            </a:lvl1pPr>
          </a:lstStyle>
          <a:p>
            <a:pPr>
              <a:defRPr/>
            </a:pPr>
            <a:endParaRPr lang="en-US"/>
          </a:p>
        </p:txBody>
      </p:sp>
      <p:sp>
        <p:nvSpPr>
          <p:cNvPr id="189445" name="Rectangle 5"/>
          <p:cNvSpPr>
            <a:spLocks noGrp="1" noChangeArrowheads="1"/>
          </p:cNvSpPr>
          <p:nvPr>
            <p:ph type="sldNum" sz="quarter" idx="3"/>
          </p:nvPr>
        </p:nvSpPr>
        <p:spPr bwMode="auto">
          <a:xfrm>
            <a:off x="3884415" y="8830659"/>
            <a:ext cx="2972098" cy="464205"/>
          </a:xfrm>
          <a:prstGeom prst="rect">
            <a:avLst/>
          </a:prstGeom>
          <a:noFill/>
          <a:ln w="9525">
            <a:noFill/>
            <a:miter lim="800000"/>
            <a:headEnd/>
            <a:tailEnd/>
          </a:ln>
          <a:effectLst/>
        </p:spPr>
        <p:txBody>
          <a:bodyPr vert="horz" wrap="square" lIns="92287" tIns="46143" rIns="92287" bIns="46143" numCol="1" anchor="b" anchorCtr="0" compatLnSpc="1">
            <a:prstTxWarp prst="textNoShape">
              <a:avLst/>
            </a:prstTxWarp>
          </a:bodyPr>
          <a:lstStyle>
            <a:lvl1pPr algn="r" defTabSz="923035" eaLnBrk="1" hangingPunct="1">
              <a:defRPr sz="1200" b="0">
                <a:latin typeface="Arial" charset="0"/>
              </a:defRPr>
            </a:lvl1pPr>
          </a:lstStyle>
          <a:p>
            <a:pPr>
              <a:defRPr/>
            </a:pPr>
            <a:fld id="{56D00A22-F621-4D0A-B948-52D6E18C7BEE}" type="slidenum">
              <a:rPr lang="en-US"/>
              <a:pPr>
                <a:defRPr/>
              </a:pPr>
              <a:t>‹#›</a:t>
            </a:fld>
            <a:endParaRPr lang="en-US"/>
          </a:p>
        </p:txBody>
      </p:sp>
    </p:spTree>
    <p:extLst>
      <p:ext uri="{BB962C8B-B14F-4D97-AF65-F5344CB8AC3E}">
        <p14:creationId xmlns:p14="http://schemas.microsoft.com/office/powerpoint/2010/main" val="18942516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290" name="Rectangle 2"/>
          <p:cNvSpPr>
            <a:spLocks noGrp="1" noChangeArrowheads="1"/>
          </p:cNvSpPr>
          <p:nvPr>
            <p:ph type="hdr" sz="quarter"/>
          </p:nvPr>
        </p:nvSpPr>
        <p:spPr bwMode="auto">
          <a:xfrm>
            <a:off x="0" y="3"/>
            <a:ext cx="2972098" cy="464205"/>
          </a:xfrm>
          <a:prstGeom prst="rect">
            <a:avLst/>
          </a:prstGeom>
          <a:noFill/>
          <a:ln w="9525">
            <a:noFill/>
            <a:miter lim="800000"/>
            <a:headEnd/>
            <a:tailEnd/>
          </a:ln>
          <a:effectLst/>
        </p:spPr>
        <p:txBody>
          <a:bodyPr vert="horz" wrap="square" lIns="92287" tIns="46143" rIns="92287" bIns="46143" numCol="1" anchor="t" anchorCtr="0" compatLnSpc="1">
            <a:prstTxWarp prst="textNoShape">
              <a:avLst/>
            </a:prstTxWarp>
          </a:bodyPr>
          <a:lstStyle>
            <a:lvl1pPr defTabSz="923035" eaLnBrk="1" hangingPunct="1">
              <a:defRPr sz="1200" b="0">
                <a:latin typeface="Arial" charset="0"/>
              </a:defRPr>
            </a:lvl1pPr>
          </a:lstStyle>
          <a:p>
            <a:pPr>
              <a:defRPr/>
            </a:pPr>
            <a:endParaRPr lang="en-US"/>
          </a:p>
        </p:txBody>
      </p:sp>
      <p:sp>
        <p:nvSpPr>
          <p:cNvPr id="140291" name="Rectangle 3"/>
          <p:cNvSpPr>
            <a:spLocks noGrp="1" noChangeArrowheads="1"/>
          </p:cNvSpPr>
          <p:nvPr>
            <p:ph type="dt" idx="1"/>
          </p:nvPr>
        </p:nvSpPr>
        <p:spPr bwMode="auto">
          <a:xfrm>
            <a:off x="3884415" y="3"/>
            <a:ext cx="2972098" cy="464205"/>
          </a:xfrm>
          <a:prstGeom prst="rect">
            <a:avLst/>
          </a:prstGeom>
          <a:noFill/>
          <a:ln w="9525">
            <a:noFill/>
            <a:miter lim="800000"/>
            <a:headEnd/>
            <a:tailEnd/>
          </a:ln>
          <a:effectLst/>
        </p:spPr>
        <p:txBody>
          <a:bodyPr vert="horz" wrap="square" lIns="92287" tIns="46143" rIns="92287" bIns="46143" numCol="1" anchor="t" anchorCtr="0" compatLnSpc="1">
            <a:prstTxWarp prst="textNoShape">
              <a:avLst/>
            </a:prstTxWarp>
          </a:bodyPr>
          <a:lstStyle>
            <a:lvl1pPr algn="r" defTabSz="923035" eaLnBrk="1" hangingPunct="1">
              <a:defRPr sz="1200" b="0">
                <a:latin typeface="Arial" charset="0"/>
              </a:defRPr>
            </a:lvl1pPr>
          </a:lstStyle>
          <a:p>
            <a:pPr>
              <a:defRPr/>
            </a:pPr>
            <a:endParaRPr lang="en-US"/>
          </a:p>
        </p:txBody>
      </p:sp>
      <p:sp>
        <p:nvSpPr>
          <p:cNvPr id="155652" name="Rectangle 4"/>
          <p:cNvSpPr>
            <a:spLocks noGrp="1" noRot="1" noChangeAspect="1" noChangeArrowheads="1" noTextEdit="1"/>
          </p:cNvSpPr>
          <p:nvPr>
            <p:ph type="sldImg" idx="2"/>
          </p:nvPr>
        </p:nvSpPr>
        <p:spPr bwMode="auto">
          <a:xfrm>
            <a:off x="1106488" y="698500"/>
            <a:ext cx="4645025" cy="3484563"/>
          </a:xfrm>
          <a:prstGeom prst="rect">
            <a:avLst/>
          </a:prstGeom>
          <a:noFill/>
          <a:ln w="9525">
            <a:solidFill>
              <a:srgbClr val="000000"/>
            </a:solidFill>
            <a:miter lim="800000"/>
            <a:headEnd/>
            <a:tailEnd/>
          </a:ln>
        </p:spPr>
      </p:sp>
      <p:sp>
        <p:nvSpPr>
          <p:cNvPr id="140293" name="Rectangle 5"/>
          <p:cNvSpPr>
            <a:spLocks noGrp="1" noChangeArrowheads="1"/>
          </p:cNvSpPr>
          <p:nvPr>
            <p:ph type="body" sz="quarter" idx="3"/>
          </p:nvPr>
        </p:nvSpPr>
        <p:spPr bwMode="auto">
          <a:xfrm>
            <a:off x="686100" y="4416098"/>
            <a:ext cx="5485805" cy="4182457"/>
          </a:xfrm>
          <a:prstGeom prst="rect">
            <a:avLst/>
          </a:prstGeom>
          <a:noFill/>
          <a:ln w="9525">
            <a:noFill/>
            <a:miter lim="800000"/>
            <a:headEnd/>
            <a:tailEnd/>
          </a:ln>
          <a:effectLst/>
        </p:spPr>
        <p:txBody>
          <a:bodyPr vert="horz" wrap="square" lIns="92287" tIns="46143" rIns="92287" bIns="4614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0294" name="Rectangle 6"/>
          <p:cNvSpPr>
            <a:spLocks noGrp="1" noChangeArrowheads="1"/>
          </p:cNvSpPr>
          <p:nvPr>
            <p:ph type="ftr" sz="quarter" idx="4"/>
          </p:nvPr>
        </p:nvSpPr>
        <p:spPr bwMode="auto">
          <a:xfrm>
            <a:off x="0" y="8830659"/>
            <a:ext cx="2972098" cy="464205"/>
          </a:xfrm>
          <a:prstGeom prst="rect">
            <a:avLst/>
          </a:prstGeom>
          <a:noFill/>
          <a:ln w="9525">
            <a:noFill/>
            <a:miter lim="800000"/>
            <a:headEnd/>
            <a:tailEnd/>
          </a:ln>
          <a:effectLst/>
        </p:spPr>
        <p:txBody>
          <a:bodyPr vert="horz" wrap="square" lIns="92287" tIns="46143" rIns="92287" bIns="46143" numCol="1" anchor="b" anchorCtr="0" compatLnSpc="1">
            <a:prstTxWarp prst="textNoShape">
              <a:avLst/>
            </a:prstTxWarp>
          </a:bodyPr>
          <a:lstStyle>
            <a:lvl1pPr defTabSz="923035" eaLnBrk="1" hangingPunct="1">
              <a:defRPr sz="1200" b="0">
                <a:latin typeface="Arial" charset="0"/>
              </a:defRPr>
            </a:lvl1pPr>
          </a:lstStyle>
          <a:p>
            <a:pPr>
              <a:defRPr/>
            </a:pPr>
            <a:endParaRPr lang="en-US"/>
          </a:p>
        </p:txBody>
      </p:sp>
      <p:sp>
        <p:nvSpPr>
          <p:cNvPr id="140295" name="Rectangle 7"/>
          <p:cNvSpPr>
            <a:spLocks noGrp="1" noChangeArrowheads="1"/>
          </p:cNvSpPr>
          <p:nvPr>
            <p:ph type="sldNum" sz="quarter" idx="5"/>
          </p:nvPr>
        </p:nvSpPr>
        <p:spPr bwMode="auto">
          <a:xfrm>
            <a:off x="3884415" y="8830659"/>
            <a:ext cx="2972098" cy="464205"/>
          </a:xfrm>
          <a:prstGeom prst="rect">
            <a:avLst/>
          </a:prstGeom>
          <a:noFill/>
          <a:ln w="9525">
            <a:noFill/>
            <a:miter lim="800000"/>
            <a:headEnd/>
            <a:tailEnd/>
          </a:ln>
          <a:effectLst/>
        </p:spPr>
        <p:txBody>
          <a:bodyPr vert="horz" wrap="square" lIns="92287" tIns="46143" rIns="92287" bIns="46143" numCol="1" anchor="b" anchorCtr="0" compatLnSpc="1">
            <a:prstTxWarp prst="textNoShape">
              <a:avLst/>
            </a:prstTxWarp>
          </a:bodyPr>
          <a:lstStyle>
            <a:lvl1pPr algn="r" defTabSz="923035" eaLnBrk="1" hangingPunct="1">
              <a:defRPr sz="1200" b="0">
                <a:latin typeface="Arial" charset="0"/>
              </a:defRPr>
            </a:lvl1pPr>
          </a:lstStyle>
          <a:p>
            <a:pPr>
              <a:defRPr/>
            </a:pPr>
            <a:fld id="{468CB78D-BC3D-4B78-91CA-4C28277A3CF6}" type="slidenum">
              <a:rPr lang="en-US"/>
              <a:pPr>
                <a:defRPr/>
              </a:pPr>
              <a:t>‹#›</a:t>
            </a:fld>
            <a:endParaRPr lang="en-US"/>
          </a:p>
        </p:txBody>
      </p:sp>
    </p:spTree>
    <p:extLst>
      <p:ext uri="{BB962C8B-B14F-4D97-AF65-F5344CB8AC3E}">
        <p14:creationId xmlns:p14="http://schemas.microsoft.com/office/powerpoint/2010/main" val="35225039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en.wikipedia.org/wiki/Vector_space" TargetMode="External"/><Relationship Id="rId3" Type="http://schemas.openxmlformats.org/officeDocument/2006/relationships/hyperlink" Target="http://en.wikipedia.org/wiki/File:En-us-azimuth.ogg" TargetMode="External"/><Relationship Id="rId7" Type="http://schemas.openxmlformats.org/officeDocument/2006/relationships/hyperlink" Target="http://en.wikipedia.org/wiki/Spherical_coordinate_system" TargetMode="External"/><Relationship Id="rId12" Type="http://schemas.openxmlformats.org/officeDocument/2006/relationships/hyperlink" Target="http://en.wikipedia.org/wiki/Plane_(mathematics)"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en.wikipedia.org/wiki/Angle" TargetMode="External"/><Relationship Id="rId11" Type="http://schemas.openxmlformats.org/officeDocument/2006/relationships/hyperlink" Target="http://en.wikipedia.org/wiki/Perpendicular" TargetMode="External"/><Relationship Id="rId5" Type="http://schemas.openxmlformats.org/officeDocument/2006/relationships/hyperlink" Target="http://en.wikipedia.org/wiki/Arabic_language" TargetMode="External"/><Relationship Id="rId10" Type="http://schemas.openxmlformats.org/officeDocument/2006/relationships/hyperlink" Target="http://en.wikipedia.org/wiki/Projection_(mathematics)" TargetMode="External"/><Relationship Id="rId4" Type="http://schemas.openxmlformats.org/officeDocument/2006/relationships/hyperlink" Target="http://en.wikipedia.org/wiki/Wikipedia:IPA_for_English" TargetMode="External"/><Relationship Id="rId9" Type="http://schemas.openxmlformats.org/officeDocument/2006/relationships/hyperlink" Target="http://en.wikipedia.org/wiki/Origin_(mathematics)"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en.wikipedia.org/wiki/Archimedes"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en.wikipedia.org/wiki/Derivative" TargetMode="External"/><Relationship Id="rId5" Type="http://schemas.openxmlformats.org/officeDocument/2006/relationships/hyperlink" Target="http://en.wikipedia.org/wiki/Lambert_cylindrical_equal-area_projection" TargetMode="External"/><Relationship Id="rId4" Type="http://schemas.openxmlformats.org/officeDocument/2006/relationships/hyperlink" Target="http://en.wikipedia.org/wiki/Circumscribe"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CADF0A23-074F-48A0-B04C-245EEC6EB015}" type="slidenum">
              <a:rPr lang="en-US" smtClean="0"/>
              <a:pPr/>
              <a:t>1</a:t>
            </a:fld>
            <a:endParaRPr lang="en-US" smtClean="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202956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C5157C2C-4F46-4181-B355-03A57CEF042A}" type="slidenum">
              <a:rPr lang="en-US" smtClean="0"/>
              <a:pPr/>
              <a:t>12</a:t>
            </a:fld>
            <a:endParaRPr lang="en-US" smtClean="0"/>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88851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C5157C2C-4F46-4181-B355-03A57CEF042A}" type="slidenum">
              <a:rPr lang="en-US" smtClean="0"/>
              <a:pPr/>
              <a:t>13</a:t>
            </a:fld>
            <a:endParaRPr lang="en-US" smtClean="0"/>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65275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860DD286-2CC5-44C3-9A36-75BF65C69C62}" type="slidenum">
              <a:rPr lang="en-US" smtClean="0"/>
              <a:pPr/>
              <a:t>14</a:t>
            </a:fld>
            <a:endParaRPr lang="en-US" smtClean="0"/>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Exercise: What power is received at the receiver when a transmitter uses a 50W of power and receiver is located at a distance of 40 meters. The effective area of receiver antenna is 2 m*m.</a:t>
            </a:r>
          </a:p>
          <a:p>
            <a:endParaRPr lang="en-US" dirty="0" smtClean="0"/>
          </a:p>
        </p:txBody>
      </p:sp>
    </p:spTree>
    <p:extLst>
      <p:ext uri="{BB962C8B-B14F-4D97-AF65-F5344CB8AC3E}">
        <p14:creationId xmlns:p14="http://schemas.microsoft.com/office/powerpoint/2010/main" val="1981085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6DB1AF3B-2360-4BA0-B055-46CD4F8126EF}" type="slidenum">
              <a:rPr lang="en-US" smtClean="0"/>
              <a:pPr/>
              <a:t>15</a:t>
            </a:fld>
            <a:endParaRPr lang="en-US" smtClean="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If the receive antenna’s physical area is A m</a:t>
            </a:r>
            <a:r>
              <a:rPr lang="en-US" baseline="30000" dirty="0" smtClean="0"/>
              <a:t>2 </a:t>
            </a:r>
            <a:r>
              <a:rPr lang="en-US" dirty="0" smtClean="0"/>
              <a:t>,</a:t>
            </a:r>
            <a:r>
              <a:rPr lang="en-US" dirty="0" smtClean="0">
                <a:solidFill>
                  <a:srgbClr val="FF0000"/>
                </a:solidFill>
              </a:rPr>
              <a:t> </a:t>
            </a:r>
            <a:r>
              <a:rPr lang="en-US" dirty="0" smtClean="0"/>
              <a:t>then </a:t>
            </a:r>
            <a:r>
              <a:rPr lang="en-US" dirty="0" smtClean="0">
                <a:solidFill>
                  <a:srgbClr val="FF0000"/>
                </a:solidFill>
              </a:rPr>
              <a:t>antenna efficiency</a:t>
            </a:r>
            <a:r>
              <a:rPr lang="en-US" dirty="0" smtClean="0"/>
              <a:t> is defined as:</a:t>
            </a:r>
          </a:p>
          <a:p>
            <a:r>
              <a:rPr lang="en-US" dirty="0" smtClean="0"/>
              <a:t>Antenna Efficiency n=</a:t>
            </a:r>
            <a:r>
              <a:rPr lang="en-US" baseline="0" dirty="0" smtClean="0"/>
              <a:t> Effective Area (</a:t>
            </a:r>
            <a:r>
              <a:rPr lang="en-US" baseline="0" dirty="0" err="1" smtClean="0"/>
              <a:t>A</a:t>
            </a:r>
            <a:r>
              <a:rPr lang="en-US" baseline="-25000" dirty="0" err="1" smtClean="0"/>
              <a:t>e</a:t>
            </a:r>
            <a:r>
              <a:rPr lang="en-US" baseline="0" dirty="0" smtClean="0"/>
              <a:t>)/Total Physical Area (A)</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Antenna efficiency typically varies from 40%-80% for different antenna designs</a:t>
            </a:r>
          </a:p>
          <a:p>
            <a:endParaRPr lang="en-US" dirty="0" smtClean="0"/>
          </a:p>
        </p:txBody>
      </p:sp>
    </p:spTree>
    <p:extLst>
      <p:ext uri="{BB962C8B-B14F-4D97-AF65-F5344CB8AC3E}">
        <p14:creationId xmlns:p14="http://schemas.microsoft.com/office/powerpoint/2010/main" val="4228322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1673DC21-833E-478A-B2CE-FD6149145E55}" type="slidenum">
              <a:rPr lang="en-US" smtClean="0"/>
              <a:pPr/>
              <a:t>16</a:t>
            </a:fld>
            <a:endParaRPr lang="en-US" smtClean="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86426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ECA45031-DB44-474A-A16C-6E7F2BC6CD28}" type="slidenum">
              <a:rPr lang="en-US" smtClean="0"/>
              <a:pPr/>
              <a:t>17</a:t>
            </a:fld>
            <a:endParaRPr lang="en-US" smtClean="0"/>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r>
              <a:rPr lang="en-US" dirty="0" smtClean="0"/>
              <a:t>This is the indication why at the lower frequencies the path loss is also less. See the above equation and relate</a:t>
            </a:r>
            <a:r>
              <a:rPr lang="en-US" baseline="0" dirty="0" smtClean="0"/>
              <a:t> path loss with</a:t>
            </a:r>
            <a:r>
              <a:rPr lang="en-US" dirty="0" smtClean="0"/>
              <a:t> wavelength.</a:t>
            </a:r>
          </a:p>
          <a:p>
            <a:endParaRPr lang="en-US" baseline="0" dirty="0" smtClean="0"/>
          </a:p>
          <a:p>
            <a:r>
              <a:rPr lang="en-US" dirty="0" smtClean="0"/>
              <a:t>Exercise: If a transmitter produces 50 W of power, express the transmit power in units of </a:t>
            </a:r>
            <a:r>
              <a:rPr lang="en-US" dirty="0" err="1" smtClean="0"/>
              <a:t>dBm</a:t>
            </a:r>
            <a:r>
              <a:rPr lang="en-US" dirty="0" smtClean="0"/>
              <a:t> and </a:t>
            </a:r>
            <a:r>
              <a:rPr lang="en-US" dirty="0" err="1" smtClean="0"/>
              <a:t>dBW</a:t>
            </a:r>
            <a:r>
              <a:rPr lang="en-US" dirty="0" smtClean="0"/>
              <a:t>.</a:t>
            </a:r>
            <a:r>
              <a:rPr lang="en-US" baseline="0" dirty="0" smtClean="0"/>
              <a:t> </a:t>
            </a:r>
            <a:endParaRPr lang="en-US" dirty="0" smtClean="0"/>
          </a:p>
          <a:p>
            <a:pPr>
              <a:buNone/>
            </a:pPr>
            <a:r>
              <a:rPr lang="en-US" dirty="0" smtClean="0"/>
              <a:t>dB and </a:t>
            </a:r>
            <a:r>
              <a:rPr lang="en-US" dirty="0" err="1" smtClean="0"/>
              <a:t>dbW</a:t>
            </a:r>
            <a:r>
              <a:rPr lang="en-US" dirty="0" smtClean="0"/>
              <a:t> are the same thing: the normalization factor is 1 Watt</a:t>
            </a:r>
          </a:p>
          <a:p>
            <a:pPr>
              <a:buNone/>
            </a:pPr>
            <a:endParaRPr lang="en-US" dirty="0" smtClean="0"/>
          </a:p>
          <a:p>
            <a:pPr>
              <a:buNone/>
            </a:pPr>
            <a:r>
              <a:rPr lang="en-US" dirty="0" smtClean="0"/>
              <a:t>P</a:t>
            </a:r>
            <a:r>
              <a:rPr lang="en-US" baseline="-25000" dirty="0" smtClean="0"/>
              <a:t>T</a:t>
            </a:r>
            <a:r>
              <a:rPr lang="en-US" dirty="0" smtClean="0"/>
              <a:t>(dB) = 10 log(50W/1W) = 10xlog(50) – 10 log(1) = 16.989 </a:t>
            </a:r>
            <a:r>
              <a:rPr lang="en-US" dirty="0" err="1" smtClean="0"/>
              <a:t>dBW</a:t>
            </a:r>
            <a:endParaRPr lang="en-US" dirty="0" smtClean="0"/>
          </a:p>
          <a:p>
            <a:pPr>
              <a:buNone/>
            </a:pPr>
            <a:endParaRPr lang="en-US" dirty="0" smtClean="0"/>
          </a:p>
          <a:p>
            <a:pPr>
              <a:buNone/>
            </a:pPr>
            <a:r>
              <a:rPr lang="en-US" dirty="0" smtClean="0"/>
              <a:t>In </a:t>
            </a:r>
            <a:r>
              <a:rPr lang="en-US" dirty="0" err="1" smtClean="0"/>
              <a:t>dBm</a:t>
            </a:r>
            <a:r>
              <a:rPr lang="en-US" dirty="0" smtClean="0"/>
              <a:t>, the normalization factor is 1 </a:t>
            </a:r>
            <a:r>
              <a:rPr lang="en-US" dirty="0" err="1" smtClean="0"/>
              <a:t>milli</a:t>
            </a:r>
            <a:r>
              <a:rPr lang="en-US" dirty="0" smtClean="0"/>
              <a:t> Watts</a:t>
            </a:r>
          </a:p>
          <a:p>
            <a:pPr>
              <a:buNone/>
            </a:pPr>
            <a:endParaRPr lang="en-US" dirty="0" smtClean="0"/>
          </a:p>
          <a:p>
            <a:pPr>
              <a:buNone/>
            </a:pPr>
            <a:r>
              <a:rPr lang="en-US" dirty="0" smtClean="0"/>
              <a:t>P</a:t>
            </a:r>
            <a:r>
              <a:rPr lang="en-US" baseline="-25000" dirty="0" smtClean="0"/>
              <a:t>T</a:t>
            </a:r>
            <a:r>
              <a:rPr lang="en-US" dirty="0" smtClean="0"/>
              <a:t>(</a:t>
            </a:r>
            <a:r>
              <a:rPr lang="en-US" dirty="0" err="1" smtClean="0"/>
              <a:t>dBm</a:t>
            </a:r>
            <a:r>
              <a:rPr lang="en-US" dirty="0" smtClean="0"/>
              <a:t>) = 10 log(50x10</a:t>
            </a:r>
            <a:r>
              <a:rPr lang="en-US" baseline="30000" dirty="0" smtClean="0"/>
              <a:t>3</a:t>
            </a:r>
            <a:r>
              <a:rPr lang="en-US" dirty="0" smtClean="0"/>
              <a:t>mW/1mW)=10xlog(50) +30 log(10)=46.989 </a:t>
            </a:r>
            <a:r>
              <a:rPr lang="en-US" dirty="0" err="1" smtClean="0"/>
              <a:t>dBm</a:t>
            </a:r>
            <a:endParaRPr lang="en-US" dirty="0" smtClean="0"/>
          </a:p>
          <a:p>
            <a:pPr>
              <a:buNone/>
            </a:pPr>
            <a:endParaRPr lang="en-US" dirty="0" smtClean="0"/>
          </a:p>
          <a:p>
            <a:endParaRPr lang="en-US" dirty="0" smtClean="0"/>
          </a:p>
        </p:txBody>
      </p:sp>
    </p:spTree>
    <p:extLst>
      <p:ext uri="{BB962C8B-B14F-4D97-AF65-F5344CB8AC3E}">
        <p14:creationId xmlns:p14="http://schemas.microsoft.com/office/powerpoint/2010/main" val="3389566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668773DD-744A-44AF-843D-45DF24E8BE69}" type="slidenum">
              <a:rPr lang="en-US" smtClean="0"/>
              <a:pPr/>
              <a:t>18</a:t>
            </a:fld>
            <a:endParaRPr lang="en-US" smtClean="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r>
              <a:rPr lang="en-US" dirty="0" smtClean="0"/>
              <a:t>An </a:t>
            </a:r>
            <a:r>
              <a:rPr lang="en-US" b="1" dirty="0" smtClean="0"/>
              <a:t>azimuth</a:t>
            </a:r>
            <a:r>
              <a:rPr lang="en-US" dirty="0" smtClean="0"/>
              <a:t> (</a:t>
            </a:r>
            <a:r>
              <a:rPr lang="en-US" sz="1200" b="1" kern="1200" baseline="30000" dirty="0" err="1" smtClean="0">
                <a:solidFill>
                  <a:schemeClr val="tx1"/>
                </a:solidFill>
                <a:effectLst/>
                <a:latin typeface="Arial" charset="0"/>
                <a:ea typeface="+mn-ea"/>
                <a:cs typeface="+mn-cs"/>
                <a:hlinkClick r:id="rId3" tooltip="File:En-us-azimuth.ogg"/>
              </a:rPr>
              <a:t>i</a:t>
            </a:r>
            <a:r>
              <a:rPr lang="en-US" dirty="0" smtClean="0">
                <a:hlinkClick r:id="rId4" tooltip="Wikipedia:IPA for English"/>
              </a:rPr>
              <a:t>/</a:t>
            </a:r>
            <a:r>
              <a:rPr lang="en-US" dirty="0" smtClean="0">
                <a:effectLst/>
                <a:hlinkClick r:id="rId4" tooltip="Wikipedia:IPA for English"/>
              </a:rPr>
              <a:t>ˈ</a:t>
            </a:r>
            <a:r>
              <a:rPr lang="en-US" dirty="0" err="1" smtClean="0">
                <a:effectLst/>
                <a:hlinkClick r:id="rId4" tooltip="Wikipedia:IPA for English"/>
              </a:rPr>
              <a:t>æzɪmə</a:t>
            </a:r>
            <a:r>
              <a:rPr lang="el-GR" dirty="0" smtClean="0">
                <a:effectLst/>
                <a:hlinkClick r:id="rId4" tooltip="Wikipedia:IPA for English"/>
              </a:rPr>
              <a:t>θ</a:t>
            </a:r>
            <a:r>
              <a:rPr lang="el-GR" dirty="0" smtClean="0">
                <a:hlinkClick r:id="rId4" tooltip="Wikipedia:IPA for English"/>
              </a:rPr>
              <a:t>/</a:t>
            </a:r>
            <a:r>
              <a:rPr lang="el-GR" dirty="0" smtClean="0"/>
              <a:t>; </a:t>
            </a:r>
            <a:r>
              <a:rPr lang="en-US" dirty="0" smtClean="0"/>
              <a:t>from </a:t>
            </a:r>
            <a:r>
              <a:rPr lang="en-US" dirty="0" smtClean="0">
                <a:hlinkClick r:id="rId5" tooltip="Arabic language"/>
              </a:rPr>
              <a:t>Arabic</a:t>
            </a:r>
            <a:r>
              <a:rPr lang="en-US" dirty="0" smtClean="0"/>
              <a:t> </a:t>
            </a:r>
            <a:r>
              <a:rPr lang="ar-AE" dirty="0" smtClean="0"/>
              <a:t>السمت </a:t>
            </a:r>
            <a:r>
              <a:rPr lang="en-US" dirty="0" smtClean="0"/>
              <a:t> meaning "a way, a part, or quarter“</a:t>
            </a:r>
            <a:r>
              <a:rPr lang="en-US" baseline="30000" dirty="0" smtClean="0"/>
              <a:t> </a:t>
            </a:r>
            <a:r>
              <a:rPr lang="en-US" dirty="0" smtClean="0"/>
              <a:t>is an </a:t>
            </a:r>
            <a:r>
              <a:rPr lang="en-US" dirty="0" smtClean="0">
                <a:hlinkClick r:id="rId6" tooltip="Angle"/>
              </a:rPr>
              <a:t>angular measurement</a:t>
            </a:r>
            <a:r>
              <a:rPr lang="en-US" dirty="0" smtClean="0"/>
              <a:t> in a </a:t>
            </a:r>
            <a:r>
              <a:rPr lang="en-US" dirty="0" smtClean="0">
                <a:hlinkClick r:id="rId7" tooltip="Spherical coordinate system"/>
              </a:rPr>
              <a:t>spherical coordinate system</a:t>
            </a:r>
            <a:r>
              <a:rPr lang="en-US" dirty="0" smtClean="0"/>
              <a:t>. The </a:t>
            </a:r>
            <a:r>
              <a:rPr lang="en-US" dirty="0" smtClean="0">
                <a:hlinkClick r:id="rId8" tooltip="Vector space"/>
              </a:rPr>
              <a:t>vector</a:t>
            </a:r>
            <a:r>
              <a:rPr lang="en-US" dirty="0" smtClean="0"/>
              <a:t> from an observer (</a:t>
            </a:r>
            <a:r>
              <a:rPr lang="en-US" dirty="0" smtClean="0">
                <a:hlinkClick r:id="rId9" tooltip="Origin (mathematics)"/>
              </a:rPr>
              <a:t>origin</a:t>
            </a:r>
            <a:r>
              <a:rPr lang="en-US" dirty="0" smtClean="0"/>
              <a:t>) to a point of interest is </a:t>
            </a:r>
            <a:r>
              <a:rPr lang="en-US" dirty="0" smtClean="0">
                <a:hlinkClick r:id="rId10" tooltip="Projection (mathematics)"/>
              </a:rPr>
              <a:t>projected</a:t>
            </a:r>
            <a:r>
              <a:rPr lang="en-US" dirty="0" smtClean="0"/>
              <a:t> </a:t>
            </a:r>
            <a:r>
              <a:rPr lang="en-US" dirty="0" smtClean="0">
                <a:hlinkClick r:id="rId11" tooltip="Perpendicular"/>
              </a:rPr>
              <a:t>perpendicularly</a:t>
            </a:r>
            <a:r>
              <a:rPr lang="en-US" dirty="0" smtClean="0"/>
              <a:t> onto a reference </a:t>
            </a:r>
            <a:r>
              <a:rPr lang="en-US" dirty="0" smtClean="0">
                <a:hlinkClick r:id="rId12" tooltip="Plane (mathematics)"/>
              </a:rPr>
              <a:t>plane</a:t>
            </a:r>
            <a:r>
              <a:rPr lang="en-US" dirty="0" smtClean="0"/>
              <a:t>; the angle between the projected vector and a reference vector on the reference plane is called the azimuth.</a:t>
            </a:r>
          </a:p>
          <a:p>
            <a:endParaRPr lang="en-US" dirty="0" smtClean="0"/>
          </a:p>
          <a:p>
            <a:endParaRPr lang="en-US" dirty="0" smtClean="0"/>
          </a:p>
          <a:p>
            <a:r>
              <a:rPr lang="en-US" dirty="0" smtClean="0"/>
              <a:t>Azimuth” for a better example of “parallel to the earth’s horizon” i.e. the space it is providing on surface</a:t>
            </a:r>
          </a:p>
        </p:txBody>
      </p:sp>
    </p:spTree>
    <p:extLst>
      <p:ext uri="{BB962C8B-B14F-4D97-AF65-F5344CB8AC3E}">
        <p14:creationId xmlns:p14="http://schemas.microsoft.com/office/powerpoint/2010/main" val="2438903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5E219F25-ADCC-4DAA-98F5-40B1000ACAF3}" type="slidenum">
              <a:rPr lang="en-US" smtClean="0"/>
              <a:pPr/>
              <a:t>19</a:t>
            </a:fld>
            <a:endParaRPr lang="en-US" smtClean="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r>
              <a:rPr lang="en-US" dirty="0" smtClean="0"/>
              <a:t>The figure shows the azimuth</a:t>
            </a:r>
            <a:r>
              <a:rPr lang="en-US" baseline="0" dirty="0" smtClean="0"/>
              <a:t> radiated energy and </a:t>
            </a:r>
            <a:r>
              <a:rPr lang="en-US" dirty="0" smtClean="0"/>
              <a:t>elevated</a:t>
            </a:r>
            <a:r>
              <a:rPr lang="en-US" baseline="0" dirty="0" smtClean="0"/>
              <a:t> radiated energy </a:t>
            </a:r>
          </a:p>
          <a:p>
            <a:endParaRPr lang="en-US" baseline="0" dirty="0" smtClean="0"/>
          </a:p>
          <a:p>
            <a:endParaRPr lang="en-US" baseline="0" dirty="0" smtClean="0"/>
          </a:p>
          <a:p>
            <a:r>
              <a:rPr lang="en-US" baseline="0" dirty="0" smtClean="0"/>
              <a:t>Ae= Power at the terminals of the receiving antenna/power flux density</a:t>
            </a:r>
          </a:p>
          <a:p>
            <a:endParaRPr lang="en-US" baseline="0" dirty="0" smtClean="0"/>
          </a:p>
          <a:p>
            <a:r>
              <a:rPr lang="en-US" baseline="0" dirty="0" smtClean="0"/>
              <a:t>The wave being polarization matched to the antenna.</a:t>
            </a:r>
          </a:p>
          <a:p>
            <a:endParaRPr lang="en-US" baseline="0" dirty="0" smtClean="0"/>
          </a:p>
          <a:p>
            <a:r>
              <a:rPr lang="en-US" baseline="0" dirty="0" smtClean="0"/>
              <a:t>Effective area changes in case there is a polarization mismatch……………………….</a:t>
            </a:r>
            <a:endParaRPr lang="en-US" dirty="0" smtClean="0"/>
          </a:p>
        </p:txBody>
      </p:sp>
    </p:spTree>
    <p:extLst>
      <p:ext uri="{BB962C8B-B14F-4D97-AF65-F5344CB8AC3E}">
        <p14:creationId xmlns:p14="http://schemas.microsoft.com/office/powerpoint/2010/main" val="78920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B5664233-FFC3-432E-9A56-7C2A0A5E9E5F}" type="slidenum">
              <a:rPr lang="en-US" smtClean="0"/>
              <a:pPr/>
              <a:t>20</a:t>
            </a:fld>
            <a:endParaRPr lang="en-US"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r>
              <a:rPr lang="en-US" dirty="0" smtClean="0"/>
              <a:t>In the above example, we are taking the case of an isotropic antenna</a:t>
            </a:r>
            <a:r>
              <a:rPr lang="en-US" baseline="0" dirty="0" smtClean="0"/>
              <a:t> and therefore this term will lead to gain being equal to 1 as effective area in direction remains the same as effective area of an isotropic antenna. However, effective area of different antennas varies according to their types and so as their gains also changes. </a:t>
            </a:r>
          </a:p>
          <a:p>
            <a:endParaRPr lang="en-US" baseline="0" dirty="0" smtClean="0"/>
          </a:p>
          <a:p>
            <a:r>
              <a:rPr lang="en-US" baseline="0" dirty="0" smtClean="0"/>
              <a:t>For further reading, students are recommended to see Table 5.2 (William Stallings) and solve Example 2.2 of the course book.  </a:t>
            </a:r>
            <a:endParaRPr lang="en-US" dirty="0" smtClean="0"/>
          </a:p>
        </p:txBody>
      </p:sp>
    </p:spTree>
    <p:extLst>
      <p:ext uri="{BB962C8B-B14F-4D97-AF65-F5344CB8AC3E}">
        <p14:creationId xmlns:p14="http://schemas.microsoft.com/office/powerpoint/2010/main" val="3175670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F9E92755-977D-4C31-B489-E8BAEAD65395}" type="slidenum">
              <a:rPr lang="en-US" smtClean="0"/>
              <a:pPr/>
              <a:t>21</a:t>
            </a:fld>
            <a:endParaRPr lang="en-US" smtClean="0"/>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93229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68CB78D-BC3D-4B78-91CA-4C28277A3CF6}" type="slidenum">
              <a:rPr lang="en-US" smtClean="0"/>
              <a:pPr>
                <a:defRPr/>
              </a:pPr>
              <a:t>2</a:t>
            </a:fld>
            <a:endParaRPr lang="en-US"/>
          </a:p>
        </p:txBody>
      </p:sp>
    </p:spTree>
    <p:extLst>
      <p:ext uri="{BB962C8B-B14F-4D97-AF65-F5344CB8AC3E}">
        <p14:creationId xmlns:p14="http://schemas.microsoft.com/office/powerpoint/2010/main" val="805014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C5157C2C-4F46-4181-B355-03A57CEF042A}" type="slidenum">
              <a:rPr lang="en-US" smtClean="0"/>
              <a:pPr/>
              <a:t>22</a:t>
            </a:fld>
            <a:endParaRPr lang="en-US" smtClean="0"/>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pPr algn="just"/>
            <a:r>
              <a:rPr lang="en-US" dirty="0" smtClean="0"/>
              <a:t>For a parabolic reflective antenna with a diameter of 2m, operating at 12Ghz and transmitting at 50W, what is the antenna gain and path loss when effective area is 0.56Pi. Also calculate the  power received by the antenna? (Assume both gains being equal [</a:t>
            </a:r>
            <a:r>
              <a:rPr lang="en-US" dirty="0" smtClean="0">
                <a:solidFill>
                  <a:srgbClr val="FF0000"/>
                </a:solidFill>
              </a:rPr>
              <a:t>however this is not correct See Gain Table for different antennas</a:t>
            </a:r>
            <a:r>
              <a:rPr lang="en-US" dirty="0" smtClean="0"/>
              <a:t>]).</a:t>
            </a:r>
          </a:p>
          <a:p>
            <a:pPr algn="just"/>
            <a:endParaRPr lang="en-US" dirty="0" smtClean="0"/>
          </a:p>
          <a:p>
            <a:pPr algn="just"/>
            <a:r>
              <a:rPr lang="en-US" dirty="0" smtClean="0"/>
              <a:t>Solution: Use the Antenna gain G equation to calculate antenna gain. For path loss, use your previous knowledge to calculate the T-R distance d. Do not get yourself confuse with distance d and diameter. </a:t>
            </a:r>
          </a:p>
          <a:p>
            <a:endParaRPr lang="en-US" dirty="0" smtClean="0"/>
          </a:p>
        </p:txBody>
      </p:sp>
    </p:spTree>
    <p:extLst>
      <p:ext uri="{BB962C8B-B14F-4D97-AF65-F5344CB8AC3E}">
        <p14:creationId xmlns:p14="http://schemas.microsoft.com/office/powerpoint/2010/main" val="15658353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FF3B0547-D5AD-4D65-9213-16E90FA920E5}" type="slidenum">
              <a:rPr lang="en-US" smtClean="0"/>
              <a:pPr/>
              <a:t>23</a:t>
            </a:fld>
            <a:endParaRPr lang="en-US" smtClean="0"/>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293278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9E616B2E-799B-4C4F-A550-4E8C43D20113}" type="slidenum">
              <a:rPr lang="en-US" smtClean="0"/>
              <a:pPr/>
              <a:t>24</a:t>
            </a:fld>
            <a:endParaRPr lang="en-US" smtClean="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r>
              <a:rPr lang="en-US" dirty="0" smtClean="0"/>
              <a:t>Right hand side provides enough power at the receiver</a:t>
            </a:r>
            <a:r>
              <a:rPr lang="en-US" baseline="0" dirty="0" smtClean="0"/>
              <a:t> to detect the transmitted information.</a:t>
            </a:r>
          </a:p>
          <a:p>
            <a:endParaRPr lang="en-US" baseline="0" dirty="0" smtClean="0"/>
          </a:p>
          <a:p>
            <a:endParaRPr lang="en-US" dirty="0" smtClean="0"/>
          </a:p>
        </p:txBody>
      </p:sp>
    </p:spTree>
    <p:extLst>
      <p:ext uri="{BB962C8B-B14F-4D97-AF65-F5344CB8AC3E}">
        <p14:creationId xmlns:p14="http://schemas.microsoft.com/office/powerpoint/2010/main" val="1653030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ECA45031-DB44-474A-A16C-6E7F2BC6CD28}" type="slidenum">
              <a:rPr lang="en-US" smtClean="0"/>
              <a:pPr/>
              <a:t>25</a:t>
            </a:fld>
            <a:endParaRPr lang="en-US" smtClean="0"/>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2475227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ECA45031-DB44-474A-A16C-6E7F2BC6CD28}" type="slidenum">
              <a:rPr lang="en-US" smtClean="0"/>
              <a:pPr/>
              <a:t>26</a:t>
            </a:fld>
            <a:endParaRPr lang="en-US" smtClean="0"/>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66842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ECA45031-DB44-474A-A16C-6E7F2BC6CD28}" type="slidenum">
              <a:rPr lang="en-US" smtClean="0"/>
              <a:pPr/>
              <a:t>27</a:t>
            </a:fld>
            <a:endParaRPr lang="en-US" smtClean="0"/>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7393514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DA567431-5AD4-4EAF-BD80-951C425A9EEB}" type="slidenum">
              <a:rPr lang="en-US" smtClean="0"/>
              <a:pPr/>
              <a:t>28</a:t>
            </a:fld>
            <a:endParaRPr lang="en-US" smtClean="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0331487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5866CFA8-A65A-4B75-9467-790562C93416}" type="slidenum">
              <a:rPr lang="en-US" smtClean="0"/>
              <a:pPr/>
              <a:t>29</a:t>
            </a:fld>
            <a:endParaRPr lang="en-US" smtClean="0"/>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1860541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801DF148-E964-4306-B5FA-F7AD96451872}" type="slidenum">
              <a:rPr lang="en-US" smtClean="0"/>
              <a:pPr/>
              <a:t>30</a:t>
            </a:fld>
            <a:endParaRPr lang="en-US" smtClean="0"/>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3788316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FE0CD5B1-65CB-4C3B-8BDF-FDC7D5A075C0}" type="slidenum">
              <a:rPr lang="en-US" smtClean="0"/>
              <a:pPr/>
              <a:t>31</a:t>
            </a:fld>
            <a:endParaRPr lang="en-US" smtClean="0"/>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a:lstStyle/>
          <a:p>
            <a:pPr algn="just"/>
            <a:r>
              <a:rPr lang="en-US" dirty="0" smtClean="0"/>
              <a:t>The ‘beam-width’ of an aperture antenna is influenced by the rule: </a:t>
            </a:r>
            <a:r>
              <a:rPr lang="en-US" dirty="0" smtClean="0">
                <a:solidFill>
                  <a:srgbClr val="FF0000"/>
                </a:solidFill>
              </a:rPr>
              <a:t>the bigger the parabolic dish, the narrower the beam</a:t>
            </a:r>
          </a:p>
          <a:p>
            <a:pPr algn="just"/>
            <a:endParaRPr lang="en-US" dirty="0" smtClean="0"/>
          </a:p>
          <a:p>
            <a:pPr algn="just"/>
            <a:r>
              <a:rPr lang="en-US" dirty="0" smtClean="0"/>
              <a:t>It is this ability to focus, or collimate (collimate means ‘form into a column’ and </a:t>
            </a:r>
            <a:r>
              <a:rPr lang="en-US" dirty="0" smtClean="0">
                <a:solidFill>
                  <a:srgbClr val="0070C0"/>
                </a:solidFill>
              </a:rPr>
              <a:t>describes the way the energy travels without much spreading</a:t>
            </a:r>
            <a:r>
              <a:rPr lang="en-US" dirty="0" smtClean="0"/>
              <a:t>), the energy into a narrow beam that endows the antenna with gain.</a:t>
            </a:r>
          </a:p>
          <a:p>
            <a:pPr algn="just"/>
            <a:endParaRPr lang="en-US" dirty="0" smtClean="0"/>
          </a:p>
          <a:p>
            <a:pPr algn="just"/>
            <a:r>
              <a:rPr lang="en-US" dirty="0" smtClean="0"/>
              <a:t>Consider an antenna that radiates the energy in a perfectly conical beam. If angle is small, a circle of diameter would be evenly illuminated at distance r. </a:t>
            </a:r>
          </a:p>
        </p:txBody>
      </p:sp>
    </p:spTree>
    <p:extLst>
      <p:ext uri="{BB962C8B-B14F-4D97-AF65-F5344CB8AC3E}">
        <p14:creationId xmlns:p14="http://schemas.microsoft.com/office/powerpoint/2010/main" val="3412523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68CB78D-BC3D-4B78-91CA-4C28277A3CF6}" type="slidenum">
              <a:rPr lang="en-US" smtClean="0"/>
              <a:pPr>
                <a:defRPr/>
              </a:pPr>
              <a:t>4</a:t>
            </a:fld>
            <a:endParaRPr lang="en-US"/>
          </a:p>
        </p:txBody>
      </p:sp>
    </p:spTree>
    <p:extLst>
      <p:ext uri="{BB962C8B-B14F-4D97-AF65-F5344CB8AC3E}">
        <p14:creationId xmlns:p14="http://schemas.microsoft.com/office/powerpoint/2010/main" val="9026799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FE0CD5B1-65CB-4C3B-8BDF-FDC7D5A075C0}" type="slidenum">
              <a:rPr lang="en-US" smtClean="0"/>
              <a:pPr/>
              <a:t>32</a:t>
            </a:fld>
            <a:endParaRPr lang="en-US" smtClean="0"/>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a:lstStyle/>
          <a:p>
            <a:r>
              <a:rPr lang="en-US" dirty="0" smtClean="0"/>
              <a:t>Only</a:t>
            </a:r>
            <a:r>
              <a:rPr lang="en-US" baseline="0" dirty="0" smtClean="0"/>
              <a:t> valid for </a:t>
            </a:r>
            <a:r>
              <a:rPr lang="en-US" b="1" baseline="0" dirty="0" smtClean="0"/>
              <a:t>far regions</a:t>
            </a:r>
            <a:r>
              <a:rPr lang="en-US"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Near Field:</a:t>
            </a:r>
            <a:r>
              <a:rPr lang="en-US" baseline="0" dirty="0" smtClean="0"/>
              <a:t> </a:t>
            </a:r>
            <a:r>
              <a:rPr lang="en-US" dirty="0" smtClean="0"/>
              <a:t>a region in which there are </a:t>
            </a:r>
            <a:r>
              <a:rPr lang="en-US" b="1" dirty="0" smtClean="0"/>
              <a:t>strong inductive and capacitive effect</a:t>
            </a:r>
            <a:r>
              <a:rPr lang="en-US" dirty="0" smtClean="0"/>
              <a:t>s from the currents and charges in the antenna</a:t>
            </a:r>
          </a:p>
          <a:p>
            <a:endParaRPr lang="en-US" dirty="0" smtClean="0"/>
          </a:p>
        </p:txBody>
      </p:sp>
    </p:spTree>
    <p:extLst>
      <p:ext uri="{BB962C8B-B14F-4D97-AF65-F5344CB8AC3E}">
        <p14:creationId xmlns:p14="http://schemas.microsoft.com/office/powerpoint/2010/main" val="9783705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34</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1380622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8CB78D-BC3D-4B78-91CA-4C28277A3CF6}" type="slidenum">
              <a:rPr lang="en-US" smtClean="0"/>
              <a:pPr>
                <a:defRPr/>
              </a:pPr>
              <a:t>5</a:t>
            </a:fld>
            <a:endParaRPr lang="en-US"/>
          </a:p>
        </p:txBody>
      </p:sp>
    </p:spTree>
    <p:extLst>
      <p:ext uri="{BB962C8B-B14F-4D97-AF65-F5344CB8AC3E}">
        <p14:creationId xmlns:p14="http://schemas.microsoft.com/office/powerpoint/2010/main" val="3693980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142C9469-EE08-4154-82DE-418B61047821}" type="slidenum">
              <a:rPr lang="en-US" smtClean="0"/>
              <a:pPr/>
              <a:t>7</a:t>
            </a:fld>
            <a:endParaRPr lang="en-US" smtClean="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910786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0AF928AB-2199-4C18-84F3-E6196D9420E9}" type="slidenum">
              <a:rPr lang="en-US" smtClean="0"/>
              <a:pPr/>
              <a:t>8</a:t>
            </a:fld>
            <a:endParaRPr lang="en-US" smtClean="0"/>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293342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58CEC97C-1E7C-4DD4-B46D-E941DFD2263C}" type="slidenum">
              <a:rPr lang="en-US" smtClean="0"/>
              <a:pPr/>
              <a:t>9</a:t>
            </a:fld>
            <a:endParaRPr lang="en-US" smtClean="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128496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6768EF0D-C264-4A6F-878C-1037055730CA}" type="slidenum">
              <a:rPr lang="en-US" smtClean="0"/>
              <a:pPr/>
              <a:t>10</a:t>
            </a:fld>
            <a:endParaRPr lang="en-US" smtClean="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r>
              <a:rPr lang="en-US" dirty="0" smtClean="0">
                <a:effectLst/>
              </a:rPr>
              <a:t>This formula was first derived by </a:t>
            </a:r>
            <a:r>
              <a:rPr lang="en-US" dirty="0" smtClean="0">
                <a:effectLst/>
                <a:hlinkClick r:id="rId3" action="ppaction://hlinkfile" tooltip="Archimedes"/>
              </a:rPr>
              <a:t>Archimedes</a:t>
            </a:r>
            <a:r>
              <a:rPr lang="en-US" dirty="0" smtClean="0">
                <a:effectLst/>
              </a:rPr>
              <a:t>, based upon the fact that the projection to the lateral surface of a </a:t>
            </a:r>
            <a:r>
              <a:rPr lang="en-US" dirty="0" smtClean="0">
                <a:effectLst/>
                <a:hlinkClick r:id="rId4" action="ppaction://hlinkfile" tooltip="Circumscribe"/>
              </a:rPr>
              <a:t>circumscribing</a:t>
            </a:r>
            <a:r>
              <a:rPr lang="en-US" dirty="0" smtClean="0">
                <a:effectLst/>
              </a:rPr>
              <a:t> cylinder (i.e. the </a:t>
            </a:r>
            <a:r>
              <a:rPr lang="en-US" dirty="0" smtClean="0">
                <a:effectLst/>
                <a:hlinkClick r:id="rId5" action="ppaction://hlinkfile" tooltip="Lambert cylindrical equal-area projection"/>
              </a:rPr>
              <a:t>Lambert cylindrical equal-area projection</a:t>
            </a:r>
            <a:r>
              <a:rPr lang="en-US" dirty="0" smtClean="0">
                <a:effectLst/>
              </a:rPr>
              <a:t>) is area-preserving. It is also the </a:t>
            </a:r>
            <a:r>
              <a:rPr lang="en-US" dirty="0" smtClean="0">
                <a:effectLst/>
                <a:hlinkClick r:id="rId6" action="ppaction://hlinkfile" tooltip="Derivative"/>
              </a:rPr>
              <a:t>derivative</a:t>
            </a:r>
            <a:r>
              <a:rPr lang="en-US" dirty="0" smtClean="0">
                <a:effectLst/>
              </a:rPr>
              <a:t> of the formula for the volume with respect to </a:t>
            </a:r>
            <a:r>
              <a:rPr lang="en-US" i="1" dirty="0" smtClean="0">
                <a:effectLst/>
              </a:rPr>
              <a:t>r</a:t>
            </a:r>
            <a:r>
              <a:rPr lang="en-US" dirty="0" smtClean="0">
                <a:effectLst/>
              </a:rPr>
              <a:t> because the total volume of a sphere of radius </a:t>
            </a:r>
            <a:r>
              <a:rPr lang="en-US" i="1" dirty="0" smtClean="0">
                <a:effectLst/>
              </a:rPr>
              <a:t>r</a:t>
            </a:r>
            <a:r>
              <a:rPr lang="en-US" dirty="0" smtClean="0">
                <a:effectLst/>
              </a:rPr>
              <a:t> can be thought of as the summation of the surface area of an infinite number of spherical shells of infinitesimal thickness concentrically stacked inside one another from radius </a:t>
            </a:r>
            <a:r>
              <a:rPr lang="en-US" i="1" dirty="0" smtClean="0">
                <a:effectLst/>
              </a:rPr>
              <a:t>0</a:t>
            </a:r>
            <a:r>
              <a:rPr lang="en-US" dirty="0" smtClean="0">
                <a:effectLst/>
              </a:rPr>
              <a:t> to radius </a:t>
            </a:r>
            <a:r>
              <a:rPr lang="en-US" i="1" dirty="0" smtClean="0">
                <a:effectLst/>
              </a:rPr>
              <a:t>r</a:t>
            </a:r>
            <a:r>
              <a:rPr lang="en-US" dirty="0" smtClean="0">
                <a:effectLst/>
              </a:rPr>
              <a:t>. At infinitesimal thickness the discrepancy between the inner and outer surface area of any given shell is infinitesimal and the elemental volume at radius </a:t>
            </a:r>
            <a:r>
              <a:rPr lang="en-US" i="1" dirty="0" smtClean="0">
                <a:effectLst/>
              </a:rPr>
              <a:t>r</a:t>
            </a:r>
            <a:r>
              <a:rPr lang="en-US" dirty="0" smtClean="0">
                <a:effectLst/>
              </a:rPr>
              <a:t> is simply the product of the surface area at radius </a:t>
            </a:r>
            <a:r>
              <a:rPr lang="en-US" i="1" dirty="0" smtClean="0">
                <a:effectLst/>
              </a:rPr>
              <a:t>r</a:t>
            </a:r>
            <a:r>
              <a:rPr lang="en-US" dirty="0" smtClean="0">
                <a:effectLst/>
              </a:rPr>
              <a:t> and the infinitesimal thickness.</a:t>
            </a:r>
            <a:endParaRPr lang="en-US" dirty="0" smtClean="0"/>
          </a:p>
        </p:txBody>
      </p:sp>
    </p:spTree>
    <p:extLst>
      <p:ext uri="{BB962C8B-B14F-4D97-AF65-F5344CB8AC3E}">
        <p14:creationId xmlns:p14="http://schemas.microsoft.com/office/powerpoint/2010/main" val="3743114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C5157C2C-4F46-4181-B355-03A57CEF042A}" type="slidenum">
              <a:rPr lang="en-US" smtClean="0"/>
              <a:pPr/>
              <a:t>11</a:t>
            </a:fld>
            <a:endParaRPr lang="en-US" smtClean="0"/>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551016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5" name="Straight Connector 12"/>
          <p:cNvCxnSpPr>
            <a:cxnSpLocks noChangeShapeType="1"/>
          </p:cNvCxnSpPr>
          <p:nvPr userDrawn="1"/>
        </p:nvCxnSpPr>
        <p:spPr bwMode="auto">
          <a:xfrm>
            <a:off x="0" y="3048000"/>
            <a:ext cx="9144000" cy="1588"/>
          </a:xfrm>
          <a:prstGeom prst="line">
            <a:avLst/>
          </a:prstGeom>
          <a:noFill/>
          <a:ln w="63500" algn="ctr">
            <a:solidFill>
              <a:srgbClr val="0070C0"/>
            </a:solidFill>
            <a:round/>
            <a:headEnd/>
            <a:tailEnd/>
          </a:ln>
        </p:spPr>
      </p:cxnSp>
      <p:sp>
        <p:nvSpPr>
          <p:cNvPr id="138242" name="Rectangle 2"/>
          <p:cNvSpPr>
            <a:spLocks noGrp="1" noChangeArrowheads="1"/>
          </p:cNvSpPr>
          <p:nvPr>
            <p:ph type="subTitle" idx="1"/>
          </p:nvPr>
        </p:nvSpPr>
        <p:spPr>
          <a:xfrm>
            <a:off x="914400" y="3505200"/>
            <a:ext cx="7010400" cy="1905000"/>
          </a:xfrm>
        </p:spPr>
        <p:txBody>
          <a:bodyPr/>
          <a:lstStyle>
            <a:lvl1pPr marL="0" indent="0">
              <a:buFont typeface="Wingdings" pitchFamily="2" charset="2"/>
              <a:buNone/>
              <a:defRPr/>
            </a:lvl1pPr>
          </a:lstStyle>
          <a:p>
            <a:r>
              <a:rPr lang="en-US"/>
              <a:t>Click to edit Master subtitle style</a:t>
            </a:r>
          </a:p>
        </p:txBody>
      </p:sp>
      <p:sp>
        <p:nvSpPr>
          <p:cNvPr id="138252" name="Rectangle 12"/>
          <p:cNvSpPr>
            <a:spLocks noGrp="1" noChangeArrowheads="1"/>
          </p:cNvSpPr>
          <p:nvPr>
            <p:ph type="ctrTitle"/>
          </p:nvPr>
        </p:nvSpPr>
        <p:spPr>
          <a:xfrm>
            <a:off x="838200" y="381000"/>
            <a:ext cx="7086600" cy="1600200"/>
          </a:xfrm>
        </p:spPr>
        <p:txBody>
          <a:bodyPr anchor="ctr"/>
          <a:lstStyle>
            <a:lvl1pPr algn="ctr">
              <a:defRPr/>
            </a:lvl1pPr>
          </a:lstStyle>
          <a:p>
            <a:r>
              <a:rPr lang="en-US" dirty="0"/>
              <a:t>Click to edit Master title </a:t>
            </a:r>
            <a:r>
              <a:rPr lang="en-US" dirty="0" smtClean="0"/>
              <a:t>style</a:t>
            </a:r>
            <a:endParaRPr lang="en-US" dirty="0"/>
          </a:p>
        </p:txBody>
      </p:sp>
      <p:sp>
        <p:nvSpPr>
          <p:cNvPr id="6" name="Rectangle 3"/>
          <p:cNvSpPr>
            <a:spLocks noGrp="1" noChangeArrowheads="1"/>
          </p:cNvSpPr>
          <p:nvPr>
            <p:ph type="dt" sz="half" idx="10"/>
          </p:nvPr>
        </p:nvSpPr>
        <p:spPr>
          <a:xfrm>
            <a:off x="685800" y="6248400"/>
            <a:ext cx="1905000" cy="457200"/>
          </a:xfrm>
        </p:spPr>
        <p:txBody>
          <a:bodyPr/>
          <a:lstStyle>
            <a:lvl1pPr>
              <a:defRPr/>
            </a:lvl1pPr>
          </a:lstStyle>
          <a:p>
            <a:pPr>
              <a:defRPr/>
            </a:pPr>
            <a:endParaRPr lang="en-US" dirty="0"/>
          </a:p>
        </p:txBody>
      </p:sp>
      <p:sp>
        <p:nvSpPr>
          <p:cNvPr id="7" name="Rectangle 4"/>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8" name="Rectangle 5"/>
          <p:cNvSpPr>
            <a:spLocks noGrp="1" noChangeArrowheads="1"/>
          </p:cNvSpPr>
          <p:nvPr>
            <p:ph type="sldNum" sz="quarter" idx="12"/>
          </p:nvPr>
        </p:nvSpPr>
        <p:spPr>
          <a:xfrm>
            <a:off x="6553200" y="6248400"/>
            <a:ext cx="1905000" cy="457200"/>
          </a:xfrm>
        </p:spPr>
        <p:txBody>
          <a:bodyPr/>
          <a:lstStyle>
            <a:lvl1pPr>
              <a:defRPr/>
            </a:lvl1pPr>
          </a:lstStyle>
          <a:p>
            <a:pPr>
              <a:defRPr/>
            </a:pPr>
            <a:fld id="{FC74FBC3-B83C-4D12-A14C-5BC9430EBED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C25FB710-9DD5-4026-86D9-02D3CF2624A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96838"/>
            <a:ext cx="1919287" cy="5999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31863" y="96838"/>
            <a:ext cx="5607050" cy="5999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9F896FAE-FA91-46A6-8604-5F8A7D2238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cxnSp>
        <p:nvCxnSpPr>
          <p:cNvPr id="4" name="Straight Connector 11"/>
          <p:cNvCxnSpPr>
            <a:cxnSpLocks noChangeShapeType="1"/>
          </p:cNvCxnSpPr>
          <p:nvPr userDrawn="1"/>
        </p:nvCxnSpPr>
        <p:spPr bwMode="auto">
          <a:xfrm>
            <a:off x="0" y="914400"/>
            <a:ext cx="9144000" cy="1588"/>
          </a:xfrm>
          <a:prstGeom prst="line">
            <a:avLst/>
          </a:prstGeom>
          <a:noFill/>
          <a:ln w="63500" algn="ctr">
            <a:solidFill>
              <a:srgbClr val="0070C0"/>
            </a:solidFill>
            <a:round/>
            <a:headEnd/>
            <a:tailEnd/>
          </a:ln>
        </p:spPr>
      </p:cxnSp>
      <p:sp>
        <p:nvSpPr>
          <p:cNvPr id="2" name="Title 1"/>
          <p:cNvSpPr>
            <a:spLocks noGrp="1"/>
          </p:cNvSpPr>
          <p:nvPr>
            <p:ph type="title"/>
          </p:nvPr>
        </p:nvSpPr>
        <p:spPr>
          <a:xfrm>
            <a:off x="228600" y="96839"/>
            <a:ext cx="8686799" cy="741362"/>
          </a:xfrm>
        </p:spPr>
        <p:txBody>
          <a:bodyPr/>
          <a:lstStyle>
            <a:lvl1pPr>
              <a:defRPr sz="3600">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8600" y="990600"/>
            <a:ext cx="8686799" cy="5105400"/>
          </a:xfrm>
        </p:spPr>
        <p:txBody>
          <a:bodyPr/>
          <a:lstStyle>
            <a:lvl1pPr>
              <a:buClr>
                <a:srgbClr val="0070C0"/>
              </a:buClr>
              <a:buFont typeface="Wingdings" pitchFamily="2" charset="2"/>
              <a:buChar char="q"/>
              <a:defRPr sz="2400">
                <a:latin typeface="Calibri" pitchFamily="34" charset="0"/>
              </a:defRPr>
            </a:lvl1pPr>
            <a:lvl2pPr>
              <a:buClr>
                <a:srgbClr val="0070C0"/>
              </a:buClr>
              <a:buFont typeface="Wingdings" pitchFamily="2" charset="2"/>
              <a:buChar char=""/>
              <a:defRPr sz="2000">
                <a:latin typeface="Calibri" pitchFamily="34" charset="0"/>
              </a:defRPr>
            </a:lvl2pPr>
            <a:lvl3pPr>
              <a:buClr>
                <a:srgbClr val="0070C0"/>
              </a:buClr>
              <a:defRPr sz="1800">
                <a:latin typeface="Calibri" pitchFamily="34" charset="0"/>
              </a:defRPr>
            </a:lvl3pPr>
            <a:lvl4pPr>
              <a:buClr>
                <a:srgbClr val="0070C0"/>
              </a:buClr>
              <a:defRPr sz="1600">
                <a:latin typeface="Calibri" pitchFamily="34" charset="0"/>
              </a:defRPr>
            </a:lvl4pPr>
            <a:lvl5pPr>
              <a:buClr>
                <a:srgbClr val="0070C0"/>
              </a:buClr>
              <a:defRPr sz="16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a:xfrm>
            <a:off x="7239000" y="6553200"/>
            <a:ext cx="1905000" cy="304800"/>
          </a:xfrm>
        </p:spPr>
        <p:txBody>
          <a:bodyPr/>
          <a:lstStyle>
            <a:lvl1pPr>
              <a:defRPr/>
            </a:lvl1pPr>
          </a:lstStyle>
          <a:p>
            <a:pPr>
              <a:defRPr/>
            </a:pPr>
            <a:fld id="{4E77C113-1ACF-4DD2-9E50-0F11F0165AA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endParaRPr lang="en-US"/>
          </a:p>
        </p:txBody>
      </p:sp>
      <p:sp>
        <p:nvSpPr>
          <p:cNvPr id="5" name="Rectangle 7"/>
          <p:cNvSpPr>
            <a:spLocks noGrp="1" noChangeArrowheads="1"/>
          </p:cNvSpPr>
          <p:nvPr>
            <p:ph type="ftr" sz="quarter" idx="11"/>
          </p:nvPr>
        </p:nvSpPr>
        <p:spPr/>
        <p:txBody>
          <a:bodyPr/>
          <a:lstStyle>
            <a:lvl1pPr>
              <a:defRPr/>
            </a:lvl1pPr>
          </a:lstStyle>
          <a:p>
            <a:pPr>
              <a:defRPr/>
            </a:pPr>
            <a:endParaRPr lang="en-US"/>
          </a:p>
        </p:txBody>
      </p:sp>
      <p:sp>
        <p:nvSpPr>
          <p:cNvPr id="6" name="Rectangle 8"/>
          <p:cNvSpPr>
            <a:spLocks noGrp="1" noChangeArrowheads="1"/>
          </p:cNvSpPr>
          <p:nvPr>
            <p:ph type="sldNum" sz="quarter" idx="12"/>
          </p:nvPr>
        </p:nvSpPr>
        <p:spPr>
          <a:xfrm>
            <a:off x="7239000" y="6553200"/>
            <a:ext cx="1905000" cy="304800"/>
          </a:xfrm>
        </p:spPr>
        <p:txBody>
          <a:bodyPr/>
          <a:lstStyle>
            <a:lvl1pPr>
              <a:defRPr/>
            </a:lvl1pPr>
          </a:lstStyle>
          <a:p>
            <a:pPr>
              <a:defRPr/>
            </a:pPr>
            <a:fld id="{9C5B3670-80F4-4B2F-9CD1-2291AFF8EF4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49325"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56163"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p:txBody>
          <a:bodyPr/>
          <a:lstStyle>
            <a:lvl1pPr>
              <a:defRPr/>
            </a:lvl1pPr>
          </a:lstStyle>
          <a:p>
            <a:pPr>
              <a:defRPr/>
            </a:pPr>
            <a:endParaRPr lang="en-US"/>
          </a:p>
        </p:txBody>
      </p:sp>
      <p:sp>
        <p:nvSpPr>
          <p:cNvPr id="6" name="Rectangle 7"/>
          <p:cNvSpPr>
            <a:spLocks noGrp="1" noChangeArrowheads="1"/>
          </p:cNvSpPr>
          <p:nvPr>
            <p:ph type="ftr" sz="quarter" idx="11"/>
          </p:nvPr>
        </p:nvSpPr>
        <p:spPr/>
        <p:txBody>
          <a:bodyPr/>
          <a:lstStyle>
            <a:lvl1pPr>
              <a:defRPr/>
            </a:lvl1pPr>
          </a:lstStyle>
          <a:p>
            <a:pPr>
              <a:defRPr/>
            </a:pPr>
            <a:endParaRPr lang="en-US"/>
          </a:p>
        </p:txBody>
      </p:sp>
      <p:sp>
        <p:nvSpPr>
          <p:cNvPr id="7" name="Rectangle 8"/>
          <p:cNvSpPr>
            <a:spLocks noGrp="1" noChangeArrowheads="1"/>
          </p:cNvSpPr>
          <p:nvPr>
            <p:ph type="sldNum" sz="quarter" idx="12"/>
          </p:nvPr>
        </p:nvSpPr>
        <p:spPr>
          <a:xfrm>
            <a:off x="7239000" y="6400800"/>
            <a:ext cx="1905000" cy="457200"/>
          </a:xfrm>
        </p:spPr>
        <p:txBody>
          <a:bodyPr/>
          <a:lstStyle>
            <a:lvl1pPr>
              <a:defRPr/>
            </a:lvl1pPr>
          </a:lstStyle>
          <a:p>
            <a:pPr>
              <a:defRPr/>
            </a:pPr>
            <a:fld id="{3E65CDAC-7337-4563-A490-796225C4D37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07EBA4A0-B460-4E24-BA8C-0973D776AF6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D869FECE-AD7A-4048-B863-331B00A9F58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104E2D34-80BE-4BDE-92D5-2066296A9B1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7F261D29-AB6A-4E03-9D89-7CA9A37E9F3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645680FE-1CA2-459F-888C-A42CA02DE5E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2"/>
          <p:cNvSpPr>
            <a:spLocks noChangeArrowheads="1"/>
          </p:cNvSpPr>
          <p:nvPr/>
        </p:nvSpPr>
        <p:spPr bwMode="auto">
          <a:xfrm>
            <a:off x="0" y="1377950"/>
            <a:ext cx="2133600" cy="101600"/>
          </a:xfrm>
          <a:prstGeom prst="rect">
            <a:avLst/>
          </a:prstGeom>
          <a:solidFill>
            <a:schemeClr val="accent2"/>
          </a:solidFill>
          <a:ln w="9525">
            <a:noFill/>
            <a:miter lim="800000"/>
            <a:headEnd/>
            <a:tailEnd/>
          </a:ln>
          <a:effectLst/>
        </p:spPr>
        <p:txBody>
          <a:bodyPr wrap="none" anchor="ctr"/>
          <a:lstStyle/>
          <a:p>
            <a:pPr algn="ctr" eaLnBrk="1" hangingPunct="1">
              <a:defRPr/>
            </a:pPr>
            <a:endParaRPr lang="en-US" sz="2400" b="0">
              <a:latin typeface="Times New Roman" pitchFamily="18" charset="0"/>
            </a:endParaRPr>
          </a:p>
        </p:txBody>
      </p:sp>
      <p:sp>
        <p:nvSpPr>
          <p:cNvPr id="137219" name="Rectangle 3"/>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lang="en-US" sz="2400" b="0">
              <a:latin typeface="Times New Roman" pitchFamily="18" charset="0"/>
            </a:endParaRPr>
          </a:p>
        </p:txBody>
      </p:sp>
      <p:sp>
        <p:nvSpPr>
          <p:cNvPr id="87044" name="Rectangle 4"/>
          <p:cNvSpPr>
            <a:spLocks noGrp="1" noChangeArrowheads="1"/>
          </p:cNvSpPr>
          <p:nvPr>
            <p:ph type="title"/>
          </p:nvPr>
        </p:nvSpPr>
        <p:spPr bwMode="auto">
          <a:xfrm>
            <a:off x="931863" y="96838"/>
            <a:ext cx="7158037" cy="14128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87045" name="Rectangle 5"/>
          <p:cNvSpPr>
            <a:spLocks noGrp="1" noChangeArrowheads="1"/>
          </p:cNvSpPr>
          <p:nvPr>
            <p:ph type="body" idx="1"/>
          </p:nvPr>
        </p:nvSpPr>
        <p:spPr bwMode="auto">
          <a:xfrm>
            <a:off x="949325" y="1981200"/>
            <a:ext cx="7661275"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7222" name="Rectangle 6"/>
          <p:cNvSpPr>
            <a:spLocks noGrp="1" noChangeArrowheads="1"/>
          </p:cNvSpPr>
          <p:nvPr>
            <p:ph type="dt" sz="half" idx="2"/>
          </p:nvPr>
        </p:nvSpPr>
        <p:spPr bwMode="auto">
          <a:xfrm>
            <a:off x="9461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0">
                <a:latin typeface="Arial" charset="0"/>
              </a:defRPr>
            </a:lvl1pPr>
          </a:lstStyle>
          <a:p>
            <a:pPr>
              <a:defRPr/>
            </a:pPr>
            <a:endParaRPr lang="en-US"/>
          </a:p>
        </p:txBody>
      </p:sp>
      <p:sp>
        <p:nvSpPr>
          <p:cNvPr id="137223" name="Rectangle 7"/>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0">
                <a:latin typeface="Arial" charset="0"/>
              </a:defRPr>
            </a:lvl1pPr>
          </a:lstStyle>
          <a:p>
            <a:pPr>
              <a:defRPr/>
            </a:pPr>
            <a:endParaRPr lang="en-US"/>
          </a:p>
        </p:txBody>
      </p:sp>
      <p:sp>
        <p:nvSpPr>
          <p:cNvPr id="137224" name="Rectangle 8"/>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0">
                <a:latin typeface="Arial" charset="0"/>
              </a:defRPr>
            </a:lvl1pPr>
          </a:lstStyle>
          <a:p>
            <a:pPr>
              <a:defRPr/>
            </a:pPr>
            <a:fld id="{00949922-0792-4325-B790-C7147FD31DDF}" type="slidenum">
              <a:rPr lang="en-US"/>
              <a:pPr>
                <a:defRPr/>
              </a:pPr>
              <a:t>‹#›</a:t>
            </a:fld>
            <a:endParaRPr lang="en-US"/>
          </a:p>
        </p:txBody>
      </p:sp>
      <p:sp>
        <p:nvSpPr>
          <p:cNvPr id="137225" name="Freeform 9"/>
          <p:cNvSpPr>
            <a:spLocks noChangeArrowheads="1"/>
          </p:cNvSpPr>
          <p:nvPr/>
        </p:nvSpPr>
        <p:spPr bwMode="auto">
          <a:xfrm>
            <a:off x="838200" y="561975"/>
            <a:ext cx="152400" cy="1066800"/>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a:defRPr/>
            </a:pPr>
            <a:endParaRPr lang="en-US"/>
          </a:p>
        </p:txBody>
      </p:sp>
      <p:sp>
        <p:nvSpPr>
          <p:cNvPr id="137226" name="Freeform 10"/>
          <p:cNvSpPr>
            <a:spLocks noChangeArrowheads="1"/>
          </p:cNvSpPr>
          <p:nvPr/>
        </p:nvSpPr>
        <p:spPr bwMode="auto">
          <a:xfrm>
            <a:off x="8262938" y="269875"/>
            <a:ext cx="152400" cy="1073150"/>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4312" r:id="rId1"/>
    <p:sldLayoutId id="2147484313" r:id="rId2"/>
    <p:sldLayoutId id="2147484314" r:id="rId3"/>
    <p:sldLayoutId id="2147484315" r:id="rId4"/>
    <p:sldLayoutId id="2147484305" r:id="rId5"/>
    <p:sldLayoutId id="2147484306" r:id="rId6"/>
    <p:sldLayoutId id="2147484307" r:id="rId7"/>
    <p:sldLayoutId id="2147484308" r:id="rId8"/>
    <p:sldLayoutId id="2147484309" r:id="rId9"/>
    <p:sldLayoutId id="2147484310" r:id="rId10"/>
    <p:sldLayoutId id="2147484311" r:id="rId11"/>
  </p:sldLayoutIdLst>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1.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1.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png"/><Relationship Id="rId5" Type="http://schemas.openxmlformats.org/officeDocument/2006/relationships/image" Target="../media/image1.w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png"/><Relationship Id="rId5" Type="http://schemas.openxmlformats.org/officeDocument/2006/relationships/image" Target="../media/image3.w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png"/><Relationship Id="rId5" Type="http://schemas.openxmlformats.org/officeDocument/2006/relationships/image" Target="../media/image4.wmf"/><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5.wmf"/><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9.bin"/><Relationship Id="rId5" Type="http://schemas.openxmlformats.org/officeDocument/2006/relationships/image" Target="../media/image7.wmf"/><Relationship Id="rId4"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5.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1.bin"/><Relationship Id="rId5" Type="http://schemas.openxmlformats.org/officeDocument/2006/relationships/image" Target="../media/image7.wmf"/><Relationship Id="rId4" Type="http://schemas.openxmlformats.org/officeDocument/2006/relationships/oleObject" Target="../embeddings/oleObject10.bin"/><Relationship Id="rId9" Type="http://schemas.openxmlformats.org/officeDocument/2006/relationships/image" Target="../media/image8.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1.jpeg"/><Relationship Id="rId5" Type="http://schemas.openxmlformats.org/officeDocument/2006/relationships/image" Target="../media/image10.wmf"/><Relationship Id="rId4" Type="http://schemas.openxmlformats.org/officeDocument/2006/relationships/oleObject" Target="../embeddings/oleObject13.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3.jpeg"/><Relationship Id="rId5" Type="http://schemas.openxmlformats.org/officeDocument/2006/relationships/image" Target="../media/image12.wmf"/><Relationship Id="rId4" Type="http://schemas.openxmlformats.org/officeDocument/2006/relationships/oleObject" Target="../embeddings/oleObject14.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4.wmf"/><Relationship Id="rId4" Type="http://schemas.openxmlformats.org/officeDocument/2006/relationships/oleObject" Target="../embeddings/oleObject15.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17.bin"/><Relationship Id="rId5" Type="http://schemas.openxmlformats.org/officeDocument/2006/relationships/image" Target="../media/image15.wmf"/><Relationship Id="rId4" Type="http://schemas.openxmlformats.org/officeDocument/2006/relationships/oleObject" Target="../embeddings/oleObject16.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19.bin"/><Relationship Id="rId5" Type="http://schemas.openxmlformats.org/officeDocument/2006/relationships/image" Target="../media/image15.wmf"/><Relationship Id="rId4" Type="http://schemas.openxmlformats.org/officeDocument/2006/relationships/oleObject" Target="../embeddings/oleObject18.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18.wmf"/><Relationship Id="rId4" Type="http://schemas.openxmlformats.org/officeDocument/2006/relationships/oleObject" Target="../embeddings/oleObject20.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22.wmf"/><Relationship Id="rId3" Type="http://schemas.openxmlformats.org/officeDocument/2006/relationships/notesSlide" Target="../notesSlides/notesSlide24.xml"/><Relationship Id="rId7" Type="http://schemas.openxmlformats.org/officeDocument/2006/relationships/image" Target="../media/image20.wmf"/><Relationship Id="rId12"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2.bin"/><Relationship Id="rId11" Type="http://schemas.openxmlformats.org/officeDocument/2006/relationships/image" Target="../media/image15.wmf"/><Relationship Id="rId5" Type="http://schemas.openxmlformats.org/officeDocument/2006/relationships/image" Target="../media/image19.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21.w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3.wmf"/><Relationship Id="rId4" Type="http://schemas.openxmlformats.org/officeDocument/2006/relationships/oleObject" Target="../embeddings/oleObject26.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4.w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29.bin"/><Relationship Id="rId5" Type="http://schemas.openxmlformats.org/officeDocument/2006/relationships/image" Target="../media/image25.wmf"/><Relationship Id="rId4" Type="http://schemas.openxmlformats.org/officeDocument/2006/relationships/oleObject" Target="../embeddings/oleObject28.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31.bin"/><Relationship Id="rId5" Type="http://schemas.openxmlformats.org/officeDocument/2006/relationships/image" Target="../media/image26.wmf"/><Relationship Id="rId4" Type="http://schemas.openxmlformats.org/officeDocument/2006/relationships/oleObject" Target="../embeddings/oleObject30.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30.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33.bin"/><Relationship Id="rId5" Type="http://schemas.openxmlformats.org/officeDocument/2006/relationships/image" Target="../media/image27.wmf"/><Relationship Id="rId4" Type="http://schemas.openxmlformats.org/officeDocument/2006/relationships/oleObject" Target="../embeddings/oleObject32.bin"/><Relationship Id="rId9" Type="http://schemas.openxmlformats.org/officeDocument/2006/relationships/image" Target="../media/image29.wmf"/></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ctrTitle"/>
          </p:nvPr>
        </p:nvSpPr>
        <p:spPr>
          <a:xfrm>
            <a:off x="0" y="609600"/>
            <a:ext cx="9144000" cy="2362200"/>
          </a:xfrm>
        </p:spPr>
        <p:txBody>
          <a:bodyPr/>
          <a:lstStyle/>
          <a:p>
            <a:pPr eaLnBrk="1" hangingPunct="1"/>
            <a:r>
              <a:rPr lang="en-US" b="1" smtClean="0"/>
              <a:t>EE-357: </a:t>
            </a:r>
            <a:r>
              <a:rPr lang="en-US" b="1" dirty="0" smtClean="0">
                <a:solidFill>
                  <a:srgbClr val="00B0F0"/>
                </a:solidFill>
              </a:rPr>
              <a:t>CCN</a:t>
            </a:r>
            <a:r>
              <a:rPr lang="en-US" b="1" dirty="0"/>
              <a:t/>
            </a:r>
            <a:br>
              <a:rPr lang="en-US" b="1" dirty="0"/>
            </a:br>
            <a:r>
              <a:rPr lang="en-US" b="1" dirty="0" smtClean="0"/>
              <a:t/>
            </a:r>
            <a:br>
              <a:rPr lang="en-US" b="1" dirty="0" smtClean="0"/>
            </a:br>
            <a:r>
              <a:rPr lang="en-US" sz="2400" b="1" dirty="0" smtClean="0"/>
              <a:t>Mobile Radio Propagation: </a:t>
            </a:r>
            <a:r>
              <a:rPr lang="en-US" sz="2400" dirty="0" smtClean="0"/>
              <a:t>Large Scale Path Loss</a:t>
            </a:r>
          </a:p>
        </p:txBody>
      </p:sp>
      <p:sp>
        <p:nvSpPr>
          <p:cNvPr id="92163" name="Rectangle 3"/>
          <p:cNvSpPr>
            <a:spLocks noGrp="1" noChangeArrowheads="1"/>
          </p:cNvSpPr>
          <p:nvPr>
            <p:ph type="subTitle" idx="1"/>
          </p:nvPr>
        </p:nvSpPr>
        <p:spPr>
          <a:xfrm>
            <a:off x="1295400" y="3581400"/>
            <a:ext cx="7696200" cy="1905000"/>
          </a:xfrm>
        </p:spPr>
        <p:txBody>
          <a:bodyPr/>
          <a:lstStyle/>
          <a:p>
            <a:pPr eaLnBrk="1" hangingPunct="1"/>
            <a:r>
              <a:rPr lang="en-US" sz="2400" b="1" dirty="0" smtClean="0"/>
              <a:t>Hassaan Khaliq Qureshi</a:t>
            </a:r>
          </a:p>
          <a:p>
            <a:pPr eaLnBrk="1" hangingPunct="1"/>
            <a:r>
              <a:rPr lang="en-US" sz="2400" dirty="0" smtClean="0"/>
              <a:t>School of Electrical Engineering &amp; Computer Science</a:t>
            </a:r>
          </a:p>
          <a:p>
            <a:pPr eaLnBrk="1" hangingPunct="1"/>
            <a:r>
              <a:rPr lang="en-US" sz="2400" dirty="0" smtClean="0"/>
              <a:t>National University of Sciences &amp; Technology (NUST)</a:t>
            </a:r>
          </a:p>
          <a:p>
            <a:pPr eaLnBrk="1" hangingPunct="1"/>
            <a:r>
              <a:rPr lang="en-US" sz="2400" dirty="0" smtClean="0"/>
              <a:t>Pakistan</a:t>
            </a:r>
          </a:p>
        </p:txBody>
      </p:sp>
    </p:spTree>
    <p:extLst>
      <p:ext uri="{BB962C8B-B14F-4D97-AF65-F5344CB8AC3E}">
        <p14:creationId xmlns:p14="http://schemas.microsoft.com/office/powerpoint/2010/main" val="355712923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228600" y="96838"/>
            <a:ext cx="8686800" cy="741362"/>
          </a:xfrm>
        </p:spPr>
        <p:txBody>
          <a:bodyPr/>
          <a:lstStyle/>
          <a:p>
            <a:r>
              <a:rPr lang="en-US" dirty="0" smtClean="0"/>
              <a:t>Free-Space Propagation: Isotropic Antenna</a:t>
            </a:r>
          </a:p>
        </p:txBody>
      </p:sp>
      <p:sp>
        <p:nvSpPr>
          <p:cNvPr id="1028" name="Rectangle 3"/>
          <p:cNvSpPr>
            <a:spLocks noGrp="1" noChangeArrowheads="1"/>
          </p:cNvSpPr>
          <p:nvPr>
            <p:ph type="body" idx="1"/>
          </p:nvPr>
        </p:nvSpPr>
        <p:spPr>
          <a:xfrm>
            <a:off x="228600" y="990600"/>
            <a:ext cx="8686800" cy="5334000"/>
          </a:xfrm>
        </p:spPr>
        <p:txBody>
          <a:bodyPr/>
          <a:lstStyle/>
          <a:p>
            <a:r>
              <a:rPr lang="en-US" dirty="0" smtClean="0">
                <a:solidFill>
                  <a:srgbClr val="FF0000"/>
                </a:solidFill>
              </a:rPr>
              <a:t>Transmitter’s power flux density </a:t>
            </a:r>
            <a:r>
              <a:rPr lang="en-US" dirty="0" smtClean="0">
                <a:solidFill>
                  <a:srgbClr val="0070C0"/>
                </a:solidFill>
              </a:rPr>
              <a:t>is simply the amount of power per unit area appearing within the transmission sphere </a:t>
            </a:r>
          </a:p>
          <a:p>
            <a:pPr lvl="3"/>
            <a:endParaRPr lang="en-US" dirty="0" smtClean="0">
              <a:solidFill>
                <a:srgbClr val="0070C0"/>
              </a:solidFill>
            </a:endParaRPr>
          </a:p>
          <a:p>
            <a:r>
              <a:rPr lang="en-US" dirty="0" smtClean="0"/>
              <a:t>The surface area of the transmission sphere is: 4</a:t>
            </a:r>
            <a:r>
              <a:rPr lang="el-GR" dirty="0" smtClean="0"/>
              <a:t>π</a:t>
            </a:r>
            <a:r>
              <a:rPr lang="en-US" dirty="0" smtClean="0"/>
              <a:t>R</a:t>
            </a:r>
            <a:r>
              <a:rPr lang="en-US" baseline="30000" dirty="0" smtClean="0"/>
              <a:t>2</a:t>
            </a:r>
            <a:endParaRPr lang="en-US" dirty="0" smtClean="0"/>
          </a:p>
          <a:p>
            <a:pPr lvl="1"/>
            <a:r>
              <a:rPr lang="en-US" dirty="0" smtClean="0"/>
              <a:t>where R is the transmission radius of the transmitter</a:t>
            </a:r>
          </a:p>
          <a:p>
            <a:pPr lvl="3"/>
            <a:endParaRPr lang="en-US" dirty="0" smtClean="0"/>
          </a:p>
          <a:p>
            <a:r>
              <a:rPr lang="en-US" dirty="0" smtClean="0"/>
              <a:t>Power flux density in a unit area is then: </a:t>
            </a:r>
          </a:p>
        </p:txBody>
      </p:sp>
      <p:sp>
        <p:nvSpPr>
          <p:cNvPr id="1029" name="Slide Number Placeholder 4"/>
          <p:cNvSpPr>
            <a:spLocks noGrp="1"/>
          </p:cNvSpPr>
          <p:nvPr>
            <p:ph type="sldNum" sz="quarter" idx="12"/>
          </p:nvPr>
        </p:nvSpPr>
        <p:spPr>
          <a:noFill/>
        </p:spPr>
        <p:txBody>
          <a:bodyPr/>
          <a:lstStyle/>
          <a:p>
            <a:fld id="{DCF51C23-9CE4-49BB-B1A0-009BD494A235}" type="slidenum">
              <a:rPr lang="en-US" smtClean="0"/>
              <a:pPr/>
              <a:t>10</a:t>
            </a:fld>
            <a:endParaRPr lang="en-US" smtClean="0"/>
          </a:p>
        </p:txBody>
      </p:sp>
      <p:sp>
        <p:nvSpPr>
          <p:cNvPr id="5" name="Oval 4"/>
          <p:cNvSpPr/>
          <p:nvPr/>
        </p:nvSpPr>
        <p:spPr bwMode="auto">
          <a:xfrm>
            <a:off x="3429000" y="4419600"/>
            <a:ext cx="2057400" cy="2057400"/>
          </a:xfrm>
          <a:prstGeom prst="ellipse">
            <a:avLst/>
          </a:prstGeom>
          <a:solidFill>
            <a:schemeClr val="bg2">
              <a:lumMod val="20000"/>
              <a:lumOff val="80000"/>
            </a:schemeClr>
          </a:solidFill>
          <a:ln w="38100" cap="flat" cmpd="sng" algn="ctr">
            <a:solidFill>
              <a:srgbClr val="FF0000"/>
            </a:solidFill>
            <a:prstDash val="dash"/>
            <a:round/>
            <a:headEnd type="none" w="med" len="med"/>
            <a:tailEnd type="none" w="med" len="med"/>
          </a:ln>
          <a:effectLst/>
        </p:spPr>
        <p:txBody>
          <a:bodyPr/>
          <a:lstStyle/>
          <a:p>
            <a:pPr>
              <a:defRPr/>
            </a:pPr>
            <a:endParaRPr lang="en-US"/>
          </a:p>
        </p:txBody>
      </p:sp>
      <p:sp>
        <p:nvSpPr>
          <p:cNvPr id="1031" name="Oval 5"/>
          <p:cNvSpPr>
            <a:spLocks noChangeArrowheads="1"/>
          </p:cNvSpPr>
          <p:nvPr/>
        </p:nvSpPr>
        <p:spPr bwMode="auto">
          <a:xfrm>
            <a:off x="4343400" y="5334000"/>
            <a:ext cx="228600" cy="228600"/>
          </a:xfrm>
          <a:prstGeom prst="ellipse">
            <a:avLst/>
          </a:prstGeom>
          <a:solidFill>
            <a:srgbClr val="CCECFF"/>
          </a:solidFill>
          <a:ln w="9525" algn="ctr">
            <a:solidFill>
              <a:schemeClr val="tx1"/>
            </a:solidFill>
            <a:round/>
            <a:headEnd/>
            <a:tailEnd/>
          </a:ln>
        </p:spPr>
        <p:txBody>
          <a:bodyPr/>
          <a:lstStyle/>
          <a:p>
            <a:endParaRPr lang="en-US"/>
          </a:p>
        </p:txBody>
      </p:sp>
      <p:cxnSp>
        <p:nvCxnSpPr>
          <p:cNvPr id="1032" name="Straight Arrow Connector 7"/>
          <p:cNvCxnSpPr>
            <a:cxnSpLocks noChangeShapeType="1"/>
            <a:stCxn id="1031" idx="7"/>
            <a:endCxn id="5" idx="7"/>
          </p:cNvCxnSpPr>
          <p:nvPr/>
        </p:nvCxnSpPr>
        <p:spPr bwMode="auto">
          <a:xfrm rot="5400000" flipH="1" flipV="1">
            <a:off x="4538662" y="4721226"/>
            <a:ext cx="646113" cy="646112"/>
          </a:xfrm>
          <a:prstGeom prst="straightConnector1">
            <a:avLst/>
          </a:prstGeom>
          <a:noFill/>
          <a:ln w="9525" algn="ctr">
            <a:solidFill>
              <a:schemeClr val="tx1"/>
            </a:solidFill>
            <a:round/>
            <a:headEnd/>
            <a:tailEnd type="arrow" w="med" len="med"/>
          </a:ln>
        </p:spPr>
      </p:cxnSp>
      <p:cxnSp>
        <p:nvCxnSpPr>
          <p:cNvPr id="1034" name="Straight Arrow Connector 12"/>
          <p:cNvCxnSpPr>
            <a:cxnSpLocks noChangeShapeType="1"/>
            <a:stCxn id="1031" idx="2"/>
            <a:endCxn id="5" idx="2"/>
          </p:cNvCxnSpPr>
          <p:nvPr/>
        </p:nvCxnSpPr>
        <p:spPr bwMode="auto">
          <a:xfrm rot="10800000">
            <a:off x="3429000" y="5448300"/>
            <a:ext cx="914400" cy="1588"/>
          </a:xfrm>
          <a:prstGeom prst="straightConnector1">
            <a:avLst/>
          </a:prstGeom>
          <a:noFill/>
          <a:ln w="9525" algn="ctr">
            <a:solidFill>
              <a:schemeClr val="tx1"/>
            </a:solidFill>
            <a:round/>
            <a:headEnd/>
            <a:tailEnd type="arrow" w="med" len="med"/>
          </a:ln>
        </p:spPr>
      </p:cxnSp>
      <p:cxnSp>
        <p:nvCxnSpPr>
          <p:cNvPr id="1035" name="Straight Arrow Connector 18"/>
          <p:cNvCxnSpPr>
            <a:cxnSpLocks noChangeShapeType="1"/>
            <a:stCxn id="1031" idx="0"/>
            <a:endCxn id="5" idx="0"/>
          </p:cNvCxnSpPr>
          <p:nvPr/>
        </p:nvCxnSpPr>
        <p:spPr bwMode="auto">
          <a:xfrm rot="5400000" flipH="1" flipV="1">
            <a:off x="4000501" y="4876800"/>
            <a:ext cx="914400" cy="3175"/>
          </a:xfrm>
          <a:prstGeom prst="straightConnector1">
            <a:avLst/>
          </a:prstGeom>
          <a:noFill/>
          <a:ln w="9525" algn="ctr">
            <a:solidFill>
              <a:schemeClr val="tx1"/>
            </a:solidFill>
            <a:round/>
            <a:headEnd/>
            <a:tailEnd type="arrow" w="med" len="med"/>
          </a:ln>
        </p:spPr>
      </p:cxnSp>
      <p:cxnSp>
        <p:nvCxnSpPr>
          <p:cNvPr id="1036" name="Straight Arrow Connector 21"/>
          <p:cNvCxnSpPr>
            <a:cxnSpLocks noChangeShapeType="1"/>
            <a:stCxn id="1031" idx="1"/>
            <a:endCxn id="5" idx="1"/>
          </p:cNvCxnSpPr>
          <p:nvPr/>
        </p:nvCxnSpPr>
        <p:spPr bwMode="auto">
          <a:xfrm rot="16200000" flipV="1">
            <a:off x="3730625" y="4721225"/>
            <a:ext cx="646113" cy="646113"/>
          </a:xfrm>
          <a:prstGeom prst="straightConnector1">
            <a:avLst/>
          </a:prstGeom>
          <a:noFill/>
          <a:ln w="9525" algn="ctr">
            <a:solidFill>
              <a:schemeClr val="tx1"/>
            </a:solidFill>
            <a:round/>
            <a:headEnd/>
            <a:tailEnd type="arrow" w="med" len="med"/>
          </a:ln>
        </p:spPr>
      </p:cxnSp>
      <p:cxnSp>
        <p:nvCxnSpPr>
          <p:cNvPr id="1037" name="Straight Arrow Connector 31"/>
          <p:cNvCxnSpPr>
            <a:cxnSpLocks noChangeShapeType="1"/>
            <a:stCxn id="1031" idx="4"/>
            <a:endCxn id="5" idx="4"/>
          </p:cNvCxnSpPr>
          <p:nvPr/>
        </p:nvCxnSpPr>
        <p:spPr bwMode="auto">
          <a:xfrm rot="5400000">
            <a:off x="4000501" y="6019800"/>
            <a:ext cx="914400" cy="3175"/>
          </a:xfrm>
          <a:prstGeom prst="straightConnector1">
            <a:avLst/>
          </a:prstGeom>
          <a:noFill/>
          <a:ln w="9525" algn="ctr">
            <a:solidFill>
              <a:schemeClr val="tx1"/>
            </a:solidFill>
            <a:round/>
            <a:headEnd/>
            <a:tailEnd type="arrow" w="med" len="med"/>
          </a:ln>
        </p:spPr>
      </p:cxnSp>
      <p:cxnSp>
        <p:nvCxnSpPr>
          <p:cNvPr id="1038" name="Straight Arrow Connector 34"/>
          <p:cNvCxnSpPr>
            <a:cxnSpLocks noChangeShapeType="1"/>
            <a:stCxn id="1031" idx="5"/>
            <a:endCxn id="5" idx="5"/>
          </p:cNvCxnSpPr>
          <p:nvPr/>
        </p:nvCxnSpPr>
        <p:spPr bwMode="auto">
          <a:xfrm rot="16200000" flipH="1">
            <a:off x="4538663" y="5529263"/>
            <a:ext cx="646112" cy="646112"/>
          </a:xfrm>
          <a:prstGeom prst="straightConnector1">
            <a:avLst/>
          </a:prstGeom>
          <a:noFill/>
          <a:ln w="9525" algn="ctr">
            <a:solidFill>
              <a:schemeClr val="tx1"/>
            </a:solidFill>
            <a:round/>
            <a:headEnd/>
            <a:tailEnd type="arrow" w="med" len="med"/>
          </a:ln>
        </p:spPr>
      </p:cxnSp>
      <p:cxnSp>
        <p:nvCxnSpPr>
          <p:cNvPr id="1039" name="Straight Arrow Connector 37"/>
          <p:cNvCxnSpPr>
            <a:cxnSpLocks noChangeShapeType="1"/>
            <a:stCxn id="1031" idx="3"/>
            <a:endCxn id="5" idx="3"/>
          </p:cNvCxnSpPr>
          <p:nvPr/>
        </p:nvCxnSpPr>
        <p:spPr bwMode="auto">
          <a:xfrm rot="5400000">
            <a:off x="3730626" y="5529262"/>
            <a:ext cx="646112" cy="646113"/>
          </a:xfrm>
          <a:prstGeom prst="straightConnector1">
            <a:avLst/>
          </a:prstGeom>
          <a:noFill/>
          <a:ln w="9525" algn="ctr">
            <a:solidFill>
              <a:schemeClr val="tx1"/>
            </a:solidFill>
            <a:round/>
            <a:headEnd/>
            <a:tailEnd type="arrow" w="med" len="med"/>
          </a:ln>
        </p:spPr>
      </p:cxnSp>
      <p:sp>
        <p:nvSpPr>
          <p:cNvPr id="1040" name="TextBox 41"/>
          <p:cNvSpPr txBox="1">
            <a:spLocks noChangeArrowheads="1"/>
          </p:cNvSpPr>
          <p:nvPr/>
        </p:nvSpPr>
        <p:spPr bwMode="auto">
          <a:xfrm>
            <a:off x="1828800" y="6248400"/>
            <a:ext cx="1524000" cy="369888"/>
          </a:xfrm>
          <a:prstGeom prst="rect">
            <a:avLst/>
          </a:prstGeom>
          <a:noFill/>
          <a:ln w="9525">
            <a:noFill/>
            <a:miter lim="800000"/>
            <a:headEnd/>
            <a:tailEnd/>
          </a:ln>
        </p:spPr>
        <p:txBody>
          <a:bodyPr>
            <a:spAutoFit/>
          </a:bodyPr>
          <a:lstStyle/>
          <a:p>
            <a:r>
              <a:rPr lang="en-US" dirty="0">
                <a:latin typeface="Calibri" pitchFamily="34" charset="0"/>
              </a:rPr>
              <a:t>Transmitter</a:t>
            </a:r>
          </a:p>
        </p:txBody>
      </p:sp>
      <p:cxnSp>
        <p:nvCxnSpPr>
          <p:cNvPr id="1041" name="Straight Arrow Connector 43"/>
          <p:cNvCxnSpPr>
            <a:cxnSpLocks noChangeShapeType="1"/>
            <a:stCxn id="1040" idx="0"/>
          </p:cNvCxnSpPr>
          <p:nvPr/>
        </p:nvCxnSpPr>
        <p:spPr bwMode="auto">
          <a:xfrm rot="5400000" flipH="1" flipV="1">
            <a:off x="2781300" y="5524500"/>
            <a:ext cx="533400" cy="914400"/>
          </a:xfrm>
          <a:prstGeom prst="straightConnector1">
            <a:avLst/>
          </a:prstGeom>
          <a:noFill/>
          <a:ln w="9525" algn="ctr">
            <a:solidFill>
              <a:schemeClr val="tx1"/>
            </a:solidFill>
            <a:round/>
            <a:headEnd/>
            <a:tailEnd type="arrow" w="med" len="med"/>
          </a:ln>
        </p:spPr>
      </p:cxnSp>
      <p:graphicFrame>
        <p:nvGraphicFramePr>
          <p:cNvPr id="1026" name="Object 2"/>
          <p:cNvGraphicFramePr>
            <a:graphicFrameLocks noChangeAspect="1"/>
          </p:cNvGraphicFramePr>
          <p:nvPr/>
        </p:nvGraphicFramePr>
        <p:xfrm>
          <a:off x="5791200" y="3048000"/>
          <a:ext cx="1760538" cy="838200"/>
        </p:xfrm>
        <a:graphic>
          <a:graphicData uri="http://schemas.openxmlformats.org/presentationml/2006/ole">
            <mc:AlternateContent xmlns:mc="http://schemas.openxmlformats.org/markup-compatibility/2006">
              <mc:Choice xmlns:v="urn:schemas-microsoft-com:vml" Requires="v">
                <p:oleObj spid="_x0000_s1113" name="Equation" r:id="rId4" imgW="799753" imgH="380835" progId="Equation.DSMT4">
                  <p:embed/>
                </p:oleObj>
              </mc:Choice>
              <mc:Fallback>
                <p:oleObj name="Equation" r:id="rId4" imgW="799753" imgH="380835" progId="Equation.DSMT4">
                  <p:embed/>
                  <p:pic>
                    <p:nvPicPr>
                      <p:cNvPr id="10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3048000"/>
                        <a:ext cx="1760538"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42" name="Group 29"/>
          <p:cNvGrpSpPr>
            <a:grpSpLocks/>
          </p:cNvGrpSpPr>
          <p:nvPr/>
        </p:nvGrpSpPr>
        <p:grpSpPr bwMode="auto">
          <a:xfrm>
            <a:off x="4953000" y="4495800"/>
            <a:ext cx="2057400" cy="2057400"/>
            <a:chOff x="5791200" y="3276600"/>
            <a:chExt cx="2057400" cy="2057400"/>
          </a:xfrm>
        </p:grpSpPr>
        <p:sp>
          <p:nvSpPr>
            <p:cNvPr id="1045" name="Oval 30"/>
            <p:cNvSpPr>
              <a:spLocks noChangeArrowheads="1"/>
            </p:cNvSpPr>
            <p:nvPr/>
          </p:nvSpPr>
          <p:spPr bwMode="auto">
            <a:xfrm>
              <a:off x="5791200" y="3276600"/>
              <a:ext cx="2057400" cy="2057400"/>
            </a:xfrm>
            <a:prstGeom prst="ellipse">
              <a:avLst/>
            </a:prstGeom>
            <a:solidFill>
              <a:srgbClr val="FFCCFF"/>
            </a:solidFill>
            <a:ln w="38100" algn="ctr">
              <a:solidFill>
                <a:srgbClr val="92D050"/>
              </a:solidFill>
              <a:prstDash val="dash"/>
              <a:round/>
              <a:headEnd/>
              <a:tailEnd/>
            </a:ln>
          </p:spPr>
          <p:txBody>
            <a:bodyPr/>
            <a:lstStyle/>
            <a:p>
              <a:endParaRPr lang="en-US"/>
            </a:p>
          </p:txBody>
        </p:sp>
        <p:sp>
          <p:nvSpPr>
            <p:cNvPr id="1046" name="Oval 32"/>
            <p:cNvSpPr>
              <a:spLocks noChangeArrowheads="1"/>
            </p:cNvSpPr>
            <p:nvPr/>
          </p:nvSpPr>
          <p:spPr bwMode="auto">
            <a:xfrm>
              <a:off x="6781800" y="4191000"/>
              <a:ext cx="228600" cy="228600"/>
            </a:xfrm>
            <a:prstGeom prst="ellipse">
              <a:avLst/>
            </a:prstGeom>
            <a:solidFill>
              <a:srgbClr val="92D050"/>
            </a:solidFill>
            <a:ln w="9525" algn="ctr">
              <a:solidFill>
                <a:schemeClr val="tx1"/>
              </a:solidFill>
              <a:round/>
              <a:headEnd/>
              <a:tailEnd/>
            </a:ln>
          </p:spPr>
          <p:txBody>
            <a:bodyPr/>
            <a:lstStyle/>
            <a:p>
              <a:endParaRPr lang="en-US"/>
            </a:p>
          </p:txBody>
        </p:sp>
      </p:grpSp>
      <p:sp>
        <p:nvSpPr>
          <p:cNvPr id="1043" name="TextBox 33"/>
          <p:cNvSpPr txBox="1">
            <a:spLocks noChangeArrowheads="1"/>
          </p:cNvSpPr>
          <p:nvPr/>
        </p:nvSpPr>
        <p:spPr bwMode="auto">
          <a:xfrm>
            <a:off x="7391400" y="6172200"/>
            <a:ext cx="1219200" cy="369888"/>
          </a:xfrm>
          <a:prstGeom prst="rect">
            <a:avLst/>
          </a:prstGeom>
          <a:noFill/>
          <a:ln w="9525">
            <a:noFill/>
            <a:miter lim="800000"/>
            <a:headEnd/>
            <a:tailEnd/>
          </a:ln>
        </p:spPr>
        <p:txBody>
          <a:bodyPr>
            <a:spAutoFit/>
          </a:bodyPr>
          <a:lstStyle/>
          <a:p>
            <a:r>
              <a:rPr lang="en-US">
                <a:latin typeface="Calibri" pitchFamily="34" charset="0"/>
              </a:rPr>
              <a:t>Receiver</a:t>
            </a:r>
          </a:p>
        </p:txBody>
      </p:sp>
      <p:cxnSp>
        <p:nvCxnSpPr>
          <p:cNvPr id="1044" name="Straight Arrow Connector 35"/>
          <p:cNvCxnSpPr>
            <a:cxnSpLocks noChangeShapeType="1"/>
            <a:stCxn id="1043" idx="1"/>
          </p:cNvCxnSpPr>
          <p:nvPr/>
        </p:nvCxnSpPr>
        <p:spPr bwMode="auto">
          <a:xfrm rot="10800000">
            <a:off x="6934200" y="5867400"/>
            <a:ext cx="457200" cy="489744"/>
          </a:xfrm>
          <a:prstGeom prst="straightConnector1">
            <a:avLst/>
          </a:prstGeom>
          <a:noFill/>
          <a:ln w="9525" algn="ctr">
            <a:solidFill>
              <a:schemeClr val="tx1"/>
            </a:solidFill>
            <a:round/>
            <a:headEnd/>
            <a:tailEnd type="arrow" w="med" len="med"/>
          </a:ln>
        </p:spPr>
      </p:cxnSp>
      <p:pic>
        <p:nvPicPr>
          <p:cNvPr id="2" name="Picture 4" descr="http://upload.wikimedia.org/wikipedia/commons/thumb/7/7e/Sphere_wireframe_10deg_6r.svg/220px-Sphere_wireframe_10deg_6r.svg.png"/>
          <p:cNvPicPr>
            <a:picLocks noChangeAspect="1" noChangeArrowheads="1"/>
          </p:cNvPicPr>
          <p:nvPr/>
        </p:nvPicPr>
        <p:blipFill>
          <a:blip r:embed="rId6" cstate="print"/>
          <a:srcRect/>
          <a:stretch>
            <a:fillRect/>
          </a:stretch>
        </p:blipFill>
        <p:spPr bwMode="auto">
          <a:xfrm>
            <a:off x="3429000" y="4419600"/>
            <a:ext cx="2095500" cy="2095501"/>
          </a:xfrm>
          <a:prstGeom prst="rect">
            <a:avLst/>
          </a:prstGeom>
          <a:noFill/>
        </p:spPr>
      </p:pic>
      <p:cxnSp>
        <p:nvCxnSpPr>
          <p:cNvPr id="1033" name="Straight Arrow Connector 9"/>
          <p:cNvCxnSpPr>
            <a:cxnSpLocks noChangeShapeType="1"/>
            <a:stCxn id="1031" idx="6"/>
            <a:endCxn id="5" idx="6"/>
          </p:cNvCxnSpPr>
          <p:nvPr/>
        </p:nvCxnSpPr>
        <p:spPr bwMode="auto">
          <a:xfrm>
            <a:off x="4572000" y="5448300"/>
            <a:ext cx="914400" cy="1588"/>
          </a:xfrm>
          <a:prstGeom prst="straightConnector1">
            <a:avLst/>
          </a:prstGeom>
          <a:noFill/>
          <a:ln w="9525" algn="ctr">
            <a:solidFill>
              <a:schemeClr val="tx1"/>
            </a:solidFill>
            <a:round/>
            <a:headEnd/>
            <a:tailEnd type="arrow" w="med" len="med"/>
          </a:ln>
        </p:spPr>
      </p:cxnSp>
    </p:spTree>
    <p:extLst>
      <p:ext uri="{BB962C8B-B14F-4D97-AF65-F5344CB8AC3E}">
        <p14:creationId xmlns:p14="http://schemas.microsoft.com/office/powerpoint/2010/main" val="10086256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228600" y="96838"/>
            <a:ext cx="8686800" cy="741362"/>
          </a:xfrm>
        </p:spPr>
        <p:txBody>
          <a:bodyPr/>
          <a:lstStyle/>
          <a:p>
            <a:r>
              <a:rPr lang="en-US" dirty="0" smtClean="0"/>
              <a:t>Free-Space Propagation: Isotropic Antenna</a:t>
            </a:r>
          </a:p>
        </p:txBody>
      </p:sp>
      <p:sp>
        <p:nvSpPr>
          <p:cNvPr id="13317" name="Rectangle 3"/>
          <p:cNvSpPr>
            <a:spLocks noGrp="1" noChangeArrowheads="1"/>
          </p:cNvSpPr>
          <p:nvPr>
            <p:ph type="body" idx="1"/>
          </p:nvPr>
        </p:nvSpPr>
        <p:spPr>
          <a:xfrm>
            <a:off x="228600" y="2057400"/>
            <a:ext cx="8686800" cy="1905000"/>
          </a:xfrm>
        </p:spPr>
        <p:txBody>
          <a:bodyPr/>
          <a:lstStyle/>
          <a:p>
            <a:r>
              <a:rPr lang="en-US" dirty="0" smtClean="0"/>
              <a:t>The power flux density depends on the transmission radius</a:t>
            </a:r>
          </a:p>
          <a:p>
            <a:pPr lvl="2"/>
            <a:endParaRPr lang="en-US" dirty="0" smtClean="0"/>
          </a:p>
          <a:p>
            <a:r>
              <a:rPr lang="en-US" dirty="0" smtClean="0"/>
              <a:t>However, the receiver’s antenna generally does not cover the entire transmission radius of the transmitter</a:t>
            </a:r>
          </a:p>
        </p:txBody>
      </p:sp>
      <p:sp>
        <p:nvSpPr>
          <p:cNvPr id="13318" name="Slide Number Placeholder 4"/>
          <p:cNvSpPr>
            <a:spLocks noGrp="1"/>
          </p:cNvSpPr>
          <p:nvPr>
            <p:ph type="sldNum" sz="quarter" idx="12"/>
          </p:nvPr>
        </p:nvSpPr>
        <p:spPr>
          <a:noFill/>
        </p:spPr>
        <p:txBody>
          <a:bodyPr/>
          <a:lstStyle/>
          <a:p>
            <a:fld id="{42D84F17-6F6E-4884-99B7-D1FBC809F35A}" type="slidenum">
              <a:rPr lang="en-US" smtClean="0"/>
              <a:pPr/>
              <a:t>11</a:t>
            </a:fld>
            <a:endParaRPr lang="en-US" smtClean="0"/>
          </a:p>
        </p:txBody>
      </p:sp>
      <p:graphicFrame>
        <p:nvGraphicFramePr>
          <p:cNvPr id="374788" name="Object 2"/>
          <p:cNvGraphicFramePr>
            <a:graphicFrameLocks noChangeAspect="1"/>
          </p:cNvGraphicFramePr>
          <p:nvPr/>
        </p:nvGraphicFramePr>
        <p:xfrm>
          <a:off x="3276600" y="1066800"/>
          <a:ext cx="1760538" cy="838200"/>
        </p:xfrm>
        <a:graphic>
          <a:graphicData uri="http://schemas.openxmlformats.org/presentationml/2006/ole">
            <mc:AlternateContent xmlns:mc="http://schemas.openxmlformats.org/markup-compatibility/2006">
              <mc:Choice xmlns:v="urn:schemas-microsoft-com:vml" Requires="v">
                <p:oleObj spid="_x0000_s2137" name="Equation" r:id="rId4" imgW="799753" imgH="380835" progId="Equation.DSMT4">
                  <p:embed/>
                </p:oleObj>
              </mc:Choice>
              <mc:Fallback>
                <p:oleObj name="Equation" r:id="rId4" imgW="799753" imgH="380835" progId="Equation.DSMT4">
                  <p:embed/>
                  <p:pic>
                    <p:nvPicPr>
                      <p:cNvPr id="37478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1066800"/>
                        <a:ext cx="1760538"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Oval 20"/>
          <p:cNvSpPr>
            <a:spLocks noChangeArrowheads="1"/>
          </p:cNvSpPr>
          <p:nvPr/>
        </p:nvSpPr>
        <p:spPr bwMode="auto">
          <a:xfrm>
            <a:off x="609600" y="4419600"/>
            <a:ext cx="2209800" cy="2209800"/>
          </a:xfrm>
          <a:prstGeom prst="ellipse">
            <a:avLst/>
          </a:prstGeom>
          <a:solidFill>
            <a:srgbClr val="FFCCFF"/>
          </a:solidFill>
          <a:ln w="38100" algn="ctr">
            <a:solidFill>
              <a:srgbClr val="92D050"/>
            </a:solidFill>
            <a:prstDash val="dash"/>
            <a:round/>
            <a:headEnd/>
            <a:tailEnd/>
          </a:ln>
        </p:spPr>
        <p:txBody>
          <a:bodyPr/>
          <a:lstStyle/>
          <a:p>
            <a:endParaRPr lang="en-US"/>
          </a:p>
        </p:txBody>
      </p:sp>
      <p:sp>
        <p:nvSpPr>
          <p:cNvPr id="32" name="Oval 40"/>
          <p:cNvSpPr>
            <a:spLocks noChangeArrowheads="1"/>
          </p:cNvSpPr>
          <p:nvPr/>
        </p:nvSpPr>
        <p:spPr bwMode="auto">
          <a:xfrm>
            <a:off x="1600200" y="5410200"/>
            <a:ext cx="228600" cy="228600"/>
          </a:xfrm>
          <a:prstGeom prst="ellipse">
            <a:avLst/>
          </a:prstGeom>
          <a:solidFill>
            <a:srgbClr val="92D050"/>
          </a:solidFill>
          <a:ln w="9525" algn="ctr">
            <a:solidFill>
              <a:schemeClr val="tx1"/>
            </a:solidFill>
            <a:round/>
            <a:headEnd/>
            <a:tailEnd/>
          </a:ln>
        </p:spPr>
        <p:txBody>
          <a:bodyPr/>
          <a:lstStyle/>
          <a:p>
            <a:endParaRPr lang="en-US"/>
          </a:p>
        </p:txBody>
      </p:sp>
      <p:pic>
        <p:nvPicPr>
          <p:cNvPr id="33" name="Picture 4" descr="http://upload.wikimedia.org/wikipedia/commons/thumb/7/7e/Sphere_wireframe_10deg_6r.svg/220px-Sphere_wireframe_10deg_6r.svg.png"/>
          <p:cNvPicPr>
            <a:picLocks noChangeAspect="1" noChangeArrowheads="1"/>
          </p:cNvPicPr>
          <p:nvPr/>
        </p:nvPicPr>
        <p:blipFill>
          <a:blip r:embed="rId6" cstate="print"/>
          <a:srcRect/>
          <a:stretch>
            <a:fillRect/>
          </a:stretch>
        </p:blipFill>
        <p:spPr bwMode="auto">
          <a:xfrm>
            <a:off x="685800" y="4495800"/>
            <a:ext cx="2095500" cy="2095501"/>
          </a:xfrm>
          <a:prstGeom prst="rect">
            <a:avLst/>
          </a:prstGeom>
          <a:noFill/>
        </p:spPr>
      </p:pic>
      <p:sp>
        <p:nvSpPr>
          <p:cNvPr id="34" name="Oval 33"/>
          <p:cNvSpPr/>
          <p:nvPr/>
        </p:nvSpPr>
        <p:spPr bwMode="auto">
          <a:xfrm>
            <a:off x="685800" y="4495800"/>
            <a:ext cx="2057400" cy="2057400"/>
          </a:xfrm>
          <a:prstGeom prst="ellipse">
            <a:avLst/>
          </a:prstGeom>
          <a:solidFill>
            <a:schemeClr val="bg2">
              <a:lumMod val="20000"/>
              <a:lumOff val="80000"/>
            </a:schemeClr>
          </a:solidFill>
          <a:ln w="38100" cap="flat" cmpd="sng" algn="ctr">
            <a:solidFill>
              <a:srgbClr val="FF0000"/>
            </a:solidFill>
            <a:prstDash val="dash"/>
            <a:round/>
            <a:headEnd type="none" w="med" len="med"/>
            <a:tailEnd type="none" w="med" len="med"/>
          </a:ln>
          <a:effectLst/>
        </p:spPr>
        <p:txBody>
          <a:bodyPr/>
          <a:lstStyle/>
          <a:p>
            <a:pPr>
              <a:defRPr/>
            </a:pPr>
            <a:endParaRPr lang="en-US"/>
          </a:p>
        </p:txBody>
      </p:sp>
      <p:sp>
        <p:nvSpPr>
          <p:cNvPr id="35" name="Oval 5"/>
          <p:cNvSpPr>
            <a:spLocks noChangeArrowheads="1"/>
          </p:cNvSpPr>
          <p:nvPr/>
        </p:nvSpPr>
        <p:spPr bwMode="auto">
          <a:xfrm>
            <a:off x="1600200" y="5486400"/>
            <a:ext cx="228600" cy="228600"/>
          </a:xfrm>
          <a:prstGeom prst="ellipse">
            <a:avLst/>
          </a:prstGeom>
          <a:solidFill>
            <a:srgbClr val="CCECFF"/>
          </a:solidFill>
          <a:ln w="9525" algn="ctr">
            <a:solidFill>
              <a:schemeClr val="tx1"/>
            </a:solidFill>
            <a:round/>
            <a:headEnd/>
            <a:tailEnd/>
          </a:ln>
        </p:spPr>
        <p:txBody>
          <a:bodyPr/>
          <a:lstStyle/>
          <a:p>
            <a:endParaRPr lang="en-US"/>
          </a:p>
        </p:txBody>
      </p:sp>
      <p:pic>
        <p:nvPicPr>
          <p:cNvPr id="44" name="Picture 6" descr="http://upload.wikimedia.org/wikipedia/commons/thumb/7/7e/Sphere_wireframe_10deg_6r.svg/220px-Sphere_wireframe_10deg_6r.svg.png"/>
          <p:cNvPicPr>
            <a:picLocks noChangeAspect="1" noChangeArrowheads="1"/>
          </p:cNvPicPr>
          <p:nvPr/>
        </p:nvPicPr>
        <p:blipFill>
          <a:blip r:embed="rId6" cstate="print"/>
          <a:srcRect/>
          <a:stretch>
            <a:fillRect/>
          </a:stretch>
        </p:blipFill>
        <p:spPr bwMode="auto">
          <a:xfrm>
            <a:off x="685800" y="4495800"/>
            <a:ext cx="2095500" cy="2095501"/>
          </a:xfrm>
          <a:prstGeom prst="rect">
            <a:avLst/>
          </a:prstGeom>
          <a:noFill/>
        </p:spPr>
      </p:pic>
      <p:grpSp>
        <p:nvGrpSpPr>
          <p:cNvPr id="62" name="Group 61"/>
          <p:cNvGrpSpPr/>
          <p:nvPr/>
        </p:nvGrpSpPr>
        <p:grpSpPr>
          <a:xfrm>
            <a:off x="4953000" y="4495800"/>
            <a:ext cx="4152900" cy="2095501"/>
            <a:chOff x="2895600" y="4495800"/>
            <a:chExt cx="4152900" cy="2095501"/>
          </a:xfrm>
        </p:grpSpPr>
        <p:grpSp>
          <p:nvGrpSpPr>
            <p:cNvPr id="63" name="Group 22"/>
            <p:cNvGrpSpPr>
              <a:grpSpLocks/>
            </p:cNvGrpSpPr>
            <p:nvPr/>
          </p:nvGrpSpPr>
          <p:grpSpPr bwMode="auto">
            <a:xfrm>
              <a:off x="4953000" y="4495800"/>
              <a:ext cx="2057400" cy="2057400"/>
              <a:chOff x="5791200" y="3276600"/>
              <a:chExt cx="2057400" cy="2057400"/>
            </a:xfrm>
          </p:grpSpPr>
          <p:sp>
            <p:nvSpPr>
              <p:cNvPr id="68" name="Oval 20"/>
              <p:cNvSpPr>
                <a:spLocks noChangeArrowheads="1"/>
              </p:cNvSpPr>
              <p:nvPr/>
            </p:nvSpPr>
            <p:spPr bwMode="auto">
              <a:xfrm>
                <a:off x="5791200" y="3276600"/>
                <a:ext cx="2057400" cy="2057400"/>
              </a:xfrm>
              <a:prstGeom prst="ellipse">
                <a:avLst/>
              </a:prstGeom>
              <a:solidFill>
                <a:srgbClr val="FFCCFF"/>
              </a:solidFill>
              <a:ln w="38100" algn="ctr">
                <a:solidFill>
                  <a:srgbClr val="92D050"/>
                </a:solidFill>
                <a:prstDash val="dash"/>
                <a:round/>
                <a:headEnd/>
                <a:tailEnd/>
              </a:ln>
            </p:spPr>
            <p:txBody>
              <a:bodyPr/>
              <a:lstStyle/>
              <a:p>
                <a:endParaRPr lang="en-US"/>
              </a:p>
            </p:txBody>
          </p:sp>
          <p:sp>
            <p:nvSpPr>
              <p:cNvPr id="69" name="Oval 40"/>
              <p:cNvSpPr>
                <a:spLocks noChangeArrowheads="1"/>
              </p:cNvSpPr>
              <p:nvPr/>
            </p:nvSpPr>
            <p:spPr bwMode="auto">
              <a:xfrm>
                <a:off x="6781800" y="4191000"/>
                <a:ext cx="228600" cy="228600"/>
              </a:xfrm>
              <a:prstGeom prst="ellipse">
                <a:avLst/>
              </a:prstGeom>
              <a:solidFill>
                <a:srgbClr val="92D050"/>
              </a:solidFill>
              <a:ln w="9525" algn="ctr">
                <a:solidFill>
                  <a:schemeClr val="tx1"/>
                </a:solidFill>
                <a:round/>
                <a:headEnd/>
                <a:tailEnd/>
              </a:ln>
            </p:spPr>
            <p:txBody>
              <a:bodyPr/>
              <a:lstStyle/>
              <a:p>
                <a:endParaRPr lang="en-US"/>
              </a:p>
            </p:txBody>
          </p:sp>
        </p:grpSp>
        <p:pic>
          <p:nvPicPr>
            <p:cNvPr id="64" name="Picture 4" descr="http://upload.wikimedia.org/wikipedia/commons/thumb/7/7e/Sphere_wireframe_10deg_6r.svg/220px-Sphere_wireframe_10deg_6r.svg.png"/>
            <p:cNvPicPr>
              <a:picLocks noChangeAspect="1" noChangeArrowheads="1"/>
            </p:cNvPicPr>
            <p:nvPr/>
          </p:nvPicPr>
          <p:blipFill>
            <a:blip r:embed="rId6" cstate="print"/>
            <a:srcRect/>
            <a:stretch>
              <a:fillRect/>
            </a:stretch>
          </p:blipFill>
          <p:spPr bwMode="auto">
            <a:xfrm>
              <a:off x="4953000" y="4495800"/>
              <a:ext cx="2095500" cy="2095501"/>
            </a:xfrm>
            <a:prstGeom prst="rect">
              <a:avLst/>
            </a:prstGeom>
            <a:noFill/>
          </p:spPr>
        </p:pic>
        <p:sp>
          <p:nvSpPr>
            <p:cNvPr id="65" name="Oval 64"/>
            <p:cNvSpPr/>
            <p:nvPr/>
          </p:nvSpPr>
          <p:spPr bwMode="auto">
            <a:xfrm>
              <a:off x="2895600" y="4495800"/>
              <a:ext cx="2057400" cy="2057400"/>
            </a:xfrm>
            <a:prstGeom prst="ellipse">
              <a:avLst/>
            </a:prstGeom>
            <a:solidFill>
              <a:schemeClr val="bg2">
                <a:lumMod val="20000"/>
                <a:lumOff val="80000"/>
              </a:schemeClr>
            </a:solidFill>
            <a:ln w="38100" cap="flat" cmpd="sng" algn="ctr">
              <a:solidFill>
                <a:srgbClr val="FF0000"/>
              </a:solidFill>
              <a:prstDash val="dash"/>
              <a:round/>
              <a:headEnd type="none" w="med" len="med"/>
              <a:tailEnd type="none" w="med" len="med"/>
            </a:ln>
            <a:effectLst/>
          </p:spPr>
          <p:txBody>
            <a:bodyPr/>
            <a:lstStyle/>
            <a:p>
              <a:pPr>
                <a:defRPr/>
              </a:pPr>
              <a:endParaRPr lang="en-US"/>
            </a:p>
          </p:txBody>
        </p:sp>
        <p:sp>
          <p:nvSpPr>
            <p:cNvPr id="66" name="Oval 5"/>
            <p:cNvSpPr>
              <a:spLocks noChangeArrowheads="1"/>
            </p:cNvSpPr>
            <p:nvPr/>
          </p:nvSpPr>
          <p:spPr bwMode="auto">
            <a:xfrm>
              <a:off x="3810000" y="5486400"/>
              <a:ext cx="228600" cy="228600"/>
            </a:xfrm>
            <a:prstGeom prst="ellipse">
              <a:avLst/>
            </a:prstGeom>
            <a:solidFill>
              <a:srgbClr val="CCECFF"/>
            </a:solidFill>
            <a:ln w="9525" algn="ctr">
              <a:solidFill>
                <a:schemeClr val="tx1"/>
              </a:solidFill>
              <a:round/>
              <a:headEnd/>
              <a:tailEnd/>
            </a:ln>
          </p:spPr>
          <p:txBody>
            <a:bodyPr/>
            <a:lstStyle/>
            <a:p>
              <a:endParaRPr lang="en-US"/>
            </a:p>
          </p:txBody>
        </p:sp>
        <p:pic>
          <p:nvPicPr>
            <p:cNvPr id="67" name="Picture 6" descr="http://upload.wikimedia.org/wikipedia/commons/thumb/7/7e/Sphere_wireframe_10deg_6r.svg/220px-Sphere_wireframe_10deg_6r.svg.png"/>
            <p:cNvPicPr>
              <a:picLocks noChangeAspect="1" noChangeArrowheads="1"/>
            </p:cNvPicPr>
            <p:nvPr/>
          </p:nvPicPr>
          <p:blipFill>
            <a:blip r:embed="rId6" cstate="print"/>
            <a:srcRect/>
            <a:stretch>
              <a:fillRect/>
            </a:stretch>
          </p:blipFill>
          <p:spPr bwMode="auto">
            <a:xfrm>
              <a:off x="2895600" y="4495800"/>
              <a:ext cx="2095500" cy="2095501"/>
            </a:xfrm>
            <a:prstGeom prst="rect">
              <a:avLst/>
            </a:prstGeom>
            <a:noFill/>
          </p:spPr>
        </p:pic>
      </p:grpSp>
      <p:sp>
        <p:nvSpPr>
          <p:cNvPr id="70" name="TextBox 41"/>
          <p:cNvSpPr txBox="1">
            <a:spLocks noChangeArrowheads="1"/>
          </p:cNvSpPr>
          <p:nvPr/>
        </p:nvSpPr>
        <p:spPr bwMode="auto">
          <a:xfrm>
            <a:off x="914400" y="3810000"/>
            <a:ext cx="1905000" cy="369332"/>
          </a:xfrm>
          <a:prstGeom prst="rect">
            <a:avLst/>
          </a:prstGeom>
          <a:noFill/>
          <a:ln w="9525">
            <a:noFill/>
            <a:miter lim="800000"/>
            <a:headEnd/>
            <a:tailEnd/>
          </a:ln>
        </p:spPr>
        <p:txBody>
          <a:bodyPr wrap="square">
            <a:spAutoFit/>
          </a:bodyPr>
          <a:lstStyle/>
          <a:p>
            <a:pPr algn="ctr"/>
            <a:r>
              <a:rPr lang="en-US" b="0" dirty="0" smtClean="0">
                <a:latin typeface="Calibri" pitchFamily="34" charset="0"/>
              </a:rPr>
              <a:t>Perfect overlap</a:t>
            </a:r>
            <a:endParaRPr lang="en-US" b="0" dirty="0">
              <a:latin typeface="Calibri" pitchFamily="34" charset="0"/>
            </a:endParaRPr>
          </a:p>
        </p:txBody>
      </p:sp>
      <p:cxnSp>
        <p:nvCxnSpPr>
          <p:cNvPr id="71" name="Straight Arrow Connector 43"/>
          <p:cNvCxnSpPr>
            <a:cxnSpLocks noChangeShapeType="1"/>
            <a:stCxn id="70" idx="2"/>
            <a:endCxn id="31" idx="0"/>
          </p:cNvCxnSpPr>
          <p:nvPr/>
        </p:nvCxnSpPr>
        <p:spPr bwMode="auto">
          <a:xfrm rot="5400000">
            <a:off x="1670566" y="4223266"/>
            <a:ext cx="240268" cy="152400"/>
          </a:xfrm>
          <a:prstGeom prst="straightConnector1">
            <a:avLst/>
          </a:prstGeom>
          <a:noFill/>
          <a:ln w="9525" algn="ctr">
            <a:solidFill>
              <a:schemeClr val="tx1"/>
            </a:solidFill>
            <a:round/>
            <a:headEnd/>
            <a:tailEnd type="arrow" w="med" len="med"/>
          </a:ln>
        </p:spPr>
      </p:cxnSp>
      <p:sp>
        <p:nvSpPr>
          <p:cNvPr id="76" name="TextBox 41"/>
          <p:cNvSpPr txBox="1">
            <a:spLocks noChangeArrowheads="1"/>
          </p:cNvSpPr>
          <p:nvPr/>
        </p:nvSpPr>
        <p:spPr bwMode="auto">
          <a:xfrm>
            <a:off x="6248400" y="3657600"/>
            <a:ext cx="1905000" cy="369332"/>
          </a:xfrm>
          <a:prstGeom prst="rect">
            <a:avLst/>
          </a:prstGeom>
          <a:noFill/>
          <a:ln w="9525">
            <a:noFill/>
            <a:miter lim="800000"/>
            <a:headEnd/>
            <a:tailEnd/>
          </a:ln>
        </p:spPr>
        <p:txBody>
          <a:bodyPr wrap="square">
            <a:spAutoFit/>
          </a:bodyPr>
          <a:lstStyle/>
          <a:p>
            <a:pPr algn="ctr"/>
            <a:r>
              <a:rPr lang="en-US" b="0" dirty="0" smtClean="0">
                <a:latin typeface="Calibri" pitchFamily="34" charset="0"/>
              </a:rPr>
              <a:t>No overlap</a:t>
            </a:r>
            <a:endParaRPr lang="en-US" b="0" dirty="0">
              <a:latin typeface="Calibri" pitchFamily="34" charset="0"/>
            </a:endParaRPr>
          </a:p>
        </p:txBody>
      </p:sp>
      <p:sp>
        <p:nvSpPr>
          <p:cNvPr id="79" name="Right Brace 78"/>
          <p:cNvSpPr/>
          <p:nvPr/>
        </p:nvSpPr>
        <p:spPr bwMode="auto">
          <a:xfrm rot="16200000">
            <a:off x="6896100" y="2400300"/>
            <a:ext cx="381000" cy="365760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2363253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228600" y="96838"/>
            <a:ext cx="8686800" cy="741362"/>
          </a:xfrm>
        </p:spPr>
        <p:txBody>
          <a:bodyPr/>
          <a:lstStyle/>
          <a:p>
            <a:r>
              <a:rPr lang="en-US" dirty="0" smtClean="0"/>
              <a:t>Free-Space Propagation: Isotropic Antenna</a:t>
            </a:r>
          </a:p>
        </p:txBody>
      </p:sp>
      <p:sp>
        <p:nvSpPr>
          <p:cNvPr id="13317" name="Rectangle 3"/>
          <p:cNvSpPr>
            <a:spLocks noGrp="1" noChangeArrowheads="1"/>
          </p:cNvSpPr>
          <p:nvPr>
            <p:ph type="body" idx="1"/>
          </p:nvPr>
        </p:nvSpPr>
        <p:spPr>
          <a:xfrm>
            <a:off x="228600" y="1828800"/>
            <a:ext cx="8686800" cy="2470666"/>
          </a:xfrm>
        </p:spPr>
        <p:txBody>
          <a:bodyPr/>
          <a:lstStyle/>
          <a:p>
            <a:r>
              <a:rPr lang="en-US" dirty="0" smtClean="0"/>
              <a:t>Averaging the two extreme cases </a:t>
            </a:r>
            <a:r>
              <a:rPr lang="en-US" dirty="0" smtClean="0">
                <a:solidFill>
                  <a:srgbClr val="FF0000"/>
                </a:solidFill>
              </a:rPr>
              <a:t>(perfect overlap, no overlap), </a:t>
            </a:r>
            <a:r>
              <a:rPr lang="en-US" dirty="0" smtClean="0"/>
              <a:t>we get the </a:t>
            </a:r>
            <a:r>
              <a:rPr lang="en-US" dirty="0" smtClean="0">
                <a:solidFill>
                  <a:srgbClr val="FF0000"/>
                </a:solidFill>
              </a:rPr>
              <a:t>average case scenario shown below</a:t>
            </a:r>
          </a:p>
          <a:p>
            <a:endParaRPr lang="en-US" dirty="0" smtClean="0"/>
          </a:p>
          <a:p>
            <a:r>
              <a:rPr lang="en-US" dirty="0" smtClean="0">
                <a:solidFill>
                  <a:srgbClr val="FF0000"/>
                </a:solidFill>
              </a:rPr>
              <a:t>On average</a:t>
            </a:r>
            <a:r>
              <a:rPr lang="en-US" dirty="0" smtClean="0"/>
              <a:t>, the transmission radius, R, of the transmitter can be treated as being equal to the </a:t>
            </a:r>
            <a:r>
              <a:rPr lang="en-US" dirty="0" smtClean="0">
                <a:solidFill>
                  <a:srgbClr val="0070C0"/>
                </a:solidFill>
              </a:rPr>
              <a:t>Transmitter-Receiver (T-R) separation, </a:t>
            </a:r>
            <a:r>
              <a:rPr lang="en-US" b="1" dirty="0" smtClean="0">
                <a:solidFill>
                  <a:srgbClr val="0070C0"/>
                </a:solidFill>
              </a:rPr>
              <a:t>d</a:t>
            </a:r>
          </a:p>
        </p:txBody>
      </p:sp>
      <p:sp>
        <p:nvSpPr>
          <p:cNvPr id="13318" name="Slide Number Placeholder 4"/>
          <p:cNvSpPr>
            <a:spLocks noGrp="1"/>
          </p:cNvSpPr>
          <p:nvPr>
            <p:ph type="sldNum" sz="quarter" idx="12"/>
          </p:nvPr>
        </p:nvSpPr>
        <p:spPr>
          <a:noFill/>
        </p:spPr>
        <p:txBody>
          <a:bodyPr/>
          <a:lstStyle/>
          <a:p>
            <a:fld id="{42D84F17-6F6E-4884-99B7-D1FBC809F35A}" type="slidenum">
              <a:rPr lang="en-US" smtClean="0"/>
              <a:pPr/>
              <a:t>12</a:t>
            </a:fld>
            <a:endParaRPr lang="en-US" smtClean="0"/>
          </a:p>
        </p:txBody>
      </p:sp>
      <p:graphicFrame>
        <p:nvGraphicFramePr>
          <p:cNvPr id="374788" name="Object 2"/>
          <p:cNvGraphicFramePr>
            <a:graphicFrameLocks noChangeAspect="1"/>
          </p:cNvGraphicFramePr>
          <p:nvPr/>
        </p:nvGraphicFramePr>
        <p:xfrm>
          <a:off x="3429000" y="990600"/>
          <a:ext cx="1760538" cy="838200"/>
        </p:xfrm>
        <a:graphic>
          <a:graphicData uri="http://schemas.openxmlformats.org/presentationml/2006/ole">
            <mc:AlternateContent xmlns:mc="http://schemas.openxmlformats.org/markup-compatibility/2006">
              <mc:Choice xmlns:v="urn:schemas-microsoft-com:vml" Requires="v">
                <p:oleObj spid="_x0000_s3161" name="Equation" r:id="rId4" imgW="799753" imgH="380835" progId="Equation.DSMT4">
                  <p:embed/>
                </p:oleObj>
              </mc:Choice>
              <mc:Fallback>
                <p:oleObj name="Equation" r:id="rId4" imgW="799753" imgH="380835" progId="Equation.DSMT4">
                  <p:embed/>
                  <p:pic>
                    <p:nvPicPr>
                      <p:cNvPr id="37478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990600"/>
                        <a:ext cx="1760538"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22"/>
          <p:cNvGrpSpPr>
            <a:grpSpLocks/>
          </p:cNvGrpSpPr>
          <p:nvPr/>
        </p:nvGrpSpPr>
        <p:grpSpPr bwMode="auto">
          <a:xfrm>
            <a:off x="4267200" y="4762499"/>
            <a:ext cx="2057400" cy="2057400"/>
            <a:chOff x="5791200" y="3276600"/>
            <a:chExt cx="2057400" cy="2057400"/>
          </a:xfrm>
        </p:grpSpPr>
        <p:sp>
          <p:nvSpPr>
            <p:cNvPr id="68" name="Oval 20"/>
            <p:cNvSpPr>
              <a:spLocks noChangeArrowheads="1"/>
            </p:cNvSpPr>
            <p:nvPr/>
          </p:nvSpPr>
          <p:spPr bwMode="auto">
            <a:xfrm>
              <a:off x="5791200" y="3276600"/>
              <a:ext cx="2057400" cy="2057400"/>
            </a:xfrm>
            <a:prstGeom prst="ellipse">
              <a:avLst/>
            </a:prstGeom>
            <a:solidFill>
              <a:srgbClr val="FFCCFF"/>
            </a:solidFill>
            <a:ln w="38100" algn="ctr">
              <a:solidFill>
                <a:srgbClr val="92D050"/>
              </a:solidFill>
              <a:prstDash val="dash"/>
              <a:round/>
              <a:headEnd/>
              <a:tailEnd/>
            </a:ln>
          </p:spPr>
          <p:txBody>
            <a:bodyPr/>
            <a:lstStyle/>
            <a:p>
              <a:endParaRPr lang="en-US"/>
            </a:p>
          </p:txBody>
        </p:sp>
        <p:sp>
          <p:nvSpPr>
            <p:cNvPr id="69" name="Oval 40"/>
            <p:cNvSpPr>
              <a:spLocks noChangeArrowheads="1"/>
            </p:cNvSpPr>
            <p:nvPr/>
          </p:nvSpPr>
          <p:spPr bwMode="auto">
            <a:xfrm>
              <a:off x="6781800" y="4191000"/>
              <a:ext cx="228600" cy="228600"/>
            </a:xfrm>
            <a:prstGeom prst="ellipse">
              <a:avLst/>
            </a:prstGeom>
            <a:solidFill>
              <a:srgbClr val="92D050"/>
            </a:solidFill>
            <a:ln w="9525" algn="ctr">
              <a:solidFill>
                <a:schemeClr val="tx1"/>
              </a:solidFill>
              <a:round/>
              <a:headEnd/>
              <a:tailEnd/>
            </a:ln>
          </p:spPr>
          <p:txBody>
            <a:bodyPr/>
            <a:lstStyle/>
            <a:p>
              <a:endParaRPr lang="en-US"/>
            </a:p>
          </p:txBody>
        </p:sp>
      </p:grpSp>
      <p:pic>
        <p:nvPicPr>
          <p:cNvPr id="64" name="Picture 4" descr="http://upload.wikimedia.org/wikipedia/commons/thumb/7/7e/Sphere_wireframe_10deg_6r.svg/220px-Sphere_wireframe_10deg_6r.svg.png"/>
          <p:cNvPicPr>
            <a:picLocks noChangeAspect="1" noChangeArrowheads="1"/>
          </p:cNvPicPr>
          <p:nvPr/>
        </p:nvPicPr>
        <p:blipFill>
          <a:blip r:embed="rId6" cstate="print"/>
          <a:srcRect/>
          <a:stretch>
            <a:fillRect/>
          </a:stretch>
        </p:blipFill>
        <p:spPr bwMode="auto">
          <a:xfrm>
            <a:off x="4267200" y="4762499"/>
            <a:ext cx="2095500" cy="2095501"/>
          </a:xfrm>
          <a:prstGeom prst="rect">
            <a:avLst/>
          </a:prstGeom>
          <a:noFill/>
        </p:spPr>
      </p:pic>
      <p:sp>
        <p:nvSpPr>
          <p:cNvPr id="65" name="Oval 64"/>
          <p:cNvSpPr/>
          <p:nvPr/>
        </p:nvSpPr>
        <p:spPr bwMode="auto">
          <a:xfrm>
            <a:off x="3200400" y="4762499"/>
            <a:ext cx="2057400" cy="2057400"/>
          </a:xfrm>
          <a:prstGeom prst="ellipse">
            <a:avLst/>
          </a:prstGeom>
          <a:solidFill>
            <a:schemeClr val="bg2">
              <a:lumMod val="20000"/>
              <a:lumOff val="80000"/>
            </a:schemeClr>
          </a:solidFill>
          <a:ln w="38100" cap="flat" cmpd="sng" algn="ctr">
            <a:solidFill>
              <a:srgbClr val="FF0000"/>
            </a:solidFill>
            <a:prstDash val="dash"/>
            <a:round/>
            <a:headEnd type="none" w="med" len="med"/>
            <a:tailEnd type="none" w="med" len="med"/>
          </a:ln>
          <a:effectLst/>
        </p:spPr>
        <p:txBody>
          <a:bodyPr/>
          <a:lstStyle/>
          <a:p>
            <a:pPr>
              <a:defRPr/>
            </a:pPr>
            <a:endParaRPr lang="en-US"/>
          </a:p>
        </p:txBody>
      </p:sp>
      <p:sp>
        <p:nvSpPr>
          <p:cNvPr id="66" name="Oval 5"/>
          <p:cNvSpPr>
            <a:spLocks noChangeArrowheads="1"/>
          </p:cNvSpPr>
          <p:nvPr/>
        </p:nvSpPr>
        <p:spPr bwMode="auto">
          <a:xfrm>
            <a:off x="4114800" y="5753099"/>
            <a:ext cx="228600" cy="228600"/>
          </a:xfrm>
          <a:prstGeom prst="ellipse">
            <a:avLst/>
          </a:prstGeom>
          <a:solidFill>
            <a:srgbClr val="CCECFF"/>
          </a:solidFill>
          <a:ln w="9525" algn="ctr">
            <a:solidFill>
              <a:schemeClr val="tx1"/>
            </a:solidFill>
            <a:round/>
            <a:headEnd/>
            <a:tailEnd/>
          </a:ln>
        </p:spPr>
        <p:txBody>
          <a:bodyPr/>
          <a:lstStyle/>
          <a:p>
            <a:endParaRPr lang="en-US"/>
          </a:p>
        </p:txBody>
      </p:sp>
      <p:pic>
        <p:nvPicPr>
          <p:cNvPr id="67" name="Picture 6" descr="http://upload.wikimedia.org/wikipedia/commons/thumb/7/7e/Sphere_wireframe_10deg_6r.svg/220px-Sphere_wireframe_10deg_6r.svg.png"/>
          <p:cNvPicPr>
            <a:picLocks noChangeAspect="1" noChangeArrowheads="1"/>
          </p:cNvPicPr>
          <p:nvPr/>
        </p:nvPicPr>
        <p:blipFill>
          <a:blip r:embed="rId6" cstate="print"/>
          <a:srcRect/>
          <a:stretch>
            <a:fillRect/>
          </a:stretch>
        </p:blipFill>
        <p:spPr bwMode="auto">
          <a:xfrm>
            <a:off x="3200400" y="4762499"/>
            <a:ext cx="2095500" cy="2095501"/>
          </a:xfrm>
          <a:prstGeom prst="rect">
            <a:avLst/>
          </a:prstGeom>
          <a:noFill/>
        </p:spPr>
      </p:pic>
      <p:sp>
        <p:nvSpPr>
          <p:cNvPr id="76" name="TextBox 41"/>
          <p:cNvSpPr txBox="1">
            <a:spLocks noChangeArrowheads="1"/>
          </p:cNvSpPr>
          <p:nvPr/>
        </p:nvSpPr>
        <p:spPr bwMode="auto">
          <a:xfrm>
            <a:off x="3733800" y="4114800"/>
            <a:ext cx="1905000" cy="369332"/>
          </a:xfrm>
          <a:prstGeom prst="rect">
            <a:avLst/>
          </a:prstGeom>
          <a:noFill/>
          <a:ln w="9525">
            <a:noFill/>
            <a:miter lim="800000"/>
            <a:headEnd/>
            <a:tailEnd/>
          </a:ln>
        </p:spPr>
        <p:txBody>
          <a:bodyPr wrap="square">
            <a:spAutoFit/>
          </a:bodyPr>
          <a:lstStyle/>
          <a:p>
            <a:pPr algn="ctr"/>
            <a:r>
              <a:rPr lang="en-US" b="0" dirty="0" smtClean="0">
                <a:latin typeface="Calibri" pitchFamily="34" charset="0"/>
              </a:rPr>
              <a:t>Average overlap</a:t>
            </a:r>
            <a:endParaRPr lang="en-US" b="0" dirty="0">
              <a:latin typeface="Calibri" pitchFamily="34" charset="0"/>
            </a:endParaRPr>
          </a:p>
        </p:txBody>
      </p:sp>
      <p:sp>
        <p:nvSpPr>
          <p:cNvPr id="79" name="Right Brace 78"/>
          <p:cNvSpPr/>
          <p:nvPr/>
        </p:nvSpPr>
        <p:spPr bwMode="auto">
          <a:xfrm rot="16200000">
            <a:off x="4629150" y="3295649"/>
            <a:ext cx="266699" cy="2514600"/>
          </a:xfrm>
          <a:prstGeom prst="rightBrace">
            <a:avLst>
              <a:gd name="adj1" fmla="val 8333"/>
              <a:gd name="adj2" fmla="val 49522"/>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2446766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228600" y="96838"/>
            <a:ext cx="8686800" cy="741362"/>
          </a:xfrm>
        </p:spPr>
        <p:txBody>
          <a:bodyPr/>
          <a:lstStyle/>
          <a:p>
            <a:r>
              <a:rPr lang="en-US" dirty="0" smtClean="0"/>
              <a:t>Free-Space Propagation: Isotropic Antenna</a:t>
            </a:r>
          </a:p>
        </p:txBody>
      </p:sp>
      <p:sp>
        <p:nvSpPr>
          <p:cNvPr id="13317" name="Rectangle 3"/>
          <p:cNvSpPr>
            <a:spLocks noGrp="1" noChangeArrowheads="1"/>
          </p:cNvSpPr>
          <p:nvPr>
            <p:ph type="body" idx="1"/>
          </p:nvPr>
        </p:nvSpPr>
        <p:spPr>
          <a:xfrm>
            <a:off x="228600" y="990600"/>
            <a:ext cx="8686800" cy="3124200"/>
          </a:xfrm>
        </p:spPr>
        <p:txBody>
          <a:bodyPr/>
          <a:lstStyle/>
          <a:p>
            <a:r>
              <a:rPr lang="en-US" dirty="0" smtClean="0"/>
              <a:t>Then the power flux density equation can be rewritten as:</a:t>
            </a:r>
          </a:p>
          <a:p>
            <a:endParaRPr lang="en-US" dirty="0" smtClean="0"/>
          </a:p>
          <a:p>
            <a:pPr lvl="2"/>
            <a:endParaRPr lang="en-US" sz="2400" dirty="0" smtClean="0"/>
          </a:p>
          <a:p>
            <a:pPr lvl="3"/>
            <a:endParaRPr lang="en-US" sz="2400" dirty="0" smtClean="0"/>
          </a:p>
          <a:p>
            <a:r>
              <a:rPr lang="en-US" dirty="0" smtClean="0"/>
              <a:t>Note that theoretically we </a:t>
            </a:r>
            <a:r>
              <a:rPr lang="en-US" dirty="0" smtClean="0">
                <a:solidFill>
                  <a:srgbClr val="FF0000"/>
                </a:solidFill>
              </a:rPr>
              <a:t>can always set</a:t>
            </a:r>
            <a:r>
              <a:rPr lang="en-US" dirty="0" smtClean="0"/>
              <a:t> R=d</a:t>
            </a:r>
          </a:p>
          <a:p>
            <a:pPr lvl="1"/>
            <a:r>
              <a:rPr lang="en-US" sz="2400" dirty="0" smtClean="0">
                <a:solidFill>
                  <a:srgbClr val="FF0000"/>
                </a:solidFill>
              </a:rPr>
              <a:t>If R is small =&gt;</a:t>
            </a:r>
            <a:r>
              <a:rPr lang="en-US" sz="2400" dirty="0" smtClean="0"/>
              <a:t> power flux density will be higher</a:t>
            </a:r>
          </a:p>
          <a:p>
            <a:pPr lvl="1"/>
            <a:r>
              <a:rPr lang="en-US" sz="2400" dirty="0" smtClean="0">
                <a:solidFill>
                  <a:srgbClr val="FF0000"/>
                </a:solidFill>
              </a:rPr>
              <a:t>If R is large =&gt;</a:t>
            </a:r>
            <a:r>
              <a:rPr lang="en-US" sz="2400" dirty="0" smtClean="0"/>
              <a:t> power flux density will be lower</a:t>
            </a:r>
          </a:p>
          <a:p>
            <a:pPr lvl="1"/>
            <a:endParaRPr lang="en-US" sz="1600" dirty="0" smtClean="0"/>
          </a:p>
        </p:txBody>
      </p:sp>
      <p:sp>
        <p:nvSpPr>
          <p:cNvPr id="13318" name="Slide Number Placeholder 4"/>
          <p:cNvSpPr>
            <a:spLocks noGrp="1"/>
          </p:cNvSpPr>
          <p:nvPr>
            <p:ph type="sldNum" sz="quarter" idx="12"/>
          </p:nvPr>
        </p:nvSpPr>
        <p:spPr>
          <a:noFill/>
        </p:spPr>
        <p:txBody>
          <a:bodyPr/>
          <a:lstStyle/>
          <a:p>
            <a:fld id="{42D84F17-6F6E-4884-99B7-D1FBC809F35A}" type="slidenum">
              <a:rPr lang="en-US" smtClean="0"/>
              <a:pPr/>
              <a:t>13</a:t>
            </a:fld>
            <a:endParaRPr lang="en-US" smtClean="0"/>
          </a:p>
        </p:txBody>
      </p:sp>
      <p:graphicFrame>
        <p:nvGraphicFramePr>
          <p:cNvPr id="374788" name="Object 2"/>
          <p:cNvGraphicFramePr>
            <a:graphicFrameLocks noChangeAspect="1"/>
          </p:cNvGraphicFramePr>
          <p:nvPr>
            <p:extLst/>
          </p:nvPr>
        </p:nvGraphicFramePr>
        <p:xfrm>
          <a:off x="3744686" y="1447800"/>
          <a:ext cx="1447800" cy="830396"/>
        </p:xfrm>
        <a:graphic>
          <a:graphicData uri="http://schemas.openxmlformats.org/presentationml/2006/ole">
            <mc:AlternateContent xmlns:mc="http://schemas.openxmlformats.org/markup-compatibility/2006">
              <mc:Choice xmlns:v="urn:schemas-microsoft-com:vml" Requires="v">
                <p:oleObj spid="_x0000_s4185" name="Equation" r:id="rId4" imgW="774364" imgH="444307" progId="Equation.DSMT4">
                  <p:embed/>
                </p:oleObj>
              </mc:Choice>
              <mc:Fallback>
                <p:oleObj name="Equation" r:id="rId4" imgW="774364" imgH="444307" progId="Equation.DSMT4">
                  <p:embed/>
                  <p:pic>
                    <p:nvPicPr>
                      <p:cNvPr id="37478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4686" y="1447800"/>
                        <a:ext cx="1447800" cy="8303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2"/>
          <p:cNvGrpSpPr>
            <a:grpSpLocks/>
          </p:cNvGrpSpPr>
          <p:nvPr/>
        </p:nvGrpSpPr>
        <p:grpSpPr bwMode="auto">
          <a:xfrm>
            <a:off x="4267200" y="4762499"/>
            <a:ext cx="2057400" cy="2057400"/>
            <a:chOff x="5791200" y="3276600"/>
            <a:chExt cx="2057400" cy="2057400"/>
          </a:xfrm>
        </p:grpSpPr>
        <p:sp>
          <p:nvSpPr>
            <p:cNvPr id="68" name="Oval 20"/>
            <p:cNvSpPr>
              <a:spLocks noChangeArrowheads="1"/>
            </p:cNvSpPr>
            <p:nvPr/>
          </p:nvSpPr>
          <p:spPr bwMode="auto">
            <a:xfrm>
              <a:off x="5791200" y="3276600"/>
              <a:ext cx="2057400" cy="2057400"/>
            </a:xfrm>
            <a:prstGeom prst="ellipse">
              <a:avLst/>
            </a:prstGeom>
            <a:solidFill>
              <a:srgbClr val="FFCCFF"/>
            </a:solidFill>
            <a:ln w="38100" algn="ctr">
              <a:solidFill>
                <a:srgbClr val="92D050"/>
              </a:solidFill>
              <a:prstDash val="dash"/>
              <a:round/>
              <a:headEnd/>
              <a:tailEnd/>
            </a:ln>
          </p:spPr>
          <p:txBody>
            <a:bodyPr/>
            <a:lstStyle/>
            <a:p>
              <a:endParaRPr lang="en-US"/>
            </a:p>
          </p:txBody>
        </p:sp>
        <p:sp>
          <p:nvSpPr>
            <p:cNvPr id="69" name="Oval 40"/>
            <p:cNvSpPr>
              <a:spLocks noChangeArrowheads="1"/>
            </p:cNvSpPr>
            <p:nvPr/>
          </p:nvSpPr>
          <p:spPr bwMode="auto">
            <a:xfrm>
              <a:off x="6781800" y="4191000"/>
              <a:ext cx="228600" cy="228600"/>
            </a:xfrm>
            <a:prstGeom prst="ellipse">
              <a:avLst/>
            </a:prstGeom>
            <a:solidFill>
              <a:srgbClr val="92D050"/>
            </a:solidFill>
            <a:ln w="9525" algn="ctr">
              <a:solidFill>
                <a:schemeClr val="tx1"/>
              </a:solidFill>
              <a:round/>
              <a:headEnd/>
              <a:tailEnd/>
            </a:ln>
          </p:spPr>
          <p:txBody>
            <a:bodyPr/>
            <a:lstStyle/>
            <a:p>
              <a:endParaRPr lang="en-US"/>
            </a:p>
          </p:txBody>
        </p:sp>
      </p:grpSp>
      <p:pic>
        <p:nvPicPr>
          <p:cNvPr id="64" name="Picture 4" descr="http://upload.wikimedia.org/wikipedia/commons/thumb/7/7e/Sphere_wireframe_10deg_6r.svg/220px-Sphere_wireframe_10deg_6r.svg.png"/>
          <p:cNvPicPr>
            <a:picLocks noChangeAspect="1" noChangeArrowheads="1"/>
          </p:cNvPicPr>
          <p:nvPr/>
        </p:nvPicPr>
        <p:blipFill>
          <a:blip r:embed="rId6" cstate="print"/>
          <a:srcRect/>
          <a:stretch>
            <a:fillRect/>
          </a:stretch>
        </p:blipFill>
        <p:spPr bwMode="auto">
          <a:xfrm>
            <a:off x="4267200" y="4762499"/>
            <a:ext cx="2095500" cy="2095501"/>
          </a:xfrm>
          <a:prstGeom prst="rect">
            <a:avLst/>
          </a:prstGeom>
          <a:noFill/>
        </p:spPr>
      </p:pic>
      <p:sp>
        <p:nvSpPr>
          <p:cNvPr id="65" name="Oval 64"/>
          <p:cNvSpPr/>
          <p:nvPr/>
        </p:nvSpPr>
        <p:spPr bwMode="auto">
          <a:xfrm>
            <a:off x="3200400" y="4762499"/>
            <a:ext cx="2057400" cy="2057400"/>
          </a:xfrm>
          <a:prstGeom prst="ellipse">
            <a:avLst/>
          </a:prstGeom>
          <a:solidFill>
            <a:schemeClr val="bg2">
              <a:lumMod val="20000"/>
              <a:lumOff val="80000"/>
            </a:schemeClr>
          </a:solidFill>
          <a:ln w="38100" cap="flat" cmpd="sng" algn="ctr">
            <a:solidFill>
              <a:srgbClr val="FF0000"/>
            </a:solidFill>
            <a:prstDash val="dash"/>
            <a:round/>
            <a:headEnd type="none" w="med" len="med"/>
            <a:tailEnd type="none" w="med" len="med"/>
          </a:ln>
          <a:effectLst/>
        </p:spPr>
        <p:txBody>
          <a:bodyPr/>
          <a:lstStyle/>
          <a:p>
            <a:pPr>
              <a:defRPr/>
            </a:pPr>
            <a:endParaRPr lang="en-US"/>
          </a:p>
        </p:txBody>
      </p:sp>
      <p:sp>
        <p:nvSpPr>
          <p:cNvPr id="66" name="Oval 5"/>
          <p:cNvSpPr>
            <a:spLocks noChangeArrowheads="1"/>
          </p:cNvSpPr>
          <p:nvPr/>
        </p:nvSpPr>
        <p:spPr bwMode="auto">
          <a:xfrm>
            <a:off x="4114800" y="5753099"/>
            <a:ext cx="228600" cy="228600"/>
          </a:xfrm>
          <a:prstGeom prst="ellipse">
            <a:avLst/>
          </a:prstGeom>
          <a:solidFill>
            <a:srgbClr val="CCECFF"/>
          </a:solidFill>
          <a:ln w="9525" algn="ctr">
            <a:solidFill>
              <a:schemeClr val="tx1"/>
            </a:solidFill>
            <a:round/>
            <a:headEnd/>
            <a:tailEnd/>
          </a:ln>
        </p:spPr>
        <p:txBody>
          <a:bodyPr/>
          <a:lstStyle/>
          <a:p>
            <a:endParaRPr lang="en-US"/>
          </a:p>
        </p:txBody>
      </p:sp>
      <p:pic>
        <p:nvPicPr>
          <p:cNvPr id="67" name="Picture 6" descr="http://upload.wikimedia.org/wikipedia/commons/thumb/7/7e/Sphere_wireframe_10deg_6r.svg/220px-Sphere_wireframe_10deg_6r.svg.png"/>
          <p:cNvPicPr>
            <a:picLocks noChangeAspect="1" noChangeArrowheads="1"/>
          </p:cNvPicPr>
          <p:nvPr/>
        </p:nvPicPr>
        <p:blipFill>
          <a:blip r:embed="rId6" cstate="print"/>
          <a:srcRect/>
          <a:stretch>
            <a:fillRect/>
          </a:stretch>
        </p:blipFill>
        <p:spPr bwMode="auto">
          <a:xfrm>
            <a:off x="3200400" y="4762499"/>
            <a:ext cx="2095500" cy="2095501"/>
          </a:xfrm>
          <a:prstGeom prst="rect">
            <a:avLst/>
          </a:prstGeom>
          <a:noFill/>
        </p:spPr>
      </p:pic>
      <p:sp>
        <p:nvSpPr>
          <p:cNvPr id="76" name="TextBox 41"/>
          <p:cNvSpPr txBox="1">
            <a:spLocks noChangeArrowheads="1"/>
          </p:cNvSpPr>
          <p:nvPr/>
        </p:nvSpPr>
        <p:spPr bwMode="auto">
          <a:xfrm>
            <a:off x="3733800" y="4114800"/>
            <a:ext cx="1905000" cy="369332"/>
          </a:xfrm>
          <a:prstGeom prst="rect">
            <a:avLst/>
          </a:prstGeom>
          <a:noFill/>
          <a:ln w="9525">
            <a:noFill/>
            <a:miter lim="800000"/>
            <a:headEnd/>
            <a:tailEnd/>
          </a:ln>
        </p:spPr>
        <p:txBody>
          <a:bodyPr wrap="square">
            <a:spAutoFit/>
          </a:bodyPr>
          <a:lstStyle/>
          <a:p>
            <a:pPr algn="ctr"/>
            <a:r>
              <a:rPr lang="en-US" b="0" dirty="0" smtClean="0">
                <a:latin typeface="Calibri" pitchFamily="34" charset="0"/>
              </a:rPr>
              <a:t>Average overlap</a:t>
            </a:r>
            <a:endParaRPr lang="en-US" b="0" dirty="0">
              <a:latin typeface="Calibri" pitchFamily="34" charset="0"/>
            </a:endParaRPr>
          </a:p>
        </p:txBody>
      </p:sp>
      <p:sp>
        <p:nvSpPr>
          <p:cNvPr id="79" name="Right Brace 78"/>
          <p:cNvSpPr/>
          <p:nvPr/>
        </p:nvSpPr>
        <p:spPr bwMode="auto">
          <a:xfrm rot="16200000">
            <a:off x="4629150" y="3295649"/>
            <a:ext cx="266699" cy="2514600"/>
          </a:xfrm>
          <a:prstGeom prst="rightBrace">
            <a:avLst>
              <a:gd name="adj1" fmla="val 8333"/>
              <a:gd name="adj2" fmla="val 49522"/>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4812110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228600" y="96838"/>
            <a:ext cx="8686800" cy="741362"/>
          </a:xfrm>
        </p:spPr>
        <p:txBody>
          <a:bodyPr/>
          <a:lstStyle/>
          <a:p>
            <a:r>
              <a:rPr lang="en-US" smtClean="0"/>
              <a:t>Free-Space Propagation: Isotropic Antenna</a:t>
            </a:r>
          </a:p>
        </p:txBody>
      </p:sp>
      <p:sp>
        <p:nvSpPr>
          <p:cNvPr id="2052" name="Rectangle 3"/>
          <p:cNvSpPr>
            <a:spLocks noGrp="1" noChangeArrowheads="1"/>
          </p:cNvSpPr>
          <p:nvPr>
            <p:ph type="body" idx="1"/>
          </p:nvPr>
        </p:nvSpPr>
        <p:spPr>
          <a:xfrm>
            <a:off x="152400" y="990600"/>
            <a:ext cx="8686800" cy="3124200"/>
          </a:xfrm>
        </p:spPr>
        <p:txBody>
          <a:bodyPr/>
          <a:lstStyle/>
          <a:p>
            <a:pPr algn="just"/>
            <a:r>
              <a:rPr lang="en-US" dirty="0" smtClean="0"/>
              <a:t>Due to a receive antenna’s size and orientation towards the transmitter, it cannot absorb all the electromagnetic waves in its physical area</a:t>
            </a:r>
          </a:p>
          <a:p>
            <a:pPr lvl="3"/>
            <a:endParaRPr lang="en-US" dirty="0" smtClean="0"/>
          </a:p>
          <a:p>
            <a:r>
              <a:rPr lang="en-US" dirty="0" smtClean="0"/>
              <a:t>In effect, the receiver’s antenna absorbs radio waves in an </a:t>
            </a:r>
            <a:r>
              <a:rPr lang="en-US" dirty="0" smtClean="0">
                <a:solidFill>
                  <a:srgbClr val="FF0000"/>
                </a:solidFill>
              </a:rPr>
              <a:t>effective aperture or effective area</a:t>
            </a:r>
            <a:r>
              <a:rPr lang="en-US" dirty="0" smtClean="0"/>
              <a:t> A</a:t>
            </a:r>
            <a:r>
              <a:rPr lang="en-US" baseline="-25000" dirty="0" smtClean="0"/>
              <a:t>e</a:t>
            </a:r>
            <a:r>
              <a:rPr lang="en-US" dirty="0" smtClean="0"/>
              <a:t> m</a:t>
            </a:r>
            <a:r>
              <a:rPr lang="en-US" baseline="30000" dirty="0" smtClean="0"/>
              <a:t>2</a:t>
            </a:r>
            <a:endParaRPr lang="en-US" dirty="0" smtClean="0"/>
          </a:p>
          <a:p>
            <a:pPr lvl="3"/>
            <a:endParaRPr lang="en-US" dirty="0" smtClean="0"/>
          </a:p>
          <a:p>
            <a:r>
              <a:rPr lang="en-US" dirty="0" smtClean="0"/>
              <a:t>Thus the power at the receiver is:</a:t>
            </a:r>
          </a:p>
        </p:txBody>
      </p:sp>
      <p:sp>
        <p:nvSpPr>
          <p:cNvPr id="2053" name="Slide Number Placeholder 4"/>
          <p:cNvSpPr>
            <a:spLocks noGrp="1"/>
          </p:cNvSpPr>
          <p:nvPr>
            <p:ph type="sldNum" sz="quarter" idx="12"/>
          </p:nvPr>
        </p:nvSpPr>
        <p:spPr>
          <a:noFill/>
        </p:spPr>
        <p:txBody>
          <a:bodyPr/>
          <a:lstStyle/>
          <a:p>
            <a:fld id="{D096CAAD-1272-4709-B9B3-FA3286B55415}" type="slidenum">
              <a:rPr lang="en-US" smtClean="0"/>
              <a:pPr/>
              <a:t>14</a:t>
            </a:fld>
            <a:endParaRPr lang="en-US" smtClean="0"/>
          </a:p>
        </p:txBody>
      </p:sp>
      <p:sp>
        <p:nvSpPr>
          <p:cNvPr id="5" name="Oval 4"/>
          <p:cNvSpPr/>
          <p:nvPr/>
        </p:nvSpPr>
        <p:spPr bwMode="auto">
          <a:xfrm>
            <a:off x="3429000" y="4419600"/>
            <a:ext cx="2057400" cy="2057400"/>
          </a:xfrm>
          <a:prstGeom prst="ellipse">
            <a:avLst/>
          </a:prstGeom>
          <a:solidFill>
            <a:schemeClr val="bg2">
              <a:lumMod val="20000"/>
              <a:lumOff val="80000"/>
            </a:schemeClr>
          </a:solidFill>
          <a:ln w="38100" cap="flat" cmpd="sng" algn="ctr">
            <a:solidFill>
              <a:srgbClr val="FF0000"/>
            </a:solidFill>
            <a:prstDash val="dash"/>
            <a:round/>
            <a:headEnd type="none" w="med" len="med"/>
            <a:tailEnd type="none" w="med" len="med"/>
          </a:ln>
          <a:effectLst/>
        </p:spPr>
        <p:txBody>
          <a:bodyPr/>
          <a:lstStyle/>
          <a:p>
            <a:pPr>
              <a:defRPr/>
            </a:pPr>
            <a:endParaRPr lang="en-US"/>
          </a:p>
        </p:txBody>
      </p:sp>
      <p:sp>
        <p:nvSpPr>
          <p:cNvPr id="2055" name="Oval 5"/>
          <p:cNvSpPr>
            <a:spLocks noChangeArrowheads="1"/>
          </p:cNvSpPr>
          <p:nvPr/>
        </p:nvSpPr>
        <p:spPr bwMode="auto">
          <a:xfrm>
            <a:off x="4343400" y="5334000"/>
            <a:ext cx="228600" cy="228600"/>
          </a:xfrm>
          <a:prstGeom prst="ellipse">
            <a:avLst/>
          </a:prstGeom>
          <a:solidFill>
            <a:srgbClr val="CCECFF"/>
          </a:solidFill>
          <a:ln w="9525" algn="ctr">
            <a:solidFill>
              <a:schemeClr val="tx1"/>
            </a:solidFill>
            <a:round/>
            <a:headEnd/>
            <a:tailEnd/>
          </a:ln>
        </p:spPr>
        <p:txBody>
          <a:bodyPr/>
          <a:lstStyle/>
          <a:p>
            <a:endParaRPr lang="en-US"/>
          </a:p>
        </p:txBody>
      </p:sp>
      <p:cxnSp>
        <p:nvCxnSpPr>
          <p:cNvPr id="2056" name="Straight Arrow Connector 7"/>
          <p:cNvCxnSpPr>
            <a:cxnSpLocks noChangeShapeType="1"/>
            <a:stCxn id="2055" idx="7"/>
            <a:endCxn id="5" idx="7"/>
          </p:cNvCxnSpPr>
          <p:nvPr/>
        </p:nvCxnSpPr>
        <p:spPr bwMode="auto">
          <a:xfrm rot="5400000" flipH="1" flipV="1">
            <a:off x="4538662" y="4721226"/>
            <a:ext cx="646113" cy="646112"/>
          </a:xfrm>
          <a:prstGeom prst="straightConnector1">
            <a:avLst/>
          </a:prstGeom>
          <a:noFill/>
          <a:ln w="9525" algn="ctr">
            <a:solidFill>
              <a:schemeClr val="tx1"/>
            </a:solidFill>
            <a:round/>
            <a:headEnd/>
            <a:tailEnd type="arrow" w="med" len="med"/>
          </a:ln>
        </p:spPr>
      </p:cxnSp>
      <p:cxnSp>
        <p:nvCxnSpPr>
          <p:cNvPr id="2057" name="Straight Arrow Connector 9"/>
          <p:cNvCxnSpPr>
            <a:cxnSpLocks noChangeShapeType="1"/>
            <a:stCxn id="2055" idx="6"/>
            <a:endCxn id="5" idx="6"/>
          </p:cNvCxnSpPr>
          <p:nvPr/>
        </p:nvCxnSpPr>
        <p:spPr bwMode="auto">
          <a:xfrm>
            <a:off x="4572000" y="5448300"/>
            <a:ext cx="914400" cy="1588"/>
          </a:xfrm>
          <a:prstGeom prst="straightConnector1">
            <a:avLst/>
          </a:prstGeom>
          <a:noFill/>
          <a:ln w="9525" algn="ctr">
            <a:solidFill>
              <a:schemeClr val="tx1"/>
            </a:solidFill>
            <a:round/>
            <a:headEnd/>
            <a:tailEnd type="arrow" w="med" len="med"/>
          </a:ln>
        </p:spPr>
      </p:cxnSp>
      <p:cxnSp>
        <p:nvCxnSpPr>
          <p:cNvPr id="2058" name="Straight Arrow Connector 12"/>
          <p:cNvCxnSpPr>
            <a:cxnSpLocks noChangeShapeType="1"/>
            <a:stCxn id="2055" idx="2"/>
            <a:endCxn id="5" idx="2"/>
          </p:cNvCxnSpPr>
          <p:nvPr/>
        </p:nvCxnSpPr>
        <p:spPr bwMode="auto">
          <a:xfrm rot="10800000">
            <a:off x="3429000" y="5448300"/>
            <a:ext cx="914400" cy="1588"/>
          </a:xfrm>
          <a:prstGeom prst="straightConnector1">
            <a:avLst/>
          </a:prstGeom>
          <a:noFill/>
          <a:ln w="9525" algn="ctr">
            <a:solidFill>
              <a:schemeClr val="tx1"/>
            </a:solidFill>
            <a:round/>
            <a:headEnd/>
            <a:tailEnd type="arrow" w="med" len="med"/>
          </a:ln>
        </p:spPr>
      </p:cxnSp>
      <p:cxnSp>
        <p:nvCxnSpPr>
          <p:cNvPr id="2059" name="Straight Arrow Connector 18"/>
          <p:cNvCxnSpPr>
            <a:cxnSpLocks noChangeShapeType="1"/>
            <a:stCxn id="2055" idx="0"/>
            <a:endCxn id="5" idx="0"/>
          </p:cNvCxnSpPr>
          <p:nvPr/>
        </p:nvCxnSpPr>
        <p:spPr bwMode="auto">
          <a:xfrm rot="5400000" flipH="1" flipV="1">
            <a:off x="4000501" y="4876800"/>
            <a:ext cx="914400" cy="3175"/>
          </a:xfrm>
          <a:prstGeom prst="straightConnector1">
            <a:avLst/>
          </a:prstGeom>
          <a:noFill/>
          <a:ln w="9525" algn="ctr">
            <a:solidFill>
              <a:schemeClr val="tx1"/>
            </a:solidFill>
            <a:round/>
            <a:headEnd/>
            <a:tailEnd type="arrow" w="med" len="med"/>
          </a:ln>
        </p:spPr>
      </p:cxnSp>
      <p:cxnSp>
        <p:nvCxnSpPr>
          <p:cNvPr id="2060" name="Straight Arrow Connector 21"/>
          <p:cNvCxnSpPr>
            <a:cxnSpLocks noChangeShapeType="1"/>
            <a:stCxn id="2055" idx="1"/>
            <a:endCxn id="5" idx="1"/>
          </p:cNvCxnSpPr>
          <p:nvPr/>
        </p:nvCxnSpPr>
        <p:spPr bwMode="auto">
          <a:xfrm rot="16200000" flipV="1">
            <a:off x="3730625" y="4721225"/>
            <a:ext cx="646113" cy="646113"/>
          </a:xfrm>
          <a:prstGeom prst="straightConnector1">
            <a:avLst/>
          </a:prstGeom>
          <a:noFill/>
          <a:ln w="9525" algn="ctr">
            <a:solidFill>
              <a:schemeClr val="tx1"/>
            </a:solidFill>
            <a:round/>
            <a:headEnd/>
            <a:tailEnd type="arrow" w="med" len="med"/>
          </a:ln>
        </p:spPr>
      </p:cxnSp>
      <p:cxnSp>
        <p:nvCxnSpPr>
          <p:cNvPr id="2061" name="Straight Arrow Connector 31"/>
          <p:cNvCxnSpPr>
            <a:cxnSpLocks noChangeShapeType="1"/>
            <a:stCxn id="2055" idx="4"/>
            <a:endCxn id="5" idx="4"/>
          </p:cNvCxnSpPr>
          <p:nvPr/>
        </p:nvCxnSpPr>
        <p:spPr bwMode="auto">
          <a:xfrm rot="5400000">
            <a:off x="4000501" y="6019800"/>
            <a:ext cx="914400" cy="3175"/>
          </a:xfrm>
          <a:prstGeom prst="straightConnector1">
            <a:avLst/>
          </a:prstGeom>
          <a:noFill/>
          <a:ln w="9525" algn="ctr">
            <a:solidFill>
              <a:schemeClr val="tx1"/>
            </a:solidFill>
            <a:round/>
            <a:headEnd/>
            <a:tailEnd type="arrow" w="med" len="med"/>
          </a:ln>
        </p:spPr>
      </p:cxnSp>
      <p:cxnSp>
        <p:nvCxnSpPr>
          <p:cNvPr id="2062" name="Straight Arrow Connector 34"/>
          <p:cNvCxnSpPr>
            <a:cxnSpLocks noChangeShapeType="1"/>
            <a:stCxn id="2055" idx="5"/>
            <a:endCxn id="5" idx="5"/>
          </p:cNvCxnSpPr>
          <p:nvPr/>
        </p:nvCxnSpPr>
        <p:spPr bwMode="auto">
          <a:xfrm rot="16200000" flipH="1">
            <a:off x="4538663" y="5529263"/>
            <a:ext cx="646112" cy="646112"/>
          </a:xfrm>
          <a:prstGeom prst="straightConnector1">
            <a:avLst/>
          </a:prstGeom>
          <a:noFill/>
          <a:ln w="9525" algn="ctr">
            <a:solidFill>
              <a:schemeClr val="tx1"/>
            </a:solidFill>
            <a:round/>
            <a:headEnd/>
            <a:tailEnd type="arrow" w="med" len="med"/>
          </a:ln>
        </p:spPr>
      </p:cxnSp>
      <p:cxnSp>
        <p:nvCxnSpPr>
          <p:cNvPr id="2063" name="Straight Arrow Connector 37"/>
          <p:cNvCxnSpPr>
            <a:cxnSpLocks noChangeShapeType="1"/>
            <a:stCxn id="2055" idx="3"/>
            <a:endCxn id="5" idx="3"/>
          </p:cNvCxnSpPr>
          <p:nvPr/>
        </p:nvCxnSpPr>
        <p:spPr bwMode="auto">
          <a:xfrm rot="5400000">
            <a:off x="3730626" y="5529262"/>
            <a:ext cx="646112" cy="646113"/>
          </a:xfrm>
          <a:prstGeom prst="straightConnector1">
            <a:avLst/>
          </a:prstGeom>
          <a:noFill/>
          <a:ln w="9525" algn="ctr">
            <a:solidFill>
              <a:schemeClr val="tx1"/>
            </a:solidFill>
            <a:round/>
            <a:headEnd/>
            <a:tailEnd type="arrow" w="med" len="med"/>
          </a:ln>
        </p:spPr>
      </p:cxnSp>
      <p:grpSp>
        <p:nvGrpSpPr>
          <p:cNvPr id="2064" name="Group 22"/>
          <p:cNvGrpSpPr>
            <a:grpSpLocks/>
          </p:cNvGrpSpPr>
          <p:nvPr/>
        </p:nvGrpSpPr>
        <p:grpSpPr bwMode="auto">
          <a:xfrm>
            <a:off x="4953000" y="4495800"/>
            <a:ext cx="2057400" cy="2057400"/>
            <a:chOff x="5791200" y="3276600"/>
            <a:chExt cx="2057400" cy="2057400"/>
          </a:xfrm>
        </p:grpSpPr>
        <p:sp>
          <p:nvSpPr>
            <p:cNvPr id="2071" name="Oval 20"/>
            <p:cNvSpPr>
              <a:spLocks noChangeArrowheads="1"/>
            </p:cNvSpPr>
            <p:nvPr/>
          </p:nvSpPr>
          <p:spPr bwMode="auto">
            <a:xfrm>
              <a:off x="5791200" y="3276600"/>
              <a:ext cx="2057400" cy="2057400"/>
            </a:xfrm>
            <a:prstGeom prst="ellipse">
              <a:avLst/>
            </a:prstGeom>
            <a:solidFill>
              <a:srgbClr val="FFCCFF"/>
            </a:solidFill>
            <a:ln w="38100" algn="ctr">
              <a:solidFill>
                <a:srgbClr val="92D050"/>
              </a:solidFill>
              <a:prstDash val="dash"/>
              <a:round/>
              <a:headEnd/>
              <a:tailEnd/>
            </a:ln>
          </p:spPr>
          <p:txBody>
            <a:bodyPr/>
            <a:lstStyle/>
            <a:p>
              <a:endParaRPr lang="en-US"/>
            </a:p>
          </p:txBody>
        </p:sp>
        <p:sp>
          <p:nvSpPr>
            <p:cNvPr id="2072" name="Oval 40"/>
            <p:cNvSpPr>
              <a:spLocks noChangeArrowheads="1"/>
            </p:cNvSpPr>
            <p:nvPr/>
          </p:nvSpPr>
          <p:spPr bwMode="auto">
            <a:xfrm>
              <a:off x="6781800" y="4191000"/>
              <a:ext cx="228600" cy="228600"/>
            </a:xfrm>
            <a:prstGeom prst="ellipse">
              <a:avLst/>
            </a:prstGeom>
            <a:solidFill>
              <a:srgbClr val="92D050"/>
            </a:solidFill>
            <a:ln w="9525" algn="ctr">
              <a:solidFill>
                <a:schemeClr val="tx1"/>
              </a:solidFill>
              <a:round/>
              <a:headEnd/>
              <a:tailEnd/>
            </a:ln>
          </p:spPr>
          <p:txBody>
            <a:bodyPr/>
            <a:lstStyle/>
            <a:p>
              <a:endParaRPr lang="en-US"/>
            </a:p>
          </p:txBody>
        </p:sp>
      </p:grpSp>
      <p:sp>
        <p:nvSpPr>
          <p:cNvPr id="2065" name="TextBox 41"/>
          <p:cNvSpPr txBox="1">
            <a:spLocks noChangeArrowheads="1"/>
          </p:cNvSpPr>
          <p:nvPr/>
        </p:nvSpPr>
        <p:spPr bwMode="auto">
          <a:xfrm>
            <a:off x="1828800" y="6248400"/>
            <a:ext cx="1524000" cy="369888"/>
          </a:xfrm>
          <a:prstGeom prst="rect">
            <a:avLst/>
          </a:prstGeom>
          <a:noFill/>
          <a:ln w="9525">
            <a:noFill/>
            <a:miter lim="800000"/>
            <a:headEnd/>
            <a:tailEnd/>
          </a:ln>
        </p:spPr>
        <p:txBody>
          <a:bodyPr>
            <a:spAutoFit/>
          </a:bodyPr>
          <a:lstStyle/>
          <a:p>
            <a:r>
              <a:rPr lang="en-US">
                <a:latin typeface="Calibri" pitchFamily="34" charset="0"/>
              </a:rPr>
              <a:t>Transmitter</a:t>
            </a:r>
          </a:p>
        </p:txBody>
      </p:sp>
      <p:cxnSp>
        <p:nvCxnSpPr>
          <p:cNvPr id="2066" name="Straight Arrow Connector 43"/>
          <p:cNvCxnSpPr>
            <a:cxnSpLocks noChangeShapeType="1"/>
            <a:stCxn id="2065" idx="0"/>
          </p:cNvCxnSpPr>
          <p:nvPr/>
        </p:nvCxnSpPr>
        <p:spPr bwMode="auto">
          <a:xfrm rot="5400000" flipH="1" flipV="1">
            <a:off x="2819400" y="5562600"/>
            <a:ext cx="457200" cy="914400"/>
          </a:xfrm>
          <a:prstGeom prst="straightConnector1">
            <a:avLst/>
          </a:prstGeom>
          <a:noFill/>
          <a:ln w="9525" algn="ctr">
            <a:solidFill>
              <a:schemeClr val="tx1"/>
            </a:solidFill>
            <a:round/>
            <a:headEnd/>
            <a:tailEnd type="arrow" w="med" len="med"/>
          </a:ln>
        </p:spPr>
      </p:cxnSp>
      <p:sp>
        <p:nvSpPr>
          <p:cNvPr id="2067" name="TextBox 44"/>
          <p:cNvSpPr txBox="1">
            <a:spLocks noChangeArrowheads="1"/>
          </p:cNvSpPr>
          <p:nvPr/>
        </p:nvSpPr>
        <p:spPr bwMode="auto">
          <a:xfrm>
            <a:off x="7391400" y="6172200"/>
            <a:ext cx="1219200" cy="369888"/>
          </a:xfrm>
          <a:prstGeom prst="rect">
            <a:avLst/>
          </a:prstGeom>
          <a:noFill/>
          <a:ln w="9525">
            <a:noFill/>
            <a:miter lim="800000"/>
            <a:headEnd/>
            <a:tailEnd/>
          </a:ln>
        </p:spPr>
        <p:txBody>
          <a:bodyPr>
            <a:spAutoFit/>
          </a:bodyPr>
          <a:lstStyle/>
          <a:p>
            <a:r>
              <a:rPr lang="en-US">
                <a:latin typeface="Calibri" pitchFamily="34" charset="0"/>
              </a:rPr>
              <a:t>Receiver</a:t>
            </a:r>
          </a:p>
        </p:txBody>
      </p:sp>
      <p:graphicFrame>
        <p:nvGraphicFramePr>
          <p:cNvPr id="2050" name="Object 3"/>
          <p:cNvGraphicFramePr>
            <a:graphicFrameLocks noChangeAspect="1"/>
          </p:cNvGraphicFramePr>
          <p:nvPr/>
        </p:nvGraphicFramePr>
        <p:xfrm>
          <a:off x="4953000" y="3505200"/>
          <a:ext cx="2197100" cy="657225"/>
        </p:xfrm>
        <a:graphic>
          <a:graphicData uri="http://schemas.openxmlformats.org/presentationml/2006/ole">
            <mc:AlternateContent xmlns:mc="http://schemas.openxmlformats.org/markup-compatibility/2006">
              <mc:Choice xmlns:v="urn:schemas-microsoft-com:vml" Requires="v">
                <p:oleObj spid="_x0000_s5209" name="Equation" r:id="rId4" imgW="723586" imgH="215806" progId="Equation.DSMT4">
                  <p:embed/>
                </p:oleObj>
              </mc:Choice>
              <mc:Fallback>
                <p:oleObj name="Equation" r:id="rId4" imgW="723586" imgH="215806" progId="Equation.DSMT4">
                  <p:embed/>
                  <p:pic>
                    <p:nvPicPr>
                      <p:cNvPr id="205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3505200"/>
                        <a:ext cx="2197100"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068" name="Straight Arrow Connector 24"/>
          <p:cNvCxnSpPr>
            <a:cxnSpLocks noChangeShapeType="1"/>
            <a:stCxn id="2067" idx="1"/>
          </p:cNvCxnSpPr>
          <p:nvPr/>
        </p:nvCxnSpPr>
        <p:spPr bwMode="auto">
          <a:xfrm rot="10800000">
            <a:off x="6934200" y="6019800"/>
            <a:ext cx="457200" cy="337344"/>
          </a:xfrm>
          <a:prstGeom prst="straightConnector1">
            <a:avLst/>
          </a:prstGeom>
          <a:noFill/>
          <a:ln w="9525" algn="ctr">
            <a:solidFill>
              <a:schemeClr val="tx1"/>
            </a:solidFill>
            <a:round/>
            <a:headEnd/>
            <a:tailEnd type="arrow" w="med" len="med"/>
          </a:ln>
        </p:spPr>
      </p:cxnSp>
      <p:sp>
        <p:nvSpPr>
          <p:cNvPr id="2069" name="TextBox 36"/>
          <p:cNvSpPr txBox="1">
            <a:spLocks noChangeArrowheads="1"/>
          </p:cNvSpPr>
          <p:nvPr/>
        </p:nvSpPr>
        <p:spPr bwMode="auto">
          <a:xfrm>
            <a:off x="7391400" y="5105400"/>
            <a:ext cx="1524000" cy="369888"/>
          </a:xfrm>
          <a:prstGeom prst="rect">
            <a:avLst/>
          </a:prstGeom>
          <a:noFill/>
          <a:ln w="9525">
            <a:noFill/>
            <a:miter lim="800000"/>
            <a:headEnd/>
            <a:tailEnd/>
          </a:ln>
        </p:spPr>
        <p:txBody>
          <a:bodyPr>
            <a:spAutoFit/>
          </a:bodyPr>
          <a:lstStyle/>
          <a:p>
            <a:r>
              <a:rPr lang="en-US">
                <a:latin typeface="Calibri" pitchFamily="34" charset="0"/>
              </a:rPr>
              <a:t>Physical Area</a:t>
            </a:r>
          </a:p>
        </p:txBody>
      </p:sp>
      <p:cxnSp>
        <p:nvCxnSpPr>
          <p:cNvPr id="2070" name="Straight Arrow Connector 38"/>
          <p:cNvCxnSpPr>
            <a:cxnSpLocks noChangeShapeType="1"/>
            <a:stCxn id="2069" idx="1"/>
          </p:cNvCxnSpPr>
          <p:nvPr/>
        </p:nvCxnSpPr>
        <p:spPr bwMode="auto">
          <a:xfrm rot="10800000" flipV="1">
            <a:off x="6400800" y="5291138"/>
            <a:ext cx="990600" cy="119062"/>
          </a:xfrm>
          <a:prstGeom prst="straightConnector1">
            <a:avLst/>
          </a:prstGeom>
          <a:noFill/>
          <a:ln w="9525" algn="ctr">
            <a:solidFill>
              <a:schemeClr val="tx1"/>
            </a:solidFill>
            <a:round/>
            <a:headEnd/>
            <a:tailEnd type="arrow" w="med" len="med"/>
          </a:ln>
        </p:spPr>
      </p:cxnSp>
      <p:pic>
        <p:nvPicPr>
          <p:cNvPr id="2" name="Picture 4" descr="http://upload.wikimedia.org/wikipedia/commons/thumb/7/7e/Sphere_wireframe_10deg_6r.svg/220px-Sphere_wireframe_10deg_6r.svg.png"/>
          <p:cNvPicPr>
            <a:picLocks noChangeAspect="1" noChangeArrowheads="1"/>
          </p:cNvPicPr>
          <p:nvPr/>
        </p:nvPicPr>
        <p:blipFill>
          <a:blip r:embed="rId6" cstate="print"/>
          <a:srcRect/>
          <a:stretch>
            <a:fillRect/>
          </a:stretch>
        </p:blipFill>
        <p:spPr bwMode="auto">
          <a:xfrm>
            <a:off x="4953000" y="4495800"/>
            <a:ext cx="2095500" cy="2095501"/>
          </a:xfrm>
          <a:prstGeom prst="rect">
            <a:avLst/>
          </a:prstGeom>
          <a:noFill/>
        </p:spPr>
      </p:pic>
      <p:pic>
        <p:nvPicPr>
          <p:cNvPr id="2054" name="Picture 6" descr="http://upload.wikimedia.org/wikipedia/commons/thumb/7/7e/Sphere_wireframe_10deg_6r.svg/220px-Sphere_wireframe_10deg_6r.svg.png"/>
          <p:cNvPicPr>
            <a:picLocks noChangeAspect="1" noChangeArrowheads="1"/>
          </p:cNvPicPr>
          <p:nvPr/>
        </p:nvPicPr>
        <p:blipFill>
          <a:blip r:embed="rId6" cstate="print"/>
          <a:srcRect/>
          <a:stretch>
            <a:fillRect/>
          </a:stretch>
        </p:blipFill>
        <p:spPr bwMode="auto">
          <a:xfrm>
            <a:off x="3429000" y="4419600"/>
            <a:ext cx="2095500" cy="2095501"/>
          </a:xfrm>
          <a:prstGeom prst="rect">
            <a:avLst/>
          </a:prstGeom>
          <a:noFill/>
        </p:spPr>
      </p:pic>
    </p:spTree>
    <p:extLst>
      <p:ext uri="{BB962C8B-B14F-4D97-AF65-F5344CB8AC3E}">
        <p14:creationId xmlns:p14="http://schemas.microsoft.com/office/powerpoint/2010/main" val="28097085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228600" y="96838"/>
            <a:ext cx="8686800" cy="741362"/>
          </a:xfrm>
        </p:spPr>
        <p:txBody>
          <a:bodyPr/>
          <a:lstStyle/>
          <a:p>
            <a:r>
              <a:rPr lang="en-US" smtClean="0"/>
              <a:t>Free-Space Propagation: Isotropic Antenna</a:t>
            </a:r>
          </a:p>
        </p:txBody>
      </p:sp>
      <p:sp>
        <p:nvSpPr>
          <p:cNvPr id="4101" name="Rectangle 3"/>
          <p:cNvSpPr>
            <a:spLocks noGrp="1" noChangeArrowheads="1"/>
          </p:cNvSpPr>
          <p:nvPr>
            <p:ph type="body" idx="1"/>
          </p:nvPr>
        </p:nvSpPr>
        <p:spPr>
          <a:xfrm>
            <a:off x="228600" y="990600"/>
            <a:ext cx="8686800" cy="5334000"/>
          </a:xfrm>
        </p:spPr>
        <p:txBody>
          <a:bodyPr/>
          <a:lstStyle/>
          <a:p>
            <a:pPr lvl="4"/>
            <a:endParaRPr lang="en-US" dirty="0" smtClean="0"/>
          </a:p>
          <a:p>
            <a:r>
              <a:rPr lang="en-US" dirty="0" smtClean="0"/>
              <a:t>Effective area of an isotropic antenna is</a:t>
            </a:r>
          </a:p>
          <a:p>
            <a:pPr lvl="4"/>
            <a:endParaRPr lang="en-US" dirty="0" smtClean="0"/>
          </a:p>
          <a:p>
            <a:r>
              <a:rPr lang="en-US" dirty="0" smtClean="0"/>
              <a:t>Therefore its received power is:</a:t>
            </a:r>
          </a:p>
        </p:txBody>
      </p:sp>
      <p:sp>
        <p:nvSpPr>
          <p:cNvPr id="4102" name="Slide Number Placeholder 4"/>
          <p:cNvSpPr>
            <a:spLocks noGrp="1"/>
          </p:cNvSpPr>
          <p:nvPr>
            <p:ph type="sldNum" sz="quarter" idx="12"/>
          </p:nvPr>
        </p:nvSpPr>
        <p:spPr>
          <a:noFill/>
        </p:spPr>
        <p:txBody>
          <a:bodyPr/>
          <a:lstStyle/>
          <a:p>
            <a:fld id="{18FF657D-97E5-4B33-ACBF-1579DB38AD92}" type="slidenum">
              <a:rPr lang="en-US" smtClean="0"/>
              <a:pPr/>
              <a:t>15</a:t>
            </a:fld>
            <a:endParaRPr lang="en-US" smtClean="0"/>
          </a:p>
        </p:txBody>
      </p:sp>
      <p:sp>
        <p:nvSpPr>
          <p:cNvPr id="5" name="Oval 4"/>
          <p:cNvSpPr/>
          <p:nvPr/>
        </p:nvSpPr>
        <p:spPr bwMode="auto">
          <a:xfrm>
            <a:off x="3429000" y="4419600"/>
            <a:ext cx="2057400" cy="2057400"/>
          </a:xfrm>
          <a:prstGeom prst="ellipse">
            <a:avLst/>
          </a:prstGeom>
          <a:solidFill>
            <a:schemeClr val="bg2">
              <a:lumMod val="20000"/>
              <a:lumOff val="80000"/>
            </a:schemeClr>
          </a:solidFill>
          <a:ln w="38100" cap="flat" cmpd="sng" algn="ctr">
            <a:solidFill>
              <a:srgbClr val="FF0000"/>
            </a:solidFill>
            <a:prstDash val="dash"/>
            <a:round/>
            <a:headEnd type="none" w="med" len="med"/>
            <a:tailEnd type="none" w="med" len="med"/>
          </a:ln>
          <a:effectLst/>
        </p:spPr>
        <p:txBody>
          <a:bodyPr/>
          <a:lstStyle/>
          <a:p>
            <a:pPr>
              <a:defRPr/>
            </a:pPr>
            <a:endParaRPr lang="en-US"/>
          </a:p>
        </p:txBody>
      </p:sp>
      <p:sp>
        <p:nvSpPr>
          <p:cNvPr id="4104" name="Oval 5"/>
          <p:cNvSpPr>
            <a:spLocks noChangeArrowheads="1"/>
          </p:cNvSpPr>
          <p:nvPr/>
        </p:nvSpPr>
        <p:spPr bwMode="auto">
          <a:xfrm>
            <a:off x="4343400" y="5334000"/>
            <a:ext cx="228600" cy="228600"/>
          </a:xfrm>
          <a:prstGeom prst="ellipse">
            <a:avLst/>
          </a:prstGeom>
          <a:solidFill>
            <a:srgbClr val="CCECFF"/>
          </a:solidFill>
          <a:ln w="9525" algn="ctr">
            <a:solidFill>
              <a:schemeClr val="tx1"/>
            </a:solidFill>
            <a:round/>
            <a:headEnd/>
            <a:tailEnd/>
          </a:ln>
        </p:spPr>
        <p:txBody>
          <a:bodyPr/>
          <a:lstStyle/>
          <a:p>
            <a:endParaRPr lang="en-US"/>
          </a:p>
        </p:txBody>
      </p:sp>
      <p:cxnSp>
        <p:nvCxnSpPr>
          <p:cNvPr id="4105" name="Straight Arrow Connector 7"/>
          <p:cNvCxnSpPr>
            <a:cxnSpLocks noChangeShapeType="1"/>
            <a:stCxn id="4104" idx="7"/>
            <a:endCxn id="5" idx="7"/>
          </p:cNvCxnSpPr>
          <p:nvPr/>
        </p:nvCxnSpPr>
        <p:spPr bwMode="auto">
          <a:xfrm rot="5400000" flipH="1" flipV="1">
            <a:off x="4538662" y="4721226"/>
            <a:ext cx="646113" cy="646112"/>
          </a:xfrm>
          <a:prstGeom prst="straightConnector1">
            <a:avLst/>
          </a:prstGeom>
          <a:noFill/>
          <a:ln w="9525" algn="ctr">
            <a:solidFill>
              <a:schemeClr val="tx1"/>
            </a:solidFill>
            <a:round/>
            <a:headEnd/>
            <a:tailEnd type="arrow" w="med" len="med"/>
          </a:ln>
        </p:spPr>
      </p:cxnSp>
      <p:cxnSp>
        <p:nvCxnSpPr>
          <p:cNvPr id="4106" name="Straight Arrow Connector 9"/>
          <p:cNvCxnSpPr>
            <a:cxnSpLocks noChangeShapeType="1"/>
            <a:stCxn id="4104" idx="6"/>
            <a:endCxn id="5" idx="6"/>
          </p:cNvCxnSpPr>
          <p:nvPr/>
        </p:nvCxnSpPr>
        <p:spPr bwMode="auto">
          <a:xfrm>
            <a:off x="4572000" y="5448300"/>
            <a:ext cx="914400" cy="1588"/>
          </a:xfrm>
          <a:prstGeom prst="straightConnector1">
            <a:avLst/>
          </a:prstGeom>
          <a:noFill/>
          <a:ln w="9525" algn="ctr">
            <a:solidFill>
              <a:schemeClr val="tx1"/>
            </a:solidFill>
            <a:round/>
            <a:headEnd/>
            <a:tailEnd type="arrow" w="med" len="med"/>
          </a:ln>
        </p:spPr>
      </p:cxnSp>
      <p:cxnSp>
        <p:nvCxnSpPr>
          <p:cNvPr id="4107" name="Straight Arrow Connector 12"/>
          <p:cNvCxnSpPr>
            <a:cxnSpLocks noChangeShapeType="1"/>
            <a:stCxn id="4104" idx="2"/>
            <a:endCxn id="5" idx="2"/>
          </p:cNvCxnSpPr>
          <p:nvPr/>
        </p:nvCxnSpPr>
        <p:spPr bwMode="auto">
          <a:xfrm rot="10800000">
            <a:off x="3429000" y="5448300"/>
            <a:ext cx="914400" cy="1588"/>
          </a:xfrm>
          <a:prstGeom prst="straightConnector1">
            <a:avLst/>
          </a:prstGeom>
          <a:noFill/>
          <a:ln w="9525" algn="ctr">
            <a:solidFill>
              <a:schemeClr val="tx1"/>
            </a:solidFill>
            <a:round/>
            <a:headEnd/>
            <a:tailEnd type="arrow" w="med" len="med"/>
          </a:ln>
        </p:spPr>
      </p:cxnSp>
      <p:cxnSp>
        <p:nvCxnSpPr>
          <p:cNvPr id="4108" name="Straight Arrow Connector 18"/>
          <p:cNvCxnSpPr>
            <a:cxnSpLocks noChangeShapeType="1"/>
            <a:stCxn id="4104" idx="0"/>
            <a:endCxn id="5" idx="0"/>
          </p:cNvCxnSpPr>
          <p:nvPr/>
        </p:nvCxnSpPr>
        <p:spPr bwMode="auto">
          <a:xfrm rot="5400000" flipH="1" flipV="1">
            <a:off x="4000501" y="4876800"/>
            <a:ext cx="914400" cy="3175"/>
          </a:xfrm>
          <a:prstGeom prst="straightConnector1">
            <a:avLst/>
          </a:prstGeom>
          <a:noFill/>
          <a:ln w="9525" algn="ctr">
            <a:solidFill>
              <a:schemeClr val="tx1"/>
            </a:solidFill>
            <a:round/>
            <a:headEnd/>
            <a:tailEnd type="arrow" w="med" len="med"/>
          </a:ln>
        </p:spPr>
      </p:cxnSp>
      <p:cxnSp>
        <p:nvCxnSpPr>
          <p:cNvPr id="4109" name="Straight Arrow Connector 21"/>
          <p:cNvCxnSpPr>
            <a:cxnSpLocks noChangeShapeType="1"/>
            <a:stCxn id="4104" idx="1"/>
            <a:endCxn id="5" idx="1"/>
          </p:cNvCxnSpPr>
          <p:nvPr/>
        </p:nvCxnSpPr>
        <p:spPr bwMode="auto">
          <a:xfrm rot="16200000" flipV="1">
            <a:off x="3730625" y="4721225"/>
            <a:ext cx="646113" cy="646113"/>
          </a:xfrm>
          <a:prstGeom prst="straightConnector1">
            <a:avLst/>
          </a:prstGeom>
          <a:noFill/>
          <a:ln w="9525" algn="ctr">
            <a:solidFill>
              <a:schemeClr val="tx1"/>
            </a:solidFill>
            <a:round/>
            <a:headEnd/>
            <a:tailEnd type="arrow" w="med" len="med"/>
          </a:ln>
        </p:spPr>
      </p:cxnSp>
      <p:cxnSp>
        <p:nvCxnSpPr>
          <p:cNvPr id="4110" name="Straight Arrow Connector 31"/>
          <p:cNvCxnSpPr>
            <a:cxnSpLocks noChangeShapeType="1"/>
            <a:stCxn id="4104" idx="4"/>
            <a:endCxn id="5" idx="4"/>
          </p:cNvCxnSpPr>
          <p:nvPr/>
        </p:nvCxnSpPr>
        <p:spPr bwMode="auto">
          <a:xfrm rot="5400000">
            <a:off x="4000501" y="6019800"/>
            <a:ext cx="914400" cy="3175"/>
          </a:xfrm>
          <a:prstGeom prst="straightConnector1">
            <a:avLst/>
          </a:prstGeom>
          <a:noFill/>
          <a:ln w="9525" algn="ctr">
            <a:solidFill>
              <a:schemeClr val="tx1"/>
            </a:solidFill>
            <a:round/>
            <a:headEnd/>
            <a:tailEnd type="arrow" w="med" len="med"/>
          </a:ln>
        </p:spPr>
      </p:cxnSp>
      <p:cxnSp>
        <p:nvCxnSpPr>
          <p:cNvPr id="4111" name="Straight Arrow Connector 34"/>
          <p:cNvCxnSpPr>
            <a:cxnSpLocks noChangeShapeType="1"/>
            <a:stCxn id="4104" idx="5"/>
            <a:endCxn id="5" idx="5"/>
          </p:cNvCxnSpPr>
          <p:nvPr/>
        </p:nvCxnSpPr>
        <p:spPr bwMode="auto">
          <a:xfrm rot="16200000" flipH="1">
            <a:off x="4538663" y="5529263"/>
            <a:ext cx="646112" cy="646112"/>
          </a:xfrm>
          <a:prstGeom prst="straightConnector1">
            <a:avLst/>
          </a:prstGeom>
          <a:noFill/>
          <a:ln w="9525" algn="ctr">
            <a:solidFill>
              <a:schemeClr val="tx1"/>
            </a:solidFill>
            <a:round/>
            <a:headEnd/>
            <a:tailEnd type="arrow" w="med" len="med"/>
          </a:ln>
        </p:spPr>
      </p:cxnSp>
      <p:cxnSp>
        <p:nvCxnSpPr>
          <p:cNvPr id="4112" name="Straight Arrow Connector 37"/>
          <p:cNvCxnSpPr>
            <a:cxnSpLocks noChangeShapeType="1"/>
            <a:stCxn id="4104" idx="3"/>
            <a:endCxn id="5" idx="3"/>
          </p:cNvCxnSpPr>
          <p:nvPr/>
        </p:nvCxnSpPr>
        <p:spPr bwMode="auto">
          <a:xfrm rot="5400000">
            <a:off x="3730626" y="5529262"/>
            <a:ext cx="646112" cy="646113"/>
          </a:xfrm>
          <a:prstGeom prst="straightConnector1">
            <a:avLst/>
          </a:prstGeom>
          <a:noFill/>
          <a:ln w="9525" algn="ctr">
            <a:solidFill>
              <a:schemeClr val="tx1"/>
            </a:solidFill>
            <a:round/>
            <a:headEnd/>
            <a:tailEnd type="arrow" w="med" len="med"/>
          </a:ln>
        </p:spPr>
      </p:cxnSp>
      <p:sp>
        <p:nvSpPr>
          <p:cNvPr id="4113" name="TextBox 41"/>
          <p:cNvSpPr txBox="1">
            <a:spLocks noChangeArrowheads="1"/>
          </p:cNvSpPr>
          <p:nvPr/>
        </p:nvSpPr>
        <p:spPr bwMode="auto">
          <a:xfrm>
            <a:off x="1828800" y="6248400"/>
            <a:ext cx="1524000" cy="369888"/>
          </a:xfrm>
          <a:prstGeom prst="rect">
            <a:avLst/>
          </a:prstGeom>
          <a:noFill/>
          <a:ln w="9525">
            <a:noFill/>
            <a:miter lim="800000"/>
            <a:headEnd/>
            <a:tailEnd/>
          </a:ln>
        </p:spPr>
        <p:txBody>
          <a:bodyPr>
            <a:spAutoFit/>
          </a:bodyPr>
          <a:lstStyle/>
          <a:p>
            <a:r>
              <a:rPr lang="en-US">
                <a:latin typeface="Calibri" pitchFamily="34" charset="0"/>
              </a:rPr>
              <a:t>Transmitter</a:t>
            </a:r>
          </a:p>
        </p:txBody>
      </p:sp>
      <p:cxnSp>
        <p:nvCxnSpPr>
          <p:cNvPr id="4114" name="Straight Arrow Connector 43"/>
          <p:cNvCxnSpPr>
            <a:cxnSpLocks noChangeShapeType="1"/>
            <a:stCxn id="4113" idx="0"/>
          </p:cNvCxnSpPr>
          <p:nvPr/>
        </p:nvCxnSpPr>
        <p:spPr bwMode="auto">
          <a:xfrm rot="5400000" flipH="1" flipV="1">
            <a:off x="2971800" y="4876800"/>
            <a:ext cx="990600" cy="1752600"/>
          </a:xfrm>
          <a:prstGeom prst="straightConnector1">
            <a:avLst/>
          </a:prstGeom>
          <a:noFill/>
          <a:ln w="9525" algn="ctr">
            <a:solidFill>
              <a:schemeClr val="tx1"/>
            </a:solidFill>
            <a:round/>
            <a:headEnd/>
            <a:tailEnd type="arrow" w="med" len="med"/>
          </a:ln>
        </p:spPr>
      </p:cxnSp>
      <p:graphicFrame>
        <p:nvGraphicFramePr>
          <p:cNvPr id="4098" name="Object 2"/>
          <p:cNvGraphicFramePr>
            <a:graphicFrameLocks noChangeAspect="1"/>
          </p:cNvGraphicFramePr>
          <p:nvPr/>
        </p:nvGraphicFramePr>
        <p:xfrm>
          <a:off x="812800" y="2514600"/>
          <a:ext cx="6527800" cy="1293813"/>
        </p:xfrm>
        <a:graphic>
          <a:graphicData uri="http://schemas.openxmlformats.org/presentationml/2006/ole">
            <mc:AlternateContent xmlns:mc="http://schemas.openxmlformats.org/markup-compatibility/2006">
              <mc:Choice xmlns:v="urn:schemas-microsoft-com:vml" Requires="v">
                <p:oleObj spid="_x0000_s6320" name="Equation" r:id="rId4" imgW="2438400" imgH="482600" progId="Equation.DSMT4">
                  <p:embed/>
                </p:oleObj>
              </mc:Choice>
              <mc:Fallback>
                <p:oleObj name="Equation" r:id="rId4" imgW="2438400" imgH="482600" progId="Equation.DSMT4">
                  <p:embed/>
                  <p:pic>
                    <p:nvPicPr>
                      <p:cNvPr id="409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800" y="2514600"/>
                        <a:ext cx="6527800" cy="1293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3"/>
          <p:cNvGraphicFramePr>
            <a:graphicFrameLocks noChangeAspect="1"/>
          </p:cNvGraphicFramePr>
          <p:nvPr/>
        </p:nvGraphicFramePr>
        <p:xfrm>
          <a:off x="5791200" y="990600"/>
          <a:ext cx="1519238" cy="1033463"/>
        </p:xfrm>
        <a:graphic>
          <a:graphicData uri="http://schemas.openxmlformats.org/presentationml/2006/ole">
            <mc:AlternateContent xmlns:mc="http://schemas.openxmlformats.org/markup-compatibility/2006">
              <mc:Choice xmlns:v="urn:schemas-microsoft-com:vml" Requires="v">
                <p:oleObj spid="_x0000_s6321" name="Equation" r:id="rId6" imgW="596641" imgH="406224" progId="Equation.DSMT4">
                  <p:embed/>
                </p:oleObj>
              </mc:Choice>
              <mc:Fallback>
                <p:oleObj name="Equation" r:id="rId6" imgW="596641" imgH="406224" progId="Equation.DSMT4">
                  <p:embed/>
                  <p:pic>
                    <p:nvPicPr>
                      <p:cNvPr id="409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990600"/>
                        <a:ext cx="1519238" cy="1033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115" name="Group 32"/>
          <p:cNvGrpSpPr>
            <a:grpSpLocks/>
          </p:cNvGrpSpPr>
          <p:nvPr/>
        </p:nvGrpSpPr>
        <p:grpSpPr bwMode="auto">
          <a:xfrm>
            <a:off x="4953000" y="4495800"/>
            <a:ext cx="2057400" cy="2057400"/>
            <a:chOff x="5791200" y="3276600"/>
            <a:chExt cx="2057400" cy="2057400"/>
          </a:xfrm>
        </p:grpSpPr>
        <p:sp>
          <p:nvSpPr>
            <p:cNvPr id="4120" name="Oval 33"/>
            <p:cNvSpPr>
              <a:spLocks noChangeArrowheads="1"/>
            </p:cNvSpPr>
            <p:nvPr/>
          </p:nvSpPr>
          <p:spPr bwMode="auto">
            <a:xfrm>
              <a:off x="5791200" y="3276600"/>
              <a:ext cx="2057400" cy="2057400"/>
            </a:xfrm>
            <a:prstGeom prst="ellipse">
              <a:avLst/>
            </a:prstGeom>
            <a:solidFill>
              <a:srgbClr val="FFCCFF"/>
            </a:solidFill>
            <a:ln w="38100" algn="ctr">
              <a:solidFill>
                <a:srgbClr val="92D050"/>
              </a:solidFill>
              <a:prstDash val="dash"/>
              <a:round/>
              <a:headEnd/>
              <a:tailEnd/>
            </a:ln>
          </p:spPr>
          <p:txBody>
            <a:bodyPr/>
            <a:lstStyle/>
            <a:p>
              <a:endParaRPr lang="en-US"/>
            </a:p>
          </p:txBody>
        </p:sp>
        <p:sp>
          <p:nvSpPr>
            <p:cNvPr id="4121" name="Oval 35"/>
            <p:cNvSpPr>
              <a:spLocks noChangeArrowheads="1"/>
            </p:cNvSpPr>
            <p:nvPr/>
          </p:nvSpPr>
          <p:spPr bwMode="auto">
            <a:xfrm>
              <a:off x="6781800" y="4191000"/>
              <a:ext cx="228600" cy="228600"/>
            </a:xfrm>
            <a:prstGeom prst="ellipse">
              <a:avLst/>
            </a:prstGeom>
            <a:solidFill>
              <a:srgbClr val="92D050"/>
            </a:solidFill>
            <a:ln w="9525" algn="ctr">
              <a:solidFill>
                <a:schemeClr val="tx1"/>
              </a:solidFill>
              <a:round/>
              <a:headEnd/>
              <a:tailEnd/>
            </a:ln>
          </p:spPr>
          <p:txBody>
            <a:bodyPr/>
            <a:lstStyle/>
            <a:p>
              <a:endParaRPr lang="en-US"/>
            </a:p>
          </p:txBody>
        </p:sp>
      </p:grpSp>
      <p:sp>
        <p:nvSpPr>
          <p:cNvPr id="4116" name="TextBox 36"/>
          <p:cNvSpPr txBox="1">
            <a:spLocks noChangeArrowheads="1"/>
          </p:cNvSpPr>
          <p:nvPr/>
        </p:nvSpPr>
        <p:spPr bwMode="auto">
          <a:xfrm>
            <a:off x="7391400" y="6172200"/>
            <a:ext cx="1219200" cy="369888"/>
          </a:xfrm>
          <a:prstGeom prst="rect">
            <a:avLst/>
          </a:prstGeom>
          <a:noFill/>
          <a:ln w="9525">
            <a:noFill/>
            <a:miter lim="800000"/>
            <a:headEnd/>
            <a:tailEnd/>
          </a:ln>
        </p:spPr>
        <p:txBody>
          <a:bodyPr>
            <a:spAutoFit/>
          </a:bodyPr>
          <a:lstStyle/>
          <a:p>
            <a:r>
              <a:rPr lang="en-US">
                <a:latin typeface="Calibri" pitchFamily="34" charset="0"/>
              </a:rPr>
              <a:t>Receiver</a:t>
            </a:r>
          </a:p>
        </p:txBody>
      </p:sp>
      <p:cxnSp>
        <p:nvCxnSpPr>
          <p:cNvPr id="4117" name="Straight Arrow Connector 38"/>
          <p:cNvCxnSpPr>
            <a:cxnSpLocks noChangeShapeType="1"/>
            <a:stCxn id="4116" idx="1"/>
            <a:endCxn id="4121" idx="6"/>
          </p:cNvCxnSpPr>
          <p:nvPr/>
        </p:nvCxnSpPr>
        <p:spPr bwMode="auto">
          <a:xfrm rot="10800000">
            <a:off x="6172200" y="5524500"/>
            <a:ext cx="1219200" cy="831850"/>
          </a:xfrm>
          <a:prstGeom prst="straightConnector1">
            <a:avLst/>
          </a:prstGeom>
          <a:noFill/>
          <a:ln w="9525" algn="ctr">
            <a:solidFill>
              <a:schemeClr val="tx1"/>
            </a:solidFill>
            <a:round/>
            <a:headEnd/>
            <a:tailEnd type="arrow" w="med" len="med"/>
          </a:ln>
        </p:spPr>
      </p:cxnSp>
      <p:sp>
        <p:nvSpPr>
          <p:cNvPr id="4118" name="TextBox 46"/>
          <p:cNvSpPr txBox="1">
            <a:spLocks noChangeArrowheads="1"/>
          </p:cNvSpPr>
          <p:nvPr/>
        </p:nvSpPr>
        <p:spPr bwMode="auto">
          <a:xfrm>
            <a:off x="7391400" y="5029200"/>
            <a:ext cx="1524000" cy="369888"/>
          </a:xfrm>
          <a:prstGeom prst="rect">
            <a:avLst/>
          </a:prstGeom>
          <a:noFill/>
          <a:ln w="9525">
            <a:noFill/>
            <a:miter lim="800000"/>
            <a:headEnd/>
            <a:tailEnd/>
          </a:ln>
        </p:spPr>
        <p:txBody>
          <a:bodyPr>
            <a:spAutoFit/>
          </a:bodyPr>
          <a:lstStyle/>
          <a:p>
            <a:r>
              <a:rPr lang="en-US">
                <a:latin typeface="Calibri" pitchFamily="34" charset="0"/>
              </a:rPr>
              <a:t>Physical Area</a:t>
            </a:r>
          </a:p>
        </p:txBody>
      </p:sp>
      <p:cxnSp>
        <p:nvCxnSpPr>
          <p:cNvPr id="4119" name="Straight Arrow Connector 47"/>
          <p:cNvCxnSpPr>
            <a:cxnSpLocks noChangeShapeType="1"/>
            <a:stCxn id="4118" idx="1"/>
          </p:cNvCxnSpPr>
          <p:nvPr/>
        </p:nvCxnSpPr>
        <p:spPr bwMode="auto">
          <a:xfrm rot="10800000" flipV="1">
            <a:off x="6629400" y="5213350"/>
            <a:ext cx="762000" cy="196850"/>
          </a:xfrm>
          <a:prstGeom prst="straightConnector1">
            <a:avLst/>
          </a:prstGeom>
          <a:noFill/>
          <a:ln w="9525" algn="ctr">
            <a:solidFill>
              <a:schemeClr val="tx1"/>
            </a:solidFill>
            <a:round/>
            <a:headEnd/>
            <a:tailEnd type="arrow" w="med" len="med"/>
          </a:ln>
        </p:spPr>
      </p:cxnSp>
      <p:cxnSp>
        <p:nvCxnSpPr>
          <p:cNvPr id="26" name="Straight Arrow Connector 43"/>
          <p:cNvCxnSpPr>
            <a:cxnSpLocks noChangeShapeType="1"/>
          </p:cNvCxnSpPr>
          <p:nvPr/>
        </p:nvCxnSpPr>
        <p:spPr bwMode="auto">
          <a:xfrm>
            <a:off x="4419600" y="4343400"/>
            <a:ext cx="1676400" cy="1588"/>
          </a:xfrm>
          <a:prstGeom prst="straightConnector1">
            <a:avLst/>
          </a:prstGeom>
          <a:noFill/>
          <a:ln w="38100" algn="ctr">
            <a:solidFill>
              <a:schemeClr val="tx1"/>
            </a:solidFill>
            <a:round/>
            <a:headEnd type="arrow"/>
            <a:tailEnd type="arrow" w="med" len="med"/>
          </a:ln>
        </p:spPr>
      </p:cxnSp>
      <p:sp>
        <p:nvSpPr>
          <p:cNvPr id="27" name="TextBox 48"/>
          <p:cNvSpPr txBox="1">
            <a:spLocks noChangeArrowheads="1"/>
          </p:cNvSpPr>
          <p:nvPr/>
        </p:nvSpPr>
        <p:spPr bwMode="auto">
          <a:xfrm>
            <a:off x="4267200" y="3962400"/>
            <a:ext cx="2057400" cy="369332"/>
          </a:xfrm>
          <a:prstGeom prst="rect">
            <a:avLst/>
          </a:prstGeom>
          <a:noFill/>
          <a:ln w="9525">
            <a:noFill/>
            <a:miter lim="800000"/>
            <a:headEnd/>
            <a:tailEnd/>
          </a:ln>
        </p:spPr>
        <p:txBody>
          <a:bodyPr wrap="square">
            <a:spAutoFit/>
          </a:bodyPr>
          <a:lstStyle/>
          <a:p>
            <a:pPr algn="ctr"/>
            <a:r>
              <a:rPr lang="en-US" b="0" dirty="0" smtClean="0">
                <a:latin typeface="Calibri" pitchFamily="34" charset="0"/>
              </a:rPr>
              <a:t>T-R separation, d</a:t>
            </a:r>
            <a:endParaRPr lang="en-US" b="0" dirty="0">
              <a:latin typeface="Calibri" pitchFamily="34" charset="0"/>
            </a:endParaRPr>
          </a:p>
        </p:txBody>
      </p:sp>
    </p:spTree>
    <p:extLst>
      <p:ext uri="{BB962C8B-B14F-4D97-AF65-F5344CB8AC3E}">
        <p14:creationId xmlns:p14="http://schemas.microsoft.com/office/powerpoint/2010/main" val="3709833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228600" y="96838"/>
            <a:ext cx="8686800" cy="741362"/>
          </a:xfrm>
        </p:spPr>
        <p:txBody>
          <a:bodyPr/>
          <a:lstStyle/>
          <a:p>
            <a:r>
              <a:rPr lang="en-US" smtClean="0"/>
              <a:t>Free-Space Propagation: Isotropic Antenna</a:t>
            </a:r>
          </a:p>
        </p:txBody>
      </p:sp>
      <p:sp>
        <p:nvSpPr>
          <p:cNvPr id="5125" name="Rectangle 3"/>
          <p:cNvSpPr>
            <a:spLocks noGrp="1" noChangeArrowheads="1"/>
          </p:cNvSpPr>
          <p:nvPr>
            <p:ph type="body" idx="1"/>
          </p:nvPr>
        </p:nvSpPr>
        <p:spPr>
          <a:xfrm>
            <a:off x="228600" y="990600"/>
            <a:ext cx="8686800" cy="5334000"/>
          </a:xfrm>
        </p:spPr>
        <p:txBody>
          <a:bodyPr/>
          <a:lstStyle/>
          <a:p>
            <a:r>
              <a:rPr lang="en-US" dirty="0" smtClean="0"/>
              <a:t>In other words, received power can be written as</a:t>
            </a:r>
          </a:p>
          <a:p>
            <a:pPr lvl="2"/>
            <a:endParaRPr lang="en-US" dirty="0" smtClean="0"/>
          </a:p>
          <a:p>
            <a:pPr lvl="2"/>
            <a:endParaRPr lang="en-US" dirty="0" smtClean="0"/>
          </a:p>
          <a:p>
            <a:pPr lvl="2"/>
            <a:endParaRPr lang="en-US" dirty="0" smtClean="0"/>
          </a:p>
          <a:p>
            <a:r>
              <a:rPr lang="en-US" dirty="0" smtClean="0"/>
              <a:t>Where </a:t>
            </a:r>
            <a:r>
              <a:rPr lang="en-US" dirty="0" err="1" smtClean="0"/>
              <a:t>L</a:t>
            </a:r>
            <a:r>
              <a:rPr lang="en-US" baseline="-25000" dirty="0" err="1" smtClean="0"/>
              <a:t>p</a:t>
            </a:r>
            <a:r>
              <a:rPr lang="en-US" dirty="0" smtClean="0"/>
              <a:t> is the </a:t>
            </a:r>
            <a:r>
              <a:rPr lang="en-US" dirty="0" smtClean="0">
                <a:solidFill>
                  <a:srgbClr val="FF0000"/>
                </a:solidFill>
              </a:rPr>
              <a:t>path loss</a:t>
            </a:r>
            <a:r>
              <a:rPr lang="en-US" dirty="0" smtClean="0"/>
              <a:t>: </a:t>
            </a:r>
          </a:p>
        </p:txBody>
      </p:sp>
      <p:sp>
        <p:nvSpPr>
          <p:cNvPr id="5126" name="Slide Number Placeholder 4"/>
          <p:cNvSpPr>
            <a:spLocks noGrp="1"/>
          </p:cNvSpPr>
          <p:nvPr>
            <p:ph type="sldNum" sz="quarter" idx="12"/>
          </p:nvPr>
        </p:nvSpPr>
        <p:spPr>
          <a:noFill/>
        </p:spPr>
        <p:txBody>
          <a:bodyPr/>
          <a:lstStyle/>
          <a:p>
            <a:fld id="{302F9DD6-4502-4443-9490-80012C156815}" type="slidenum">
              <a:rPr lang="en-US" smtClean="0"/>
              <a:pPr/>
              <a:t>16</a:t>
            </a:fld>
            <a:endParaRPr lang="en-US" smtClean="0"/>
          </a:p>
        </p:txBody>
      </p:sp>
      <p:sp>
        <p:nvSpPr>
          <p:cNvPr id="5" name="Oval 4"/>
          <p:cNvSpPr/>
          <p:nvPr/>
        </p:nvSpPr>
        <p:spPr bwMode="auto">
          <a:xfrm>
            <a:off x="3429000" y="4419600"/>
            <a:ext cx="2057400" cy="2057400"/>
          </a:xfrm>
          <a:prstGeom prst="ellipse">
            <a:avLst/>
          </a:prstGeom>
          <a:solidFill>
            <a:schemeClr val="bg2">
              <a:lumMod val="20000"/>
              <a:lumOff val="80000"/>
            </a:schemeClr>
          </a:solidFill>
          <a:ln w="38100" cap="flat" cmpd="sng" algn="ctr">
            <a:solidFill>
              <a:srgbClr val="FF0000"/>
            </a:solidFill>
            <a:prstDash val="dash"/>
            <a:round/>
            <a:headEnd type="none" w="med" len="med"/>
            <a:tailEnd type="none" w="med" len="med"/>
          </a:ln>
          <a:effectLst/>
        </p:spPr>
        <p:txBody>
          <a:bodyPr/>
          <a:lstStyle/>
          <a:p>
            <a:pPr>
              <a:defRPr/>
            </a:pPr>
            <a:endParaRPr lang="en-US"/>
          </a:p>
        </p:txBody>
      </p:sp>
      <p:sp>
        <p:nvSpPr>
          <p:cNvPr id="5128" name="Oval 5"/>
          <p:cNvSpPr>
            <a:spLocks noChangeArrowheads="1"/>
          </p:cNvSpPr>
          <p:nvPr/>
        </p:nvSpPr>
        <p:spPr bwMode="auto">
          <a:xfrm>
            <a:off x="4343400" y="5334000"/>
            <a:ext cx="228600" cy="228600"/>
          </a:xfrm>
          <a:prstGeom prst="ellipse">
            <a:avLst/>
          </a:prstGeom>
          <a:solidFill>
            <a:srgbClr val="CCECFF"/>
          </a:solidFill>
          <a:ln w="9525" algn="ctr">
            <a:solidFill>
              <a:schemeClr val="tx1"/>
            </a:solidFill>
            <a:round/>
            <a:headEnd/>
            <a:tailEnd/>
          </a:ln>
        </p:spPr>
        <p:txBody>
          <a:bodyPr/>
          <a:lstStyle/>
          <a:p>
            <a:endParaRPr lang="en-US"/>
          </a:p>
        </p:txBody>
      </p:sp>
      <p:cxnSp>
        <p:nvCxnSpPr>
          <p:cNvPr id="5129" name="Straight Arrow Connector 7"/>
          <p:cNvCxnSpPr>
            <a:cxnSpLocks noChangeShapeType="1"/>
            <a:stCxn id="5128" idx="7"/>
            <a:endCxn id="5" idx="7"/>
          </p:cNvCxnSpPr>
          <p:nvPr/>
        </p:nvCxnSpPr>
        <p:spPr bwMode="auto">
          <a:xfrm rot="5400000" flipH="1" flipV="1">
            <a:off x="4538662" y="4721226"/>
            <a:ext cx="646113" cy="646112"/>
          </a:xfrm>
          <a:prstGeom prst="straightConnector1">
            <a:avLst/>
          </a:prstGeom>
          <a:noFill/>
          <a:ln w="9525" algn="ctr">
            <a:solidFill>
              <a:schemeClr val="tx1"/>
            </a:solidFill>
            <a:round/>
            <a:headEnd/>
            <a:tailEnd type="arrow" w="med" len="med"/>
          </a:ln>
        </p:spPr>
      </p:cxnSp>
      <p:cxnSp>
        <p:nvCxnSpPr>
          <p:cNvPr id="5130" name="Straight Arrow Connector 9"/>
          <p:cNvCxnSpPr>
            <a:cxnSpLocks noChangeShapeType="1"/>
            <a:stCxn id="5128" idx="6"/>
            <a:endCxn id="5" idx="6"/>
          </p:cNvCxnSpPr>
          <p:nvPr/>
        </p:nvCxnSpPr>
        <p:spPr bwMode="auto">
          <a:xfrm>
            <a:off x="4572000" y="5448300"/>
            <a:ext cx="914400" cy="1588"/>
          </a:xfrm>
          <a:prstGeom prst="straightConnector1">
            <a:avLst/>
          </a:prstGeom>
          <a:noFill/>
          <a:ln w="9525" algn="ctr">
            <a:solidFill>
              <a:schemeClr val="tx1"/>
            </a:solidFill>
            <a:round/>
            <a:headEnd/>
            <a:tailEnd type="arrow" w="med" len="med"/>
          </a:ln>
        </p:spPr>
      </p:cxnSp>
      <p:cxnSp>
        <p:nvCxnSpPr>
          <p:cNvPr id="5131" name="Straight Arrow Connector 12"/>
          <p:cNvCxnSpPr>
            <a:cxnSpLocks noChangeShapeType="1"/>
            <a:stCxn id="5128" idx="2"/>
            <a:endCxn id="5" idx="2"/>
          </p:cNvCxnSpPr>
          <p:nvPr/>
        </p:nvCxnSpPr>
        <p:spPr bwMode="auto">
          <a:xfrm rot="10800000">
            <a:off x="3429000" y="5448300"/>
            <a:ext cx="914400" cy="1588"/>
          </a:xfrm>
          <a:prstGeom prst="straightConnector1">
            <a:avLst/>
          </a:prstGeom>
          <a:noFill/>
          <a:ln w="9525" algn="ctr">
            <a:solidFill>
              <a:schemeClr val="tx1"/>
            </a:solidFill>
            <a:round/>
            <a:headEnd/>
            <a:tailEnd type="arrow" w="med" len="med"/>
          </a:ln>
        </p:spPr>
      </p:cxnSp>
      <p:cxnSp>
        <p:nvCxnSpPr>
          <p:cNvPr id="5132" name="Straight Arrow Connector 18"/>
          <p:cNvCxnSpPr>
            <a:cxnSpLocks noChangeShapeType="1"/>
            <a:stCxn id="5128" idx="0"/>
            <a:endCxn id="5" idx="0"/>
          </p:cNvCxnSpPr>
          <p:nvPr/>
        </p:nvCxnSpPr>
        <p:spPr bwMode="auto">
          <a:xfrm rot="5400000" flipH="1" flipV="1">
            <a:off x="4000501" y="4876800"/>
            <a:ext cx="914400" cy="3175"/>
          </a:xfrm>
          <a:prstGeom prst="straightConnector1">
            <a:avLst/>
          </a:prstGeom>
          <a:noFill/>
          <a:ln w="9525" algn="ctr">
            <a:solidFill>
              <a:schemeClr val="tx1"/>
            </a:solidFill>
            <a:round/>
            <a:headEnd/>
            <a:tailEnd type="arrow" w="med" len="med"/>
          </a:ln>
        </p:spPr>
      </p:cxnSp>
      <p:cxnSp>
        <p:nvCxnSpPr>
          <p:cNvPr id="5133" name="Straight Arrow Connector 21"/>
          <p:cNvCxnSpPr>
            <a:cxnSpLocks noChangeShapeType="1"/>
            <a:stCxn id="5128" idx="1"/>
            <a:endCxn id="5" idx="1"/>
          </p:cNvCxnSpPr>
          <p:nvPr/>
        </p:nvCxnSpPr>
        <p:spPr bwMode="auto">
          <a:xfrm rot="16200000" flipV="1">
            <a:off x="3730625" y="4721225"/>
            <a:ext cx="646113" cy="646113"/>
          </a:xfrm>
          <a:prstGeom prst="straightConnector1">
            <a:avLst/>
          </a:prstGeom>
          <a:noFill/>
          <a:ln w="9525" algn="ctr">
            <a:solidFill>
              <a:schemeClr val="tx1"/>
            </a:solidFill>
            <a:round/>
            <a:headEnd/>
            <a:tailEnd type="arrow" w="med" len="med"/>
          </a:ln>
        </p:spPr>
      </p:cxnSp>
      <p:cxnSp>
        <p:nvCxnSpPr>
          <p:cNvPr id="5134" name="Straight Arrow Connector 31"/>
          <p:cNvCxnSpPr>
            <a:cxnSpLocks noChangeShapeType="1"/>
            <a:stCxn id="5128" idx="4"/>
            <a:endCxn id="5" idx="4"/>
          </p:cNvCxnSpPr>
          <p:nvPr/>
        </p:nvCxnSpPr>
        <p:spPr bwMode="auto">
          <a:xfrm rot="5400000">
            <a:off x="4000501" y="6019800"/>
            <a:ext cx="914400" cy="3175"/>
          </a:xfrm>
          <a:prstGeom prst="straightConnector1">
            <a:avLst/>
          </a:prstGeom>
          <a:noFill/>
          <a:ln w="9525" algn="ctr">
            <a:solidFill>
              <a:schemeClr val="tx1"/>
            </a:solidFill>
            <a:round/>
            <a:headEnd/>
            <a:tailEnd type="arrow" w="med" len="med"/>
          </a:ln>
        </p:spPr>
      </p:cxnSp>
      <p:cxnSp>
        <p:nvCxnSpPr>
          <p:cNvPr id="5135" name="Straight Arrow Connector 34"/>
          <p:cNvCxnSpPr>
            <a:cxnSpLocks noChangeShapeType="1"/>
            <a:stCxn id="5128" idx="5"/>
            <a:endCxn id="5" idx="5"/>
          </p:cNvCxnSpPr>
          <p:nvPr/>
        </p:nvCxnSpPr>
        <p:spPr bwMode="auto">
          <a:xfrm rot="16200000" flipH="1">
            <a:off x="4538663" y="5529263"/>
            <a:ext cx="646112" cy="646112"/>
          </a:xfrm>
          <a:prstGeom prst="straightConnector1">
            <a:avLst/>
          </a:prstGeom>
          <a:noFill/>
          <a:ln w="9525" algn="ctr">
            <a:solidFill>
              <a:schemeClr val="tx1"/>
            </a:solidFill>
            <a:round/>
            <a:headEnd/>
            <a:tailEnd type="arrow" w="med" len="med"/>
          </a:ln>
        </p:spPr>
      </p:cxnSp>
      <p:cxnSp>
        <p:nvCxnSpPr>
          <p:cNvPr id="5136" name="Straight Arrow Connector 37"/>
          <p:cNvCxnSpPr>
            <a:cxnSpLocks noChangeShapeType="1"/>
            <a:stCxn id="5128" idx="3"/>
            <a:endCxn id="5" idx="3"/>
          </p:cNvCxnSpPr>
          <p:nvPr/>
        </p:nvCxnSpPr>
        <p:spPr bwMode="auto">
          <a:xfrm rot="5400000">
            <a:off x="3730626" y="5529262"/>
            <a:ext cx="646112" cy="646113"/>
          </a:xfrm>
          <a:prstGeom prst="straightConnector1">
            <a:avLst/>
          </a:prstGeom>
          <a:noFill/>
          <a:ln w="9525" algn="ctr">
            <a:solidFill>
              <a:schemeClr val="tx1"/>
            </a:solidFill>
            <a:round/>
            <a:headEnd/>
            <a:tailEnd type="arrow" w="med" len="med"/>
          </a:ln>
        </p:spPr>
      </p:cxnSp>
      <p:sp>
        <p:nvSpPr>
          <p:cNvPr id="5137" name="TextBox 41"/>
          <p:cNvSpPr txBox="1">
            <a:spLocks noChangeArrowheads="1"/>
          </p:cNvSpPr>
          <p:nvPr/>
        </p:nvSpPr>
        <p:spPr bwMode="auto">
          <a:xfrm>
            <a:off x="1828800" y="6248400"/>
            <a:ext cx="1524000" cy="369888"/>
          </a:xfrm>
          <a:prstGeom prst="rect">
            <a:avLst/>
          </a:prstGeom>
          <a:noFill/>
          <a:ln w="9525">
            <a:noFill/>
            <a:miter lim="800000"/>
            <a:headEnd/>
            <a:tailEnd/>
          </a:ln>
        </p:spPr>
        <p:txBody>
          <a:bodyPr>
            <a:spAutoFit/>
          </a:bodyPr>
          <a:lstStyle/>
          <a:p>
            <a:r>
              <a:rPr lang="en-US">
                <a:latin typeface="Calibri" pitchFamily="34" charset="0"/>
              </a:rPr>
              <a:t>Transmitter</a:t>
            </a:r>
          </a:p>
        </p:txBody>
      </p:sp>
      <p:cxnSp>
        <p:nvCxnSpPr>
          <p:cNvPr id="5138" name="Straight Arrow Connector 43"/>
          <p:cNvCxnSpPr>
            <a:cxnSpLocks noChangeShapeType="1"/>
            <a:stCxn id="5137" idx="0"/>
          </p:cNvCxnSpPr>
          <p:nvPr/>
        </p:nvCxnSpPr>
        <p:spPr bwMode="auto">
          <a:xfrm rot="5400000" flipH="1" flipV="1">
            <a:off x="2971800" y="4876800"/>
            <a:ext cx="990600" cy="1752600"/>
          </a:xfrm>
          <a:prstGeom prst="straightConnector1">
            <a:avLst/>
          </a:prstGeom>
          <a:noFill/>
          <a:ln w="9525" algn="ctr">
            <a:solidFill>
              <a:schemeClr val="tx1"/>
            </a:solidFill>
            <a:round/>
            <a:headEnd/>
            <a:tailEnd type="arrow" w="med" len="med"/>
          </a:ln>
        </p:spPr>
      </p:cxnSp>
      <p:graphicFrame>
        <p:nvGraphicFramePr>
          <p:cNvPr id="5122" name="Object 2"/>
          <p:cNvGraphicFramePr>
            <a:graphicFrameLocks noChangeAspect="1"/>
          </p:cNvGraphicFramePr>
          <p:nvPr/>
        </p:nvGraphicFramePr>
        <p:xfrm>
          <a:off x="4018286" y="1447801"/>
          <a:ext cx="1368102" cy="990600"/>
        </p:xfrm>
        <a:graphic>
          <a:graphicData uri="http://schemas.openxmlformats.org/presentationml/2006/ole">
            <mc:AlternateContent xmlns:mc="http://schemas.openxmlformats.org/markup-compatibility/2006">
              <mc:Choice xmlns:v="urn:schemas-microsoft-com:vml" Requires="v">
                <p:oleObj spid="_x0000_s7344" name="Equation" r:id="rId4" imgW="596900" imgH="431800" progId="Equation.DSMT4">
                  <p:embed/>
                </p:oleObj>
              </mc:Choice>
              <mc:Fallback>
                <p:oleObj name="Equation" r:id="rId4" imgW="596900" imgH="431800" progId="Equation.DSMT4">
                  <p:embed/>
                  <p:pic>
                    <p:nvPicPr>
                      <p:cNvPr id="512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8286" y="1447801"/>
                        <a:ext cx="1368102"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139" name="Group 32"/>
          <p:cNvGrpSpPr>
            <a:grpSpLocks/>
          </p:cNvGrpSpPr>
          <p:nvPr/>
        </p:nvGrpSpPr>
        <p:grpSpPr bwMode="auto">
          <a:xfrm>
            <a:off x="4953000" y="4495800"/>
            <a:ext cx="2057400" cy="2057400"/>
            <a:chOff x="5791200" y="3276600"/>
            <a:chExt cx="2057400" cy="2057400"/>
          </a:xfrm>
        </p:grpSpPr>
        <p:sp>
          <p:nvSpPr>
            <p:cNvPr id="5144" name="Oval 33"/>
            <p:cNvSpPr>
              <a:spLocks noChangeArrowheads="1"/>
            </p:cNvSpPr>
            <p:nvPr/>
          </p:nvSpPr>
          <p:spPr bwMode="auto">
            <a:xfrm>
              <a:off x="5791200" y="3276600"/>
              <a:ext cx="2057400" cy="2057400"/>
            </a:xfrm>
            <a:prstGeom prst="ellipse">
              <a:avLst/>
            </a:prstGeom>
            <a:solidFill>
              <a:srgbClr val="FFCCFF"/>
            </a:solidFill>
            <a:ln w="38100" algn="ctr">
              <a:solidFill>
                <a:srgbClr val="92D050"/>
              </a:solidFill>
              <a:prstDash val="dash"/>
              <a:round/>
              <a:headEnd/>
              <a:tailEnd/>
            </a:ln>
          </p:spPr>
          <p:txBody>
            <a:bodyPr/>
            <a:lstStyle/>
            <a:p>
              <a:endParaRPr lang="en-US"/>
            </a:p>
          </p:txBody>
        </p:sp>
        <p:sp>
          <p:nvSpPr>
            <p:cNvPr id="5145" name="Oval 35"/>
            <p:cNvSpPr>
              <a:spLocks noChangeArrowheads="1"/>
            </p:cNvSpPr>
            <p:nvPr/>
          </p:nvSpPr>
          <p:spPr bwMode="auto">
            <a:xfrm>
              <a:off x="6781800" y="4191000"/>
              <a:ext cx="228600" cy="228600"/>
            </a:xfrm>
            <a:prstGeom prst="ellipse">
              <a:avLst/>
            </a:prstGeom>
            <a:solidFill>
              <a:srgbClr val="92D050"/>
            </a:solidFill>
            <a:ln w="9525" algn="ctr">
              <a:solidFill>
                <a:schemeClr val="tx1"/>
              </a:solidFill>
              <a:round/>
              <a:headEnd/>
              <a:tailEnd/>
            </a:ln>
          </p:spPr>
          <p:txBody>
            <a:bodyPr/>
            <a:lstStyle/>
            <a:p>
              <a:endParaRPr lang="en-US"/>
            </a:p>
          </p:txBody>
        </p:sp>
      </p:grpSp>
      <p:sp>
        <p:nvSpPr>
          <p:cNvPr id="5140" name="TextBox 36"/>
          <p:cNvSpPr txBox="1">
            <a:spLocks noChangeArrowheads="1"/>
          </p:cNvSpPr>
          <p:nvPr/>
        </p:nvSpPr>
        <p:spPr bwMode="auto">
          <a:xfrm>
            <a:off x="7391400" y="6172200"/>
            <a:ext cx="1219200" cy="369888"/>
          </a:xfrm>
          <a:prstGeom prst="rect">
            <a:avLst/>
          </a:prstGeom>
          <a:noFill/>
          <a:ln w="9525">
            <a:noFill/>
            <a:miter lim="800000"/>
            <a:headEnd/>
            <a:tailEnd/>
          </a:ln>
        </p:spPr>
        <p:txBody>
          <a:bodyPr>
            <a:spAutoFit/>
          </a:bodyPr>
          <a:lstStyle/>
          <a:p>
            <a:r>
              <a:rPr lang="en-US">
                <a:latin typeface="Calibri" pitchFamily="34" charset="0"/>
              </a:rPr>
              <a:t>Receiver</a:t>
            </a:r>
          </a:p>
        </p:txBody>
      </p:sp>
      <p:cxnSp>
        <p:nvCxnSpPr>
          <p:cNvPr id="5141" name="Straight Arrow Connector 38"/>
          <p:cNvCxnSpPr>
            <a:cxnSpLocks noChangeShapeType="1"/>
            <a:stCxn id="5140" idx="1"/>
            <a:endCxn id="5145" idx="6"/>
          </p:cNvCxnSpPr>
          <p:nvPr/>
        </p:nvCxnSpPr>
        <p:spPr bwMode="auto">
          <a:xfrm rot="10800000">
            <a:off x="6172200" y="5524500"/>
            <a:ext cx="1219200" cy="831850"/>
          </a:xfrm>
          <a:prstGeom prst="straightConnector1">
            <a:avLst/>
          </a:prstGeom>
          <a:noFill/>
          <a:ln w="9525" algn="ctr">
            <a:solidFill>
              <a:schemeClr val="tx1"/>
            </a:solidFill>
            <a:round/>
            <a:headEnd/>
            <a:tailEnd type="arrow" w="med" len="med"/>
          </a:ln>
        </p:spPr>
      </p:cxnSp>
      <p:sp>
        <p:nvSpPr>
          <p:cNvPr id="5142" name="TextBox 46"/>
          <p:cNvSpPr txBox="1">
            <a:spLocks noChangeArrowheads="1"/>
          </p:cNvSpPr>
          <p:nvPr/>
        </p:nvSpPr>
        <p:spPr bwMode="auto">
          <a:xfrm>
            <a:off x="7391400" y="5029200"/>
            <a:ext cx="1524000" cy="369888"/>
          </a:xfrm>
          <a:prstGeom prst="rect">
            <a:avLst/>
          </a:prstGeom>
          <a:noFill/>
          <a:ln w="9525">
            <a:noFill/>
            <a:miter lim="800000"/>
            <a:headEnd/>
            <a:tailEnd/>
          </a:ln>
        </p:spPr>
        <p:txBody>
          <a:bodyPr>
            <a:spAutoFit/>
          </a:bodyPr>
          <a:lstStyle/>
          <a:p>
            <a:r>
              <a:rPr lang="en-US">
                <a:latin typeface="Calibri" pitchFamily="34" charset="0"/>
              </a:rPr>
              <a:t>Physical Area</a:t>
            </a:r>
          </a:p>
        </p:txBody>
      </p:sp>
      <p:cxnSp>
        <p:nvCxnSpPr>
          <p:cNvPr id="5143" name="Straight Arrow Connector 47"/>
          <p:cNvCxnSpPr>
            <a:cxnSpLocks noChangeShapeType="1"/>
            <a:stCxn id="5142" idx="1"/>
          </p:cNvCxnSpPr>
          <p:nvPr/>
        </p:nvCxnSpPr>
        <p:spPr bwMode="auto">
          <a:xfrm rot="10800000" flipV="1">
            <a:off x="6629400" y="5213350"/>
            <a:ext cx="762000" cy="196850"/>
          </a:xfrm>
          <a:prstGeom prst="straightConnector1">
            <a:avLst/>
          </a:prstGeom>
          <a:noFill/>
          <a:ln w="9525" algn="ctr">
            <a:solidFill>
              <a:schemeClr val="tx1"/>
            </a:solidFill>
            <a:round/>
            <a:headEnd/>
            <a:tailEnd type="arrow" w="med" len="med"/>
          </a:ln>
        </p:spPr>
      </p:cxnSp>
      <p:graphicFrame>
        <p:nvGraphicFramePr>
          <p:cNvPr id="5123" name="Object 4"/>
          <p:cNvGraphicFramePr>
            <a:graphicFrameLocks noChangeAspect="1"/>
          </p:cNvGraphicFramePr>
          <p:nvPr/>
        </p:nvGraphicFramePr>
        <p:xfrm>
          <a:off x="3384550" y="3016250"/>
          <a:ext cx="2490788" cy="639763"/>
        </p:xfrm>
        <a:graphic>
          <a:graphicData uri="http://schemas.openxmlformats.org/presentationml/2006/ole">
            <mc:AlternateContent xmlns:mc="http://schemas.openxmlformats.org/markup-compatibility/2006">
              <mc:Choice xmlns:v="urn:schemas-microsoft-com:vml" Requires="v">
                <p:oleObj spid="_x0000_s7345" name="Equation" r:id="rId6" imgW="1040948" imgH="266584" progId="Equation.DSMT4">
                  <p:embed/>
                </p:oleObj>
              </mc:Choice>
              <mc:Fallback>
                <p:oleObj name="Equation" r:id="rId6" imgW="1040948" imgH="266584" progId="Equation.DSMT4">
                  <p:embed/>
                  <p:pic>
                    <p:nvPicPr>
                      <p:cNvPr id="5123"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4550" y="3016250"/>
                        <a:ext cx="2490788"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6" name="Straight Arrow Connector 43"/>
          <p:cNvCxnSpPr>
            <a:cxnSpLocks noChangeShapeType="1"/>
          </p:cNvCxnSpPr>
          <p:nvPr/>
        </p:nvCxnSpPr>
        <p:spPr bwMode="auto">
          <a:xfrm>
            <a:off x="4419600" y="4343400"/>
            <a:ext cx="1676400" cy="1588"/>
          </a:xfrm>
          <a:prstGeom prst="straightConnector1">
            <a:avLst/>
          </a:prstGeom>
          <a:noFill/>
          <a:ln w="38100" algn="ctr">
            <a:solidFill>
              <a:schemeClr val="tx1"/>
            </a:solidFill>
            <a:round/>
            <a:headEnd type="arrow"/>
            <a:tailEnd type="arrow" w="med" len="med"/>
          </a:ln>
        </p:spPr>
      </p:cxnSp>
      <p:sp>
        <p:nvSpPr>
          <p:cNvPr id="27" name="TextBox 48"/>
          <p:cNvSpPr txBox="1">
            <a:spLocks noChangeArrowheads="1"/>
          </p:cNvSpPr>
          <p:nvPr/>
        </p:nvSpPr>
        <p:spPr bwMode="auto">
          <a:xfrm>
            <a:off x="4267200" y="3962400"/>
            <a:ext cx="2057400" cy="369332"/>
          </a:xfrm>
          <a:prstGeom prst="rect">
            <a:avLst/>
          </a:prstGeom>
          <a:noFill/>
          <a:ln w="9525">
            <a:noFill/>
            <a:miter lim="800000"/>
            <a:headEnd/>
            <a:tailEnd/>
          </a:ln>
        </p:spPr>
        <p:txBody>
          <a:bodyPr wrap="square">
            <a:spAutoFit/>
          </a:bodyPr>
          <a:lstStyle/>
          <a:p>
            <a:pPr algn="ctr"/>
            <a:r>
              <a:rPr lang="en-US" b="0" dirty="0" smtClean="0">
                <a:latin typeface="Calibri" pitchFamily="34" charset="0"/>
              </a:rPr>
              <a:t>T-R separation, d</a:t>
            </a:r>
            <a:endParaRPr lang="en-US" b="0" dirty="0">
              <a:latin typeface="Calibri" pitchFamily="34" charset="0"/>
            </a:endParaRPr>
          </a:p>
        </p:txBody>
      </p:sp>
    </p:spTree>
    <p:extLst>
      <p:ext uri="{BB962C8B-B14F-4D97-AF65-F5344CB8AC3E}">
        <p14:creationId xmlns:p14="http://schemas.microsoft.com/office/powerpoint/2010/main" val="8075917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228600" y="96838"/>
            <a:ext cx="8686800" cy="741362"/>
          </a:xfrm>
        </p:spPr>
        <p:txBody>
          <a:bodyPr/>
          <a:lstStyle/>
          <a:p>
            <a:r>
              <a:rPr lang="en-US" smtClean="0"/>
              <a:t>Free-Space Propagation: Isotropic Antenna</a:t>
            </a:r>
          </a:p>
        </p:txBody>
      </p:sp>
      <p:sp>
        <p:nvSpPr>
          <p:cNvPr id="6149" name="Rectangle 3"/>
          <p:cNvSpPr>
            <a:spLocks noGrp="1" noChangeArrowheads="1"/>
          </p:cNvSpPr>
          <p:nvPr>
            <p:ph type="body" idx="1"/>
          </p:nvPr>
        </p:nvSpPr>
        <p:spPr>
          <a:xfrm>
            <a:off x="228600" y="2514600"/>
            <a:ext cx="8686800" cy="1219200"/>
          </a:xfrm>
        </p:spPr>
        <p:txBody>
          <a:bodyPr/>
          <a:lstStyle/>
          <a:p>
            <a:pPr>
              <a:buNone/>
            </a:pPr>
            <a:r>
              <a:rPr lang="en-US" dirty="0" smtClean="0"/>
              <a:t>Note that path loss is:</a:t>
            </a:r>
          </a:p>
          <a:p>
            <a:pPr lvl="1"/>
            <a:r>
              <a:rPr lang="en-US" dirty="0" smtClean="0"/>
              <a:t>Directly proportional to transmission radius; and</a:t>
            </a:r>
          </a:p>
          <a:p>
            <a:pPr lvl="1"/>
            <a:r>
              <a:rPr lang="en-US" dirty="0" smtClean="0"/>
              <a:t>Inversely proportional to transmission wavelength.</a:t>
            </a:r>
          </a:p>
        </p:txBody>
      </p:sp>
      <p:sp>
        <p:nvSpPr>
          <p:cNvPr id="6150" name="Slide Number Placeholder 4"/>
          <p:cNvSpPr>
            <a:spLocks noGrp="1"/>
          </p:cNvSpPr>
          <p:nvPr>
            <p:ph type="sldNum" sz="quarter" idx="12"/>
          </p:nvPr>
        </p:nvSpPr>
        <p:spPr>
          <a:noFill/>
        </p:spPr>
        <p:txBody>
          <a:bodyPr/>
          <a:lstStyle/>
          <a:p>
            <a:fld id="{81CC44F8-86FD-4221-9905-2929B2E5472B}" type="slidenum">
              <a:rPr lang="en-US" smtClean="0"/>
              <a:pPr/>
              <a:t>17</a:t>
            </a:fld>
            <a:endParaRPr lang="en-US" smtClean="0"/>
          </a:p>
        </p:txBody>
      </p:sp>
      <p:sp>
        <p:nvSpPr>
          <p:cNvPr id="5" name="Oval 4"/>
          <p:cNvSpPr/>
          <p:nvPr/>
        </p:nvSpPr>
        <p:spPr bwMode="auto">
          <a:xfrm>
            <a:off x="3429000" y="4419600"/>
            <a:ext cx="2057400" cy="2057400"/>
          </a:xfrm>
          <a:prstGeom prst="ellipse">
            <a:avLst/>
          </a:prstGeom>
          <a:solidFill>
            <a:schemeClr val="bg2">
              <a:lumMod val="20000"/>
              <a:lumOff val="80000"/>
            </a:schemeClr>
          </a:solidFill>
          <a:ln w="38100" cap="flat" cmpd="sng" algn="ctr">
            <a:solidFill>
              <a:srgbClr val="FF0000"/>
            </a:solidFill>
            <a:prstDash val="dash"/>
            <a:round/>
            <a:headEnd type="none" w="med" len="med"/>
            <a:tailEnd type="none" w="med" len="med"/>
          </a:ln>
          <a:effectLst/>
        </p:spPr>
        <p:txBody>
          <a:bodyPr/>
          <a:lstStyle/>
          <a:p>
            <a:pPr>
              <a:defRPr/>
            </a:pPr>
            <a:endParaRPr lang="en-US"/>
          </a:p>
        </p:txBody>
      </p:sp>
      <p:sp>
        <p:nvSpPr>
          <p:cNvPr id="6152" name="Oval 5"/>
          <p:cNvSpPr>
            <a:spLocks noChangeArrowheads="1"/>
          </p:cNvSpPr>
          <p:nvPr/>
        </p:nvSpPr>
        <p:spPr bwMode="auto">
          <a:xfrm>
            <a:off x="4343400" y="5334000"/>
            <a:ext cx="228600" cy="228600"/>
          </a:xfrm>
          <a:prstGeom prst="ellipse">
            <a:avLst/>
          </a:prstGeom>
          <a:solidFill>
            <a:srgbClr val="CCECFF"/>
          </a:solidFill>
          <a:ln w="9525" algn="ctr">
            <a:solidFill>
              <a:schemeClr val="tx1"/>
            </a:solidFill>
            <a:round/>
            <a:headEnd/>
            <a:tailEnd/>
          </a:ln>
        </p:spPr>
        <p:txBody>
          <a:bodyPr/>
          <a:lstStyle/>
          <a:p>
            <a:endParaRPr lang="en-US"/>
          </a:p>
        </p:txBody>
      </p:sp>
      <p:cxnSp>
        <p:nvCxnSpPr>
          <p:cNvPr id="6153" name="Straight Arrow Connector 7"/>
          <p:cNvCxnSpPr>
            <a:cxnSpLocks noChangeShapeType="1"/>
            <a:stCxn id="6152" idx="7"/>
            <a:endCxn id="5" idx="7"/>
          </p:cNvCxnSpPr>
          <p:nvPr/>
        </p:nvCxnSpPr>
        <p:spPr bwMode="auto">
          <a:xfrm rot="5400000" flipH="1" flipV="1">
            <a:off x="4538662" y="4721226"/>
            <a:ext cx="646113" cy="646112"/>
          </a:xfrm>
          <a:prstGeom prst="straightConnector1">
            <a:avLst/>
          </a:prstGeom>
          <a:noFill/>
          <a:ln w="9525" algn="ctr">
            <a:solidFill>
              <a:schemeClr val="tx1"/>
            </a:solidFill>
            <a:round/>
            <a:headEnd/>
            <a:tailEnd type="arrow" w="med" len="med"/>
          </a:ln>
        </p:spPr>
      </p:cxnSp>
      <p:cxnSp>
        <p:nvCxnSpPr>
          <p:cNvPr id="6154" name="Straight Arrow Connector 9"/>
          <p:cNvCxnSpPr>
            <a:cxnSpLocks noChangeShapeType="1"/>
            <a:stCxn id="6152" idx="6"/>
            <a:endCxn id="5" idx="6"/>
          </p:cNvCxnSpPr>
          <p:nvPr/>
        </p:nvCxnSpPr>
        <p:spPr bwMode="auto">
          <a:xfrm>
            <a:off x="4572000" y="5448300"/>
            <a:ext cx="914400" cy="1588"/>
          </a:xfrm>
          <a:prstGeom prst="straightConnector1">
            <a:avLst/>
          </a:prstGeom>
          <a:noFill/>
          <a:ln w="9525" algn="ctr">
            <a:solidFill>
              <a:schemeClr val="tx1"/>
            </a:solidFill>
            <a:round/>
            <a:headEnd/>
            <a:tailEnd type="arrow" w="med" len="med"/>
          </a:ln>
        </p:spPr>
      </p:cxnSp>
      <p:cxnSp>
        <p:nvCxnSpPr>
          <p:cNvPr id="6155" name="Straight Arrow Connector 12"/>
          <p:cNvCxnSpPr>
            <a:cxnSpLocks noChangeShapeType="1"/>
            <a:stCxn id="6152" idx="2"/>
            <a:endCxn id="5" idx="2"/>
          </p:cNvCxnSpPr>
          <p:nvPr/>
        </p:nvCxnSpPr>
        <p:spPr bwMode="auto">
          <a:xfrm rot="10800000">
            <a:off x="3429000" y="5448300"/>
            <a:ext cx="914400" cy="1588"/>
          </a:xfrm>
          <a:prstGeom prst="straightConnector1">
            <a:avLst/>
          </a:prstGeom>
          <a:noFill/>
          <a:ln w="9525" algn="ctr">
            <a:solidFill>
              <a:schemeClr val="tx1"/>
            </a:solidFill>
            <a:round/>
            <a:headEnd/>
            <a:tailEnd type="arrow" w="med" len="med"/>
          </a:ln>
        </p:spPr>
      </p:cxnSp>
      <p:cxnSp>
        <p:nvCxnSpPr>
          <p:cNvPr id="6156" name="Straight Arrow Connector 18"/>
          <p:cNvCxnSpPr>
            <a:cxnSpLocks noChangeShapeType="1"/>
            <a:stCxn id="6152" idx="0"/>
            <a:endCxn id="5" idx="0"/>
          </p:cNvCxnSpPr>
          <p:nvPr/>
        </p:nvCxnSpPr>
        <p:spPr bwMode="auto">
          <a:xfrm rot="5400000" flipH="1" flipV="1">
            <a:off x="4000501" y="4876800"/>
            <a:ext cx="914400" cy="3175"/>
          </a:xfrm>
          <a:prstGeom prst="straightConnector1">
            <a:avLst/>
          </a:prstGeom>
          <a:noFill/>
          <a:ln w="9525" algn="ctr">
            <a:solidFill>
              <a:schemeClr val="tx1"/>
            </a:solidFill>
            <a:round/>
            <a:headEnd/>
            <a:tailEnd type="arrow" w="med" len="med"/>
          </a:ln>
        </p:spPr>
      </p:cxnSp>
      <p:cxnSp>
        <p:nvCxnSpPr>
          <p:cNvPr id="6157" name="Straight Arrow Connector 21"/>
          <p:cNvCxnSpPr>
            <a:cxnSpLocks noChangeShapeType="1"/>
            <a:stCxn id="6152" idx="1"/>
            <a:endCxn id="5" idx="1"/>
          </p:cNvCxnSpPr>
          <p:nvPr/>
        </p:nvCxnSpPr>
        <p:spPr bwMode="auto">
          <a:xfrm rot="16200000" flipV="1">
            <a:off x="3730625" y="4721225"/>
            <a:ext cx="646113" cy="646113"/>
          </a:xfrm>
          <a:prstGeom prst="straightConnector1">
            <a:avLst/>
          </a:prstGeom>
          <a:noFill/>
          <a:ln w="9525" algn="ctr">
            <a:solidFill>
              <a:schemeClr val="tx1"/>
            </a:solidFill>
            <a:round/>
            <a:headEnd/>
            <a:tailEnd type="arrow" w="med" len="med"/>
          </a:ln>
        </p:spPr>
      </p:cxnSp>
      <p:cxnSp>
        <p:nvCxnSpPr>
          <p:cNvPr id="6158" name="Straight Arrow Connector 31"/>
          <p:cNvCxnSpPr>
            <a:cxnSpLocks noChangeShapeType="1"/>
            <a:stCxn id="6152" idx="4"/>
            <a:endCxn id="5" idx="4"/>
          </p:cNvCxnSpPr>
          <p:nvPr/>
        </p:nvCxnSpPr>
        <p:spPr bwMode="auto">
          <a:xfrm rot="5400000">
            <a:off x="4000501" y="6019800"/>
            <a:ext cx="914400" cy="3175"/>
          </a:xfrm>
          <a:prstGeom prst="straightConnector1">
            <a:avLst/>
          </a:prstGeom>
          <a:noFill/>
          <a:ln w="9525" algn="ctr">
            <a:solidFill>
              <a:schemeClr val="tx1"/>
            </a:solidFill>
            <a:round/>
            <a:headEnd/>
            <a:tailEnd type="arrow" w="med" len="med"/>
          </a:ln>
        </p:spPr>
      </p:cxnSp>
      <p:cxnSp>
        <p:nvCxnSpPr>
          <p:cNvPr id="6159" name="Straight Arrow Connector 34"/>
          <p:cNvCxnSpPr>
            <a:cxnSpLocks noChangeShapeType="1"/>
            <a:stCxn id="6152" idx="5"/>
            <a:endCxn id="5" idx="5"/>
          </p:cNvCxnSpPr>
          <p:nvPr/>
        </p:nvCxnSpPr>
        <p:spPr bwMode="auto">
          <a:xfrm rot="16200000" flipH="1">
            <a:off x="4538663" y="5529263"/>
            <a:ext cx="646112" cy="646112"/>
          </a:xfrm>
          <a:prstGeom prst="straightConnector1">
            <a:avLst/>
          </a:prstGeom>
          <a:noFill/>
          <a:ln w="9525" algn="ctr">
            <a:solidFill>
              <a:schemeClr val="tx1"/>
            </a:solidFill>
            <a:round/>
            <a:headEnd/>
            <a:tailEnd type="arrow" w="med" len="med"/>
          </a:ln>
        </p:spPr>
      </p:cxnSp>
      <p:cxnSp>
        <p:nvCxnSpPr>
          <p:cNvPr id="6160" name="Straight Arrow Connector 37"/>
          <p:cNvCxnSpPr>
            <a:cxnSpLocks noChangeShapeType="1"/>
            <a:stCxn id="6152" idx="3"/>
            <a:endCxn id="5" idx="3"/>
          </p:cNvCxnSpPr>
          <p:nvPr/>
        </p:nvCxnSpPr>
        <p:spPr bwMode="auto">
          <a:xfrm rot="5400000">
            <a:off x="3730626" y="5529262"/>
            <a:ext cx="646112" cy="646113"/>
          </a:xfrm>
          <a:prstGeom prst="straightConnector1">
            <a:avLst/>
          </a:prstGeom>
          <a:noFill/>
          <a:ln w="9525" algn="ctr">
            <a:solidFill>
              <a:schemeClr val="tx1"/>
            </a:solidFill>
            <a:round/>
            <a:headEnd/>
            <a:tailEnd type="arrow" w="med" len="med"/>
          </a:ln>
        </p:spPr>
      </p:cxnSp>
      <p:sp>
        <p:nvSpPr>
          <p:cNvPr id="6161" name="TextBox 41"/>
          <p:cNvSpPr txBox="1">
            <a:spLocks noChangeArrowheads="1"/>
          </p:cNvSpPr>
          <p:nvPr/>
        </p:nvSpPr>
        <p:spPr bwMode="auto">
          <a:xfrm>
            <a:off x="1828800" y="6248400"/>
            <a:ext cx="1524000" cy="369888"/>
          </a:xfrm>
          <a:prstGeom prst="rect">
            <a:avLst/>
          </a:prstGeom>
          <a:noFill/>
          <a:ln w="9525">
            <a:noFill/>
            <a:miter lim="800000"/>
            <a:headEnd/>
            <a:tailEnd/>
          </a:ln>
        </p:spPr>
        <p:txBody>
          <a:bodyPr>
            <a:spAutoFit/>
          </a:bodyPr>
          <a:lstStyle/>
          <a:p>
            <a:r>
              <a:rPr lang="en-US">
                <a:latin typeface="Calibri" pitchFamily="34" charset="0"/>
              </a:rPr>
              <a:t>Transmitter</a:t>
            </a:r>
          </a:p>
        </p:txBody>
      </p:sp>
      <p:cxnSp>
        <p:nvCxnSpPr>
          <p:cNvPr id="6162" name="Straight Arrow Connector 43"/>
          <p:cNvCxnSpPr>
            <a:cxnSpLocks noChangeShapeType="1"/>
            <a:stCxn id="6161" idx="0"/>
          </p:cNvCxnSpPr>
          <p:nvPr/>
        </p:nvCxnSpPr>
        <p:spPr bwMode="auto">
          <a:xfrm rot="5400000" flipH="1" flipV="1">
            <a:off x="2971800" y="4876800"/>
            <a:ext cx="990600" cy="1752600"/>
          </a:xfrm>
          <a:prstGeom prst="straightConnector1">
            <a:avLst/>
          </a:prstGeom>
          <a:noFill/>
          <a:ln w="9525" algn="ctr">
            <a:solidFill>
              <a:schemeClr val="tx1"/>
            </a:solidFill>
            <a:round/>
            <a:headEnd/>
            <a:tailEnd type="arrow" w="med" len="med"/>
          </a:ln>
        </p:spPr>
      </p:cxnSp>
      <p:graphicFrame>
        <p:nvGraphicFramePr>
          <p:cNvPr id="6146" name="Object 2"/>
          <p:cNvGraphicFramePr>
            <a:graphicFrameLocks noChangeAspect="1"/>
          </p:cNvGraphicFramePr>
          <p:nvPr/>
        </p:nvGraphicFramePr>
        <p:xfrm>
          <a:off x="2112963" y="990600"/>
          <a:ext cx="1368425" cy="990600"/>
        </p:xfrm>
        <a:graphic>
          <a:graphicData uri="http://schemas.openxmlformats.org/presentationml/2006/ole">
            <mc:AlternateContent xmlns:mc="http://schemas.openxmlformats.org/markup-compatibility/2006">
              <mc:Choice xmlns:v="urn:schemas-microsoft-com:vml" Requires="v">
                <p:oleObj spid="_x0000_s8455" name="Equation" r:id="rId4" imgW="596900" imgH="431800" progId="Equation.DSMT4">
                  <p:embed/>
                </p:oleObj>
              </mc:Choice>
              <mc:Fallback>
                <p:oleObj name="Equation" r:id="rId4" imgW="596900" imgH="431800" progId="Equation.DSMT4">
                  <p:embed/>
                  <p:pic>
                    <p:nvPicPr>
                      <p:cNvPr id="614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2963" y="990600"/>
                        <a:ext cx="1368425"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163" name="Group 32"/>
          <p:cNvGrpSpPr>
            <a:grpSpLocks/>
          </p:cNvGrpSpPr>
          <p:nvPr/>
        </p:nvGrpSpPr>
        <p:grpSpPr bwMode="auto">
          <a:xfrm>
            <a:off x="4953000" y="4495800"/>
            <a:ext cx="2057400" cy="2057400"/>
            <a:chOff x="5791200" y="3276600"/>
            <a:chExt cx="2057400" cy="2057400"/>
          </a:xfrm>
        </p:grpSpPr>
        <p:sp>
          <p:nvSpPr>
            <p:cNvPr id="6168" name="Oval 33"/>
            <p:cNvSpPr>
              <a:spLocks noChangeArrowheads="1"/>
            </p:cNvSpPr>
            <p:nvPr/>
          </p:nvSpPr>
          <p:spPr bwMode="auto">
            <a:xfrm>
              <a:off x="5791200" y="3276600"/>
              <a:ext cx="2057400" cy="2057400"/>
            </a:xfrm>
            <a:prstGeom prst="ellipse">
              <a:avLst/>
            </a:prstGeom>
            <a:solidFill>
              <a:srgbClr val="FFCCFF"/>
            </a:solidFill>
            <a:ln w="38100" algn="ctr">
              <a:solidFill>
                <a:srgbClr val="92D050"/>
              </a:solidFill>
              <a:prstDash val="dash"/>
              <a:round/>
              <a:headEnd/>
              <a:tailEnd/>
            </a:ln>
          </p:spPr>
          <p:txBody>
            <a:bodyPr/>
            <a:lstStyle/>
            <a:p>
              <a:endParaRPr lang="en-US"/>
            </a:p>
          </p:txBody>
        </p:sp>
        <p:sp>
          <p:nvSpPr>
            <p:cNvPr id="6169" name="Oval 35"/>
            <p:cNvSpPr>
              <a:spLocks noChangeArrowheads="1"/>
            </p:cNvSpPr>
            <p:nvPr/>
          </p:nvSpPr>
          <p:spPr bwMode="auto">
            <a:xfrm>
              <a:off x="6781800" y="4191000"/>
              <a:ext cx="228600" cy="228600"/>
            </a:xfrm>
            <a:prstGeom prst="ellipse">
              <a:avLst/>
            </a:prstGeom>
            <a:solidFill>
              <a:srgbClr val="92D050"/>
            </a:solidFill>
            <a:ln w="9525" algn="ctr">
              <a:solidFill>
                <a:schemeClr val="tx1"/>
              </a:solidFill>
              <a:round/>
              <a:headEnd/>
              <a:tailEnd/>
            </a:ln>
          </p:spPr>
          <p:txBody>
            <a:bodyPr/>
            <a:lstStyle/>
            <a:p>
              <a:endParaRPr lang="en-US"/>
            </a:p>
          </p:txBody>
        </p:sp>
      </p:grpSp>
      <p:sp>
        <p:nvSpPr>
          <p:cNvPr id="6164" name="TextBox 36"/>
          <p:cNvSpPr txBox="1">
            <a:spLocks noChangeArrowheads="1"/>
          </p:cNvSpPr>
          <p:nvPr/>
        </p:nvSpPr>
        <p:spPr bwMode="auto">
          <a:xfrm>
            <a:off x="7391400" y="6172200"/>
            <a:ext cx="1219200" cy="369888"/>
          </a:xfrm>
          <a:prstGeom prst="rect">
            <a:avLst/>
          </a:prstGeom>
          <a:noFill/>
          <a:ln w="9525">
            <a:noFill/>
            <a:miter lim="800000"/>
            <a:headEnd/>
            <a:tailEnd/>
          </a:ln>
        </p:spPr>
        <p:txBody>
          <a:bodyPr>
            <a:spAutoFit/>
          </a:bodyPr>
          <a:lstStyle/>
          <a:p>
            <a:r>
              <a:rPr lang="en-US">
                <a:latin typeface="Calibri" pitchFamily="34" charset="0"/>
              </a:rPr>
              <a:t>Receiver</a:t>
            </a:r>
          </a:p>
        </p:txBody>
      </p:sp>
      <p:cxnSp>
        <p:nvCxnSpPr>
          <p:cNvPr id="6165" name="Straight Arrow Connector 38"/>
          <p:cNvCxnSpPr>
            <a:cxnSpLocks noChangeShapeType="1"/>
            <a:stCxn id="6164" idx="1"/>
            <a:endCxn id="6169" idx="6"/>
          </p:cNvCxnSpPr>
          <p:nvPr/>
        </p:nvCxnSpPr>
        <p:spPr bwMode="auto">
          <a:xfrm rot="10800000">
            <a:off x="6172200" y="5524500"/>
            <a:ext cx="1219200" cy="831850"/>
          </a:xfrm>
          <a:prstGeom prst="straightConnector1">
            <a:avLst/>
          </a:prstGeom>
          <a:noFill/>
          <a:ln w="9525" algn="ctr">
            <a:solidFill>
              <a:schemeClr val="tx1"/>
            </a:solidFill>
            <a:round/>
            <a:headEnd/>
            <a:tailEnd type="arrow" w="med" len="med"/>
          </a:ln>
        </p:spPr>
      </p:cxnSp>
      <p:sp>
        <p:nvSpPr>
          <p:cNvPr id="6166" name="TextBox 46"/>
          <p:cNvSpPr txBox="1">
            <a:spLocks noChangeArrowheads="1"/>
          </p:cNvSpPr>
          <p:nvPr/>
        </p:nvSpPr>
        <p:spPr bwMode="auto">
          <a:xfrm>
            <a:off x="7391400" y="5029200"/>
            <a:ext cx="1524000" cy="369888"/>
          </a:xfrm>
          <a:prstGeom prst="rect">
            <a:avLst/>
          </a:prstGeom>
          <a:noFill/>
          <a:ln w="9525">
            <a:noFill/>
            <a:miter lim="800000"/>
            <a:headEnd/>
            <a:tailEnd/>
          </a:ln>
        </p:spPr>
        <p:txBody>
          <a:bodyPr>
            <a:spAutoFit/>
          </a:bodyPr>
          <a:lstStyle/>
          <a:p>
            <a:r>
              <a:rPr lang="en-US">
                <a:latin typeface="Calibri" pitchFamily="34" charset="0"/>
              </a:rPr>
              <a:t>Physical Area</a:t>
            </a:r>
          </a:p>
        </p:txBody>
      </p:sp>
      <p:cxnSp>
        <p:nvCxnSpPr>
          <p:cNvPr id="6167" name="Straight Arrow Connector 47"/>
          <p:cNvCxnSpPr>
            <a:cxnSpLocks noChangeShapeType="1"/>
            <a:stCxn id="6166" idx="1"/>
          </p:cNvCxnSpPr>
          <p:nvPr/>
        </p:nvCxnSpPr>
        <p:spPr bwMode="auto">
          <a:xfrm rot="10800000" flipV="1">
            <a:off x="6629400" y="5213350"/>
            <a:ext cx="762000" cy="196850"/>
          </a:xfrm>
          <a:prstGeom prst="straightConnector1">
            <a:avLst/>
          </a:prstGeom>
          <a:noFill/>
          <a:ln w="9525" algn="ctr">
            <a:solidFill>
              <a:schemeClr val="tx1"/>
            </a:solidFill>
            <a:round/>
            <a:headEnd/>
            <a:tailEnd type="arrow" w="med" len="med"/>
          </a:ln>
        </p:spPr>
      </p:cxnSp>
      <p:graphicFrame>
        <p:nvGraphicFramePr>
          <p:cNvPr id="2" name="Object 4"/>
          <p:cNvGraphicFramePr>
            <a:graphicFrameLocks noChangeAspect="1"/>
          </p:cNvGraphicFramePr>
          <p:nvPr/>
        </p:nvGraphicFramePr>
        <p:xfrm>
          <a:off x="963613" y="1981200"/>
          <a:ext cx="6510337" cy="658813"/>
        </p:xfrm>
        <a:graphic>
          <a:graphicData uri="http://schemas.openxmlformats.org/presentationml/2006/ole">
            <mc:AlternateContent xmlns:mc="http://schemas.openxmlformats.org/markup-compatibility/2006">
              <mc:Choice xmlns:v="urn:schemas-microsoft-com:vml" Requires="v">
                <p:oleObj spid="_x0000_s8456" name="Equation" r:id="rId6" imgW="2514600" imgH="254000" progId="Equation.DSMT4">
                  <p:embed/>
                </p:oleObj>
              </mc:Choice>
              <mc:Fallback>
                <p:oleObj name="Equation" r:id="rId6" imgW="2514600" imgH="254000" progId="Equation.DSMT4">
                  <p:embed/>
                  <p:pic>
                    <p:nvPicPr>
                      <p:cNvPr id="2"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3613" y="1981200"/>
                        <a:ext cx="6510337"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7" name="Straight Arrow Connector 43"/>
          <p:cNvCxnSpPr>
            <a:cxnSpLocks noChangeShapeType="1"/>
          </p:cNvCxnSpPr>
          <p:nvPr/>
        </p:nvCxnSpPr>
        <p:spPr bwMode="auto">
          <a:xfrm>
            <a:off x="4419600" y="4343400"/>
            <a:ext cx="1676400" cy="1588"/>
          </a:xfrm>
          <a:prstGeom prst="straightConnector1">
            <a:avLst/>
          </a:prstGeom>
          <a:noFill/>
          <a:ln w="38100" algn="ctr">
            <a:solidFill>
              <a:schemeClr val="tx1"/>
            </a:solidFill>
            <a:round/>
            <a:headEnd type="arrow"/>
            <a:tailEnd type="arrow" w="med" len="med"/>
          </a:ln>
        </p:spPr>
      </p:cxnSp>
      <p:sp>
        <p:nvSpPr>
          <p:cNvPr id="28" name="TextBox 48"/>
          <p:cNvSpPr txBox="1">
            <a:spLocks noChangeArrowheads="1"/>
          </p:cNvSpPr>
          <p:nvPr/>
        </p:nvSpPr>
        <p:spPr bwMode="auto">
          <a:xfrm>
            <a:off x="4267200" y="3962400"/>
            <a:ext cx="2057400" cy="369332"/>
          </a:xfrm>
          <a:prstGeom prst="rect">
            <a:avLst/>
          </a:prstGeom>
          <a:noFill/>
          <a:ln w="9525">
            <a:noFill/>
            <a:miter lim="800000"/>
            <a:headEnd/>
            <a:tailEnd/>
          </a:ln>
        </p:spPr>
        <p:txBody>
          <a:bodyPr wrap="square">
            <a:spAutoFit/>
          </a:bodyPr>
          <a:lstStyle/>
          <a:p>
            <a:pPr algn="ctr"/>
            <a:r>
              <a:rPr lang="en-US" b="0" dirty="0" smtClean="0">
                <a:latin typeface="Calibri" pitchFamily="34" charset="0"/>
              </a:rPr>
              <a:t>T-R separation, d</a:t>
            </a:r>
            <a:endParaRPr lang="en-US" b="0" dirty="0">
              <a:latin typeface="Calibri" pitchFamily="34" charset="0"/>
            </a:endParaRPr>
          </a:p>
        </p:txBody>
      </p:sp>
      <p:graphicFrame>
        <p:nvGraphicFramePr>
          <p:cNvPr id="3" name="Object 4"/>
          <p:cNvGraphicFramePr>
            <a:graphicFrameLocks noChangeAspect="1"/>
          </p:cNvGraphicFramePr>
          <p:nvPr/>
        </p:nvGraphicFramePr>
        <p:xfrm>
          <a:off x="4038600" y="1066800"/>
          <a:ext cx="2490788" cy="639763"/>
        </p:xfrm>
        <a:graphic>
          <a:graphicData uri="http://schemas.openxmlformats.org/presentationml/2006/ole">
            <mc:AlternateContent xmlns:mc="http://schemas.openxmlformats.org/markup-compatibility/2006">
              <mc:Choice xmlns:v="urn:schemas-microsoft-com:vml" Requires="v">
                <p:oleObj spid="_x0000_s8457" name="Equation" r:id="rId8" imgW="1040948" imgH="266584" progId="Equation.DSMT4">
                  <p:embed/>
                </p:oleObj>
              </mc:Choice>
              <mc:Fallback>
                <p:oleObj name="Equation" r:id="rId8" imgW="1040948" imgH="266584" progId="Equation.DSMT4">
                  <p:embed/>
                  <p:pic>
                    <p:nvPicPr>
                      <p:cNvPr id="3"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38600" y="1066800"/>
                        <a:ext cx="2490788"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236280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228600" y="96838"/>
            <a:ext cx="8686800" cy="741362"/>
          </a:xfrm>
        </p:spPr>
        <p:txBody>
          <a:bodyPr/>
          <a:lstStyle/>
          <a:p>
            <a:r>
              <a:rPr lang="en-US" smtClean="0"/>
              <a:t>Free-Space Propagation: Directional Antenna</a:t>
            </a:r>
          </a:p>
        </p:txBody>
      </p:sp>
      <p:sp>
        <p:nvSpPr>
          <p:cNvPr id="99331" name="Rectangle 3"/>
          <p:cNvSpPr>
            <a:spLocks noGrp="1" noChangeArrowheads="1"/>
          </p:cNvSpPr>
          <p:nvPr>
            <p:ph type="body" idx="1"/>
          </p:nvPr>
        </p:nvSpPr>
        <p:spPr>
          <a:xfrm>
            <a:off x="228600" y="990600"/>
            <a:ext cx="8686800" cy="5334000"/>
          </a:xfrm>
        </p:spPr>
        <p:txBody>
          <a:bodyPr/>
          <a:lstStyle/>
          <a:p>
            <a:r>
              <a:rPr lang="en-US" dirty="0" smtClean="0"/>
              <a:t>Most antennas are not ideally isotropic and have a </a:t>
            </a:r>
            <a:r>
              <a:rPr lang="en-US" dirty="0" smtClean="0">
                <a:solidFill>
                  <a:srgbClr val="FF0000"/>
                </a:solidFill>
              </a:rPr>
              <a:t>gain </a:t>
            </a:r>
            <a:r>
              <a:rPr lang="en-US" dirty="0" smtClean="0"/>
              <a:t>or directivity that is a function of:</a:t>
            </a:r>
          </a:p>
          <a:p>
            <a:pPr lvl="1"/>
            <a:r>
              <a:rPr lang="en-US" dirty="0" smtClean="0"/>
              <a:t>Azimuth angle of the antenna,</a:t>
            </a:r>
            <a:r>
              <a:rPr lang="el-GR" dirty="0" smtClean="0"/>
              <a:t> </a:t>
            </a:r>
            <a:r>
              <a:rPr lang="en-US" dirty="0" smtClean="0"/>
              <a:t> </a:t>
            </a:r>
            <a:r>
              <a:rPr lang="el-GR" dirty="0" smtClean="0"/>
              <a:t>φ</a:t>
            </a:r>
            <a:endParaRPr lang="en-US" dirty="0" smtClean="0"/>
          </a:p>
          <a:p>
            <a:pPr lvl="1"/>
            <a:r>
              <a:rPr lang="en-US" dirty="0" smtClean="0"/>
              <a:t>Elevation angle of the antenna, </a:t>
            </a:r>
            <a:r>
              <a:rPr lang="el-GR" dirty="0" smtClean="0"/>
              <a:t>θ</a:t>
            </a:r>
            <a:endParaRPr lang="en-US" dirty="0" smtClean="0"/>
          </a:p>
          <a:p>
            <a:endParaRPr lang="en-US" dirty="0" smtClean="0"/>
          </a:p>
          <a:p>
            <a:r>
              <a:rPr lang="en-US" dirty="0" smtClean="0"/>
              <a:t>The directivity of the antenna typically has a parabolic shape</a:t>
            </a:r>
          </a:p>
        </p:txBody>
      </p:sp>
      <p:sp>
        <p:nvSpPr>
          <p:cNvPr id="99332" name="Slide Number Placeholder 4"/>
          <p:cNvSpPr>
            <a:spLocks noGrp="1"/>
          </p:cNvSpPr>
          <p:nvPr>
            <p:ph type="sldNum" sz="quarter" idx="12"/>
          </p:nvPr>
        </p:nvSpPr>
        <p:spPr>
          <a:noFill/>
        </p:spPr>
        <p:txBody>
          <a:bodyPr/>
          <a:lstStyle/>
          <a:p>
            <a:fld id="{955F56AF-9C75-42BE-A13A-F496549C65EC}" type="slidenum">
              <a:rPr lang="en-US" smtClean="0"/>
              <a:pPr/>
              <a:t>18</a:t>
            </a:fld>
            <a:endParaRPr lang="en-US" smtClean="0"/>
          </a:p>
        </p:txBody>
      </p:sp>
      <p:grpSp>
        <p:nvGrpSpPr>
          <p:cNvPr id="2" name="Group 28"/>
          <p:cNvGrpSpPr>
            <a:grpSpLocks/>
          </p:cNvGrpSpPr>
          <p:nvPr/>
        </p:nvGrpSpPr>
        <p:grpSpPr bwMode="auto">
          <a:xfrm>
            <a:off x="381000" y="4343400"/>
            <a:ext cx="4343400" cy="2147889"/>
            <a:chOff x="1524000" y="4419600"/>
            <a:chExt cx="4343400" cy="2147890"/>
          </a:xfrm>
        </p:grpSpPr>
        <p:grpSp>
          <p:nvGrpSpPr>
            <p:cNvPr id="3" name="Group 69"/>
            <p:cNvGrpSpPr>
              <a:grpSpLocks/>
            </p:cNvGrpSpPr>
            <p:nvPr/>
          </p:nvGrpSpPr>
          <p:grpSpPr bwMode="auto">
            <a:xfrm>
              <a:off x="1981200" y="4419600"/>
              <a:ext cx="3657600" cy="2147890"/>
              <a:chOff x="1981200" y="4544261"/>
              <a:chExt cx="3276600" cy="2023724"/>
            </a:xfrm>
          </p:grpSpPr>
          <p:sp>
            <p:nvSpPr>
              <p:cNvPr id="37" name="Teardrop 36"/>
              <p:cNvSpPr/>
              <p:nvPr/>
            </p:nvSpPr>
            <p:spPr bwMode="auto">
              <a:xfrm rot="11472120">
                <a:off x="3653631" y="4544261"/>
                <a:ext cx="1447734" cy="1676714"/>
              </a:xfrm>
              <a:prstGeom prst="teardrop">
                <a:avLst/>
              </a:prstGeom>
              <a:no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99354" name="Oval 43"/>
              <p:cNvSpPr>
                <a:spLocks noChangeArrowheads="1"/>
              </p:cNvSpPr>
              <p:nvPr/>
            </p:nvSpPr>
            <p:spPr bwMode="auto">
              <a:xfrm>
                <a:off x="3276600" y="6019799"/>
                <a:ext cx="228600" cy="228600"/>
              </a:xfrm>
              <a:prstGeom prst="ellipse">
                <a:avLst/>
              </a:prstGeom>
              <a:solidFill>
                <a:srgbClr val="CCECFF"/>
              </a:solidFill>
              <a:ln w="9525" algn="ctr">
                <a:solidFill>
                  <a:schemeClr val="tx1"/>
                </a:solidFill>
                <a:round/>
                <a:headEnd/>
                <a:tailEnd/>
              </a:ln>
            </p:spPr>
            <p:txBody>
              <a:bodyPr/>
              <a:lstStyle/>
              <a:p>
                <a:endParaRPr lang="en-US"/>
              </a:p>
            </p:txBody>
          </p:sp>
          <p:sp>
            <p:nvSpPr>
              <p:cNvPr id="39" name="Teardrop 38"/>
              <p:cNvSpPr/>
              <p:nvPr/>
            </p:nvSpPr>
            <p:spPr bwMode="auto">
              <a:xfrm rot="5812720">
                <a:off x="3069325" y="5592356"/>
                <a:ext cx="454702" cy="446551"/>
              </a:xfrm>
              <a:prstGeom prst="teardrop">
                <a:avLst/>
              </a:prstGeom>
              <a:no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40" name="Teardrop 39"/>
              <p:cNvSpPr/>
              <p:nvPr/>
            </p:nvSpPr>
            <p:spPr bwMode="auto">
              <a:xfrm rot="16465974">
                <a:off x="3518008" y="6118069"/>
                <a:ext cx="454702" cy="445129"/>
              </a:xfrm>
              <a:prstGeom prst="teardrop">
                <a:avLst/>
              </a:prstGeom>
              <a:no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99357" name="TextBox 41"/>
              <p:cNvSpPr txBox="1">
                <a:spLocks noChangeArrowheads="1"/>
              </p:cNvSpPr>
              <p:nvPr/>
            </p:nvSpPr>
            <p:spPr bwMode="auto">
              <a:xfrm>
                <a:off x="1981200" y="6019800"/>
                <a:ext cx="1447800" cy="369332"/>
              </a:xfrm>
              <a:prstGeom prst="rect">
                <a:avLst/>
              </a:prstGeom>
              <a:noFill/>
              <a:ln w="9525">
                <a:noFill/>
                <a:miter lim="800000"/>
                <a:headEnd/>
                <a:tailEnd/>
              </a:ln>
            </p:spPr>
            <p:txBody>
              <a:bodyPr>
                <a:spAutoFit/>
              </a:bodyPr>
              <a:lstStyle/>
              <a:p>
                <a:pPr algn="ctr"/>
                <a:r>
                  <a:rPr lang="en-US" b="0">
                    <a:latin typeface="Calibri" pitchFamily="34" charset="0"/>
                  </a:rPr>
                  <a:t>Transmitter</a:t>
                </a:r>
              </a:p>
            </p:txBody>
          </p:sp>
          <p:cxnSp>
            <p:nvCxnSpPr>
              <p:cNvPr id="99358" name="Straight Connector 48"/>
              <p:cNvCxnSpPr>
                <a:cxnSpLocks noChangeShapeType="1"/>
                <a:stCxn id="39" idx="7"/>
              </p:cNvCxnSpPr>
              <p:nvPr/>
            </p:nvCxnSpPr>
            <p:spPr bwMode="auto">
              <a:xfrm flipV="1">
                <a:off x="3490823" y="4572000"/>
                <a:ext cx="1766977" cy="1496166"/>
              </a:xfrm>
              <a:prstGeom prst="line">
                <a:avLst/>
              </a:prstGeom>
              <a:noFill/>
              <a:ln w="25400" algn="ctr">
                <a:solidFill>
                  <a:schemeClr val="tx1"/>
                </a:solidFill>
                <a:prstDash val="dash"/>
                <a:round/>
                <a:headEnd/>
                <a:tailEnd/>
              </a:ln>
            </p:spPr>
          </p:cxnSp>
          <p:cxnSp>
            <p:nvCxnSpPr>
              <p:cNvPr id="99359" name="Straight Connector 58"/>
              <p:cNvCxnSpPr>
                <a:cxnSpLocks noChangeShapeType="1"/>
              </p:cNvCxnSpPr>
              <p:nvPr/>
            </p:nvCxnSpPr>
            <p:spPr bwMode="auto">
              <a:xfrm rot="16200000" flipH="1">
                <a:off x="3612435" y="5552924"/>
                <a:ext cx="287180" cy="136525"/>
              </a:xfrm>
              <a:prstGeom prst="line">
                <a:avLst/>
              </a:prstGeom>
              <a:noFill/>
              <a:ln w="9525" algn="ctr">
                <a:solidFill>
                  <a:schemeClr val="tx1"/>
                </a:solidFill>
                <a:round/>
                <a:headEnd type="triangle" w="med" len="med"/>
                <a:tailEnd type="triangle" w="med" len="med"/>
              </a:ln>
            </p:spPr>
          </p:cxnSp>
        </p:grpSp>
        <p:sp>
          <p:nvSpPr>
            <p:cNvPr id="99347" name="TextBox 42"/>
            <p:cNvSpPr txBox="1">
              <a:spLocks noChangeArrowheads="1"/>
            </p:cNvSpPr>
            <p:nvPr/>
          </p:nvSpPr>
          <p:spPr bwMode="auto">
            <a:xfrm>
              <a:off x="1981200" y="4648200"/>
              <a:ext cx="1143000" cy="369888"/>
            </a:xfrm>
            <a:prstGeom prst="rect">
              <a:avLst/>
            </a:prstGeom>
            <a:noFill/>
            <a:ln w="9525">
              <a:noFill/>
              <a:miter lim="800000"/>
              <a:headEnd/>
              <a:tailEnd/>
            </a:ln>
          </p:spPr>
          <p:txBody>
            <a:bodyPr>
              <a:spAutoFit/>
            </a:bodyPr>
            <a:lstStyle/>
            <a:p>
              <a:r>
                <a:rPr lang="en-US" b="0">
                  <a:latin typeface="Calibri" pitchFamily="34" charset="0"/>
                </a:rPr>
                <a:t>Main lobe</a:t>
              </a:r>
            </a:p>
          </p:txBody>
        </p:sp>
        <p:cxnSp>
          <p:nvCxnSpPr>
            <p:cNvPr id="99348" name="Straight Arrow Connector 45"/>
            <p:cNvCxnSpPr>
              <a:cxnSpLocks noChangeShapeType="1"/>
              <a:stCxn id="99347" idx="3"/>
            </p:cNvCxnSpPr>
            <p:nvPr/>
          </p:nvCxnSpPr>
          <p:spPr bwMode="auto">
            <a:xfrm>
              <a:off x="3124200" y="4833144"/>
              <a:ext cx="1066800" cy="119856"/>
            </a:xfrm>
            <a:prstGeom prst="straightConnector1">
              <a:avLst/>
            </a:prstGeom>
            <a:noFill/>
            <a:ln w="9525" algn="ctr">
              <a:solidFill>
                <a:schemeClr val="tx1"/>
              </a:solidFill>
              <a:round/>
              <a:headEnd/>
              <a:tailEnd type="arrow" w="med" len="med"/>
            </a:ln>
          </p:spPr>
        </p:cxnSp>
        <p:sp>
          <p:nvSpPr>
            <p:cNvPr id="99349" name="TextBox 42"/>
            <p:cNvSpPr txBox="1">
              <a:spLocks noChangeArrowheads="1"/>
            </p:cNvSpPr>
            <p:nvPr/>
          </p:nvSpPr>
          <p:spPr bwMode="auto">
            <a:xfrm>
              <a:off x="1524000" y="5181600"/>
              <a:ext cx="1143000" cy="369888"/>
            </a:xfrm>
            <a:prstGeom prst="rect">
              <a:avLst/>
            </a:prstGeom>
            <a:noFill/>
            <a:ln w="9525">
              <a:noFill/>
              <a:miter lim="800000"/>
              <a:headEnd/>
              <a:tailEnd/>
            </a:ln>
          </p:spPr>
          <p:txBody>
            <a:bodyPr>
              <a:spAutoFit/>
            </a:bodyPr>
            <a:lstStyle/>
            <a:p>
              <a:r>
                <a:rPr lang="en-US" b="0">
                  <a:latin typeface="Calibri" pitchFamily="34" charset="0"/>
                </a:rPr>
                <a:t>Side lobes</a:t>
              </a:r>
            </a:p>
          </p:txBody>
        </p:sp>
        <p:cxnSp>
          <p:nvCxnSpPr>
            <p:cNvPr id="99350" name="Straight Arrow Connector 45"/>
            <p:cNvCxnSpPr>
              <a:cxnSpLocks noChangeShapeType="1"/>
              <a:stCxn id="99349" idx="3"/>
              <a:endCxn id="39" idx="3"/>
            </p:cNvCxnSpPr>
            <p:nvPr/>
          </p:nvCxnSpPr>
          <p:spPr bwMode="auto">
            <a:xfrm>
              <a:off x="2667000" y="5366544"/>
              <a:ext cx="628104" cy="211927"/>
            </a:xfrm>
            <a:prstGeom prst="straightConnector1">
              <a:avLst/>
            </a:prstGeom>
            <a:noFill/>
            <a:ln w="9525" algn="ctr">
              <a:solidFill>
                <a:schemeClr val="tx1"/>
              </a:solidFill>
              <a:round/>
              <a:headEnd/>
              <a:tailEnd type="arrow" w="med" len="med"/>
            </a:ln>
          </p:spPr>
        </p:cxnSp>
        <p:cxnSp>
          <p:nvCxnSpPr>
            <p:cNvPr id="99351" name="Straight Arrow Connector 45"/>
            <p:cNvCxnSpPr>
              <a:cxnSpLocks noChangeShapeType="1"/>
              <a:stCxn id="99349" idx="3"/>
              <a:endCxn id="40" idx="5"/>
            </p:cNvCxnSpPr>
            <p:nvPr/>
          </p:nvCxnSpPr>
          <p:spPr bwMode="auto">
            <a:xfrm>
              <a:off x="2667000" y="5366544"/>
              <a:ext cx="1095156" cy="1116180"/>
            </a:xfrm>
            <a:prstGeom prst="straightConnector1">
              <a:avLst/>
            </a:prstGeom>
            <a:noFill/>
            <a:ln w="9525" algn="ctr">
              <a:solidFill>
                <a:schemeClr val="tx1"/>
              </a:solidFill>
              <a:round/>
              <a:headEnd/>
              <a:tailEnd type="arrow" w="med" len="med"/>
            </a:ln>
          </p:spPr>
        </p:cxnSp>
        <p:cxnSp>
          <p:nvCxnSpPr>
            <p:cNvPr id="99352" name="Straight Connector 48"/>
            <p:cNvCxnSpPr>
              <a:cxnSpLocks noChangeShapeType="1"/>
              <a:stCxn id="39" idx="7"/>
            </p:cNvCxnSpPr>
            <p:nvPr/>
          </p:nvCxnSpPr>
          <p:spPr bwMode="auto">
            <a:xfrm flipV="1">
              <a:off x="3668182" y="6019800"/>
              <a:ext cx="2199218" cy="18589"/>
            </a:xfrm>
            <a:prstGeom prst="line">
              <a:avLst/>
            </a:prstGeom>
            <a:noFill/>
            <a:ln w="25400" algn="ctr">
              <a:solidFill>
                <a:schemeClr val="tx1"/>
              </a:solidFill>
              <a:prstDash val="dash"/>
              <a:round/>
              <a:headEnd/>
              <a:tailEnd/>
            </a:ln>
          </p:spPr>
        </p:cxnSp>
      </p:grpSp>
      <p:grpSp>
        <p:nvGrpSpPr>
          <p:cNvPr id="4" name="Group 55"/>
          <p:cNvGrpSpPr>
            <a:grpSpLocks/>
          </p:cNvGrpSpPr>
          <p:nvPr/>
        </p:nvGrpSpPr>
        <p:grpSpPr bwMode="auto">
          <a:xfrm>
            <a:off x="5562600" y="4114800"/>
            <a:ext cx="2438400" cy="2362200"/>
            <a:chOff x="5562600" y="4114800"/>
            <a:chExt cx="2438400" cy="2362200"/>
          </a:xfrm>
        </p:grpSpPr>
        <p:sp>
          <p:nvSpPr>
            <p:cNvPr id="99335" name="Oval 43"/>
            <p:cNvSpPr>
              <a:spLocks noChangeArrowheads="1"/>
            </p:cNvSpPr>
            <p:nvPr/>
          </p:nvSpPr>
          <p:spPr bwMode="auto">
            <a:xfrm>
              <a:off x="5910263" y="5397500"/>
              <a:ext cx="255587" cy="242888"/>
            </a:xfrm>
            <a:prstGeom prst="ellipse">
              <a:avLst/>
            </a:prstGeom>
            <a:solidFill>
              <a:srgbClr val="CCECFF"/>
            </a:solidFill>
            <a:ln w="9525" algn="ctr">
              <a:solidFill>
                <a:schemeClr val="tx1"/>
              </a:solidFill>
              <a:round/>
              <a:headEnd/>
              <a:tailEnd/>
            </a:ln>
          </p:spPr>
          <p:txBody>
            <a:bodyPr/>
            <a:lstStyle/>
            <a:p>
              <a:endParaRPr lang="en-US"/>
            </a:p>
          </p:txBody>
        </p:sp>
        <p:cxnSp>
          <p:nvCxnSpPr>
            <p:cNvPr id="99336" name="Straight Connector 48"/>
            <p:cNvCxnSpPr>
              <a:cxnSpLocks noChangeShapeType="1"/>
              <a:stCxn id="99335" idx="6"/>
            </p:cNvCxnSpPr>
            <p:nvPr/>
          </p:nvCxnSpPr>
          <p:spPr bwMode="auto">
            <a:xfrm flipV="1">
              <a:off x="6165850" y="4724400"/>
              <a:ext cx="1149350" cy="794544"/>
            </a:xfrm>
            <a:prstGeom prst="line">
              <a:avLst/>
            </a:prstGeom>
            <a:noFill/>
            <a:ln w="63500" algn="ctr">
              <a:solidFill>
                <a:schemeClr val="tx1"/>
              </a:solidFill>
              <a:round/>
              <a:headEnd/>
              <a:tailEnd type="diamond" w="med" len="med"/>
            </a:ln>
          </p:spPr>
        </p:cxnSp>
        <p:sp>
          <p:nvSpPr>
            <p:cNvPr id="99337" name="TextBox 59"/>
            <p:cNvSpPr txBox="1">
              <a:spLocks noChangeArrowheads="1"/>
            </p:cNvSpPr>
            <p:nvPr/>
          </p:nvSpPr>
          <p:spPr bwMode="auto">
            <a:xfrm rot="1291453">
              <a:off x="6219726" y="4603236"/>
              <a:ext cx="580074" cy="646331"/>
            </a:xfrm>
            <a:prstGeom prst="rect">
              <a:avLst/>
            </a:prstGeom>
            <a:noFill/>
            <a:ln w="9525">
              <a:noFill/>
              <a:miter lim="800000"/>
              <a:headEnd/>
              <a:tailEnd/>
            </a:ln>
          </p:spPr>
          <p:txBody>
            <a:bodyPr>
              <a:spAutoFit/>
            </a:bodyPr>
            <a:lstStyle/>
            <a:p>
              <a:pPr algn="ctr"/>
              <a:r>
                <a:rPr lang="el-GR" dirty="0" smtClean="0">
                  <a:latin typeface="Calibri" pitchFamily="34" charset="0"/>
                </a:rPr>
                <a:t>θ</a:t>
              </a:r>
              <a:endParaRPr lang="en-US" dirty="0" smtClean="0">
                <a:latin typeface="Calibri" pitchFamily="34" charset="0"/>
              </a:endParaRPr>
            </a:p>
            <a:p>
              <a:pPr algn="ctr"/>
              <a:endParaRPr lang="en-US" dirty="0" smtClean="0">
                <a:latin typeface="Calibri" pitchFamily="34" charset="0"/>
              </a:endParaRPr>
            </a:p>
          </p:txBody>
        </p:sp>
        <p:sp>
          <p:nvSpPr>
            <p:cNvPr id="99338" name="TextBox 62"/>
            <p:cNvSpPr txBox="1">
              <a:spLocks noChangeArrowheads="1"/>
            </p:cNvSpPr>
            <p:nvPr/>
          </p:nvSpPr>
          <p:spPr bwMode="auto">
            <a:xfrm>
              <a:off x="6096000" y="5943600"/>
              <a:ext cx="457200" cy="369888"/>
            </a:xfrm>
            <a:prstGeom prst="rect">
              <a:avLst/>
            </a:prstGeom>
            <a:noFill/>
            <a:ln w="9525">
              <a:noFill/>
              <a:miter lim="800000"/>
              <a:headEnd/>
              <a:tailEnd/>
            </a:ln>
          </p:spPr>
          <p:txBody>
            <a:bodyPr>
              <a:spAutoFit/>
            </a:bodyPr>
            <a:lstStyle/>
            <a:p>
              <a:pPr algn="ctr"/>
              <a:endParaRPr lang="en-US" dirty="0">
                <a:latin typeface="Calibri" pitchFamily="34" charset="0"/>
              </a:endParaRPr>
            </a:p>
          </p:txBody>
        </p:sp>
        <p:cxnSp>
          <p:nvCxnSpPr>
            <p:cNvPr id="99339" name="Straight Connector 48"/>
            <p:cNvCxnSpPr>
              <a:cxnSpLocks noChangeShapeType="1"/>
              <a:stCxn id="99335" idx="6"/>
            </p:cNvCxnSpPr>
            <p:nvPr/>
          </p:nvCxnSpPr>
          <p:spPr bwMode="auto">
            <a:xfrm flipV="1">
              <a:off x="6165850" y="5486400"/>
              <a:ext cx="1835150" cy="32544"/>
            </a:xfrm>
            <a:prstGeom prst="line">
              <a:avLst/>
            </a:prstGeom>
            <a:noFill/>
            <a:ln w="25400" algn="ctr">
              <a:solidFill>
                <a:schemeClr val="tx1"/>
              </a:solidFill>
              <a:round/>
              <a:headEnd/>
              <a:tailEnd type="triangle" w="med" len="med"/>
            </a:ln>
          </p:spPr>
        </p:cxnSp>
        <p:cxnSp>
          <p:nvCxnSpPr>
            <p:cNvPr id="99340" name="Straight Connector 58"/>
            <p:cNvCxnSpPr>
              <a:cxnSpLocks noChangeShapeType="1"/>
            </p:cNvCxnSpPr>
            <p:nvPr/>
          </p:nvCxnSpPr>
          <p:spPr bwMode="auto">
            <a:xfrm>
              <a:off x="6172200" y="5029200"/>
              <a:ext cx="304800" cy="152400"/>
            </a:xfrm>
            <a:prstGeom prst="line">
              <a:avLst/>
            </a:prstGeom>
            <a:noFill/>
            <a:ln w="9525" algn="ctr">
              <a:solidFill>
                <a:schemeClr val="tx1"/>
              </a:solidFill>
              <a:round/>
              <a:headEnd type="triangle" w="med" len="med"/>
              <a:tailEnd type="triangle" w="med" len="med"/>
            </a:ln>
          </p:spPr>
        </p:cxnSp>
        <p:cxnSp>
          <p:nvCxnSpPr>
            <p:cNvPr id="99341" name="Straight Connector 48"/>
            <p:cNvCxnSpPr>
              <a:cxnSpLocks noChangeShapeType="1"/>
              <a:stCxn id="99335" idx="6"/>
            </p:cNvCxnSpPr>
            <p:nvPr/>
          </p:nvCxnSpPr>
          <p:spPr bwMode="auto">
            <a:xfrm flipV="1">
              <a:off x="6165850" y="4114800"/>
              <a:ext cx="6350" cy="1404144"/>
            </a:xfrm>
            <a:prstGeom prst="line">
              <a:avLst/>
            </a:prstGeom>
            <a:noFill/>
            <a:ln w="25400" algn="ctr">
              <a:solidFill>
                <a:schemeClr val="tx1"/>
              </a:solidFill>
              <a:round/>
              <a:headEnd/>
              <a:tailEnd type="triangle" w="med" len="med"/>
            </a:ln>
          </p:spPr>
        </p:cxnSp>
        <p:cxnSp>
          <p:nvCxnSpPr>
            <p:cNvPr id="99342" name="Straight Connector 48"/>
            <p:cNvCxnSpPr>
              <a:cxnSpLocks noChangeShapeType="1"/>
              <a:stCxn id="99335" idx="6"/>
            </p:cNvCxnSpPr>
            <p:nvPr/>
          </p:nvCxnSpPr>
          <p:spPr bwMode="auto">
            <a:xfrm flipH="1">
              <a:off x="5562600" y="5518944"/>
              <a:ext cx="603250" cy="958056"/>
            </a:xfrm>
            <a:prstGeom prst="line">
              <a:avLst/>
            </a:prstGeom>
            <a:noFill/>
            <a:ln w="25400" algn="ctr">
              <a:solidFill>
                <a:schemeClr val="tx1"/>
              </a:solidFill>
              <a:round/>
              <a:headEnd/>
              <a:tailEnd type="triangle" w="med" len="med"/>
            </a:ln>
          </p:spPr>
        </p:cxnSp>
        <p:cxnSp>
          <p:nvCxnSpPr>
            <p:cNvPr id="99343" name="Straight Connector 48"/>
            <p:cNvCxnSpPr>
              <a:cxnSpLocks noChangeShapeType="1"/>
            </p:cNvCxnSpPr>
            <p:nvPr/>
          </p:nvCxnSpPr>
          <p:spPr bwMode="auto">
            <a:xfrm rot="5400000">
              <a:off x="6630194" y="5410200"/>
              <a:ext cx="1370806" cy="794"/>
            </a:xfrm>
            <a:prstGeom prst="line">
              <a:avLst/>
            </a:prstGeom>
            <a:noFill/>
            <a:ln w="9525" algn="ctr">
              <a:solidFill>
                <a:schemeClr val="tx1"/>
              </a:solidFill>
              <a:prstDash val="dash"/>
              <a:round/>
              <a:headEnd/>
              <a:tailEnd/>
            </a:ln>
          </p:spPr>
        </p:cxnSp>
        <p:cxnSp>
          <p:nvCxnSpPr>
            <p:cNvPr id="99344" name="Straight Connector 50"/>
            <p:cNvCxnSpPr>
              <a:cxnSpLocks noChangeShapeType="1"/>
              <a:stCxn id="99335" idx="6"/>
            </p:cNvCxnSpPr>
            <p:nvPr/>
          </p:nvCxnSpPr>
          <p:spPr bwMode="auto">
            <a:xfrm>
              <a:off x="6165850" y="5518944"/>
              <a:ext cx="1149350" cy="577056"/>
            </a:xfrm>
            <a:prstGeom prst="line">
              <a:avLst/>
            </a:prstGeom>
            <a:noFill/>
            <a:ln w="9525" algn="ctr">
              <a:solidFill>
                <a:schemeClr val="tx1"/>
              </a:solidFill>
              <a:prstDash val="dash"/>
              <a:round/>
              <a:headEnd/>
              <a:tailEnd/>
            </a:ln>
          </p:spPr>
        </p:cxnSp>
        <p:sp>
          <p:nvSpPr>
            <p:cNvPr id="55" name="Arc 54"/>
            <p:cNvSpPr/>
            <p:nvPr/>
          </p:nvSpPr>
          <p:spPr bwMode="auto">
            <a:xfrm rot="9130691">
              <a:off x="5822391" y="5279344"/>
              <a:ext cx="1001684" cy="1034814"/>
            </a:xfrm>
            <a:prstGeom prst="arc">
              <a:avLst>
                <a:gd name="adj1" fmla="val 12857690"/>
                <a:gd name="adj2" fmla="val 21108127"/>
              </a:avLst>
            </a:prstGeom>
            <a:noFill/>
            <a:ln w="12700" cap="flat" cmpd="sng" algn="ctr">
              <a:solidFill>
                <a:schemeClr val="tx1"/>
              </a:solidFill>
              <a:prstDash val="solid"/>
              <a:round/>
              <a:headEnd type="triangle" w="med" len="med"/>
              <a:tailEnd type="none" w="med" len="med"/>
            </a:ln>
            <a:effectLst/>
          </p:spPr>
          <p:txBody>
            <a:bodyPr/>
            <a:lstStyle/>
            <a:p>
              <a:pPr>
                <a:defRPr/>
              </a:pPr>
              <a:endParaRPr lang="en-US"/>
            </a:p>
          </p:txBody>
        </p:sp>
      </p:grpSp>
      <p:sp>
        <p:nvSpPr>
          <p:cNvPr id="33" name="TextBox 59"/>
          <p:cNvSpPr txBox="1">
            <a:spLocks noChangeArrowheads="1"/>
          </p:cNvSpPr>
          <p:nvPr/>
        </p:nvSpPr>
        <p:spPr bwMode="auto">
          <a:xfrm>
            <a:off x="2819400" y="5181600"/>
            <a:ext cx="460744" cy="369332"/>
          </a:xfrm>
          <a:prstGeom prst="rect">
            <a:avLst/>
          </a:prstGeom>
          <a:noFill/>
          <a:ln w="9525">
            <a:noFill/>
            <a:miter lim="800000"/>
            <a:headEnd/>
            <a:tailEnd/>
          </a:ln>
        </p:spPr>
        <p:txBody>
          <a:bodyPr>
            <a:spAutoFit/>
          </a:bodyPr>
          <a:lstStyle/>
          <a:p>
            <a:pPr algn="ctr"/>
            <a:r>
              <a:rPr lang="el-GR" dirty="0" smtClean="0">
                <a:latin typeface="Calibri" pitchFamily="34" charset="0"/>
              </a:rPr>
              <a:t>θ</a:t>
            </a:r>
            <a:endParaRPr lang="en-US" dirty="0" smtClean="0">
              <a:latin typeface="Calibri" pitchFamily="34" charset="0"/>
            </a:endParaRPr>
          </a:p>
        </p:txBody>
      </p:sp>
      <p:sp>
        <p:nvSpPr>
          <p:cNvPr id="35" name="TextBox 59"/>
          <p:cNvSpPr txBox="1">
            <a:spLocks noChangeArrowheads="1"/>
          </p:cNvSpPr>
          <p:nvPr/>
        </p:nvSpPr>
        <p:spPr bwMode="auto">
          <a:xfrm flipV="1">
            <a:off x="6019800" y="5867400"/>
            <a:ext cx="460744" cy="369332"/>
          </a:xfrm>
          <a:prstGeom prst="rect">
            <a:avLst/>
          </a:prstGeom>
          <a:noFill/>
          <a:ln w="9525">
            <a:noFill/>
            <a:miter lim="800000"/>
            <a:headEnd/>
            <a:tailEnd/>
          </a:ln>
        </p:spPr>
        <p:txBody>
          <a:bodyPr wrap="square">
            <a:spAutoFit/>
          </a:bodyPr>
          <a:lstStyle/>
          <a:p>
            <a:pPr algn="ctr"/>
            <a:r>
              <a:rPr lang="el-GR" dirty="0" smtClean="0"/>
              <a:t>φ</a:t>
            </a:r>
            <a:endParaRPr lang="en-US" dirty="0">
              <a:latin typeface="Calibri" pitchFamily="34" charset="0"/>
            </a:endParaRPr>
          </a:p>
        </p:txBody>
      </p:sp>
    </p:spTree>
    <p:extLst>
      <p:ext uri="{BB962C8B-B14F-4D97-AF65-F5344CB8AC3E}">
        <p14:creationId xmlns:p14="http://schemas.microsoft.com/office/powerpoint/2010/main" val="9664397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228600" y="96838"/>
            <a:ext cx="8686800" cy="741362"/>
          </a:xfrm>
        </p:spPr>
        <p:txBody>
          <a:bodyPr/>
          <a:lstStyle/>
          <a:p>
            <a:r>
              <a:rPr lang="en-US" smtClean="0"/>
              <a:t>Free-Space Propagation: Directional Antenna</a:t>
            </a:r>
          </a:p>
        </p:txBody>
      </p:sp>
      <p:sp>
        <p:nvSpPr>
          <p:cNvPr id="7172" name="Rectangle 3"/>
          <p:cNvSpPr>
            <a:spLocks noGrp="1" noChangeArrowheads="1"/>
          </p:cNvSpPr>
          <p:nvPr>
            <p:ph type="body" idx="1"/>
          </p:nvPr>
        </p:nvSpPr>
        <p:spPr>
          <a:xfrm>
            <a:off x="304800" y="990600"/>
            <a:ext cx="8686800" cy="5334000"/>
          </a:xfrm>
        </p:spPr>
        <p:txBody>
          <a:bodyPr/>
          <a:lstStyle/>
          <a:p>
            <a:r>
              <a:rPr lang="en-US" smtClean="0"/>
              <a:t>Transmit side </a:t>
            </a:r>
            <a:r>
              <a:rPr lang="en-US" smtClean="0">
                <a:solidFill>
                  <a:srgbClr val="FF0000"/>
                </a:solidFill>
              </a:rPr>
              <a:t>antenna gain</a:t>
            </a:r>
            <a:r>
              <a:rPr lang="en-US" smtClean="0"/>
              <a:t> is defined as:</a:t>
            </a:r>
          </a:p>
          <a:p>
            <a:endParaRPr lang="en-US" smtClean="0"/>
          </a:p>
        </p:txBody>
      </p:sp>
      <p:sp>
        <p:nvSpPr>
          <p:cNvPr id="7173" name="Slide Number Placeholder 4"/>
          <p:cNvSpPr>
            <a:spLocks noGrp="1"/>
          </p:cNvSpPr>
          <p:nvPr>
            <p:ph type="sldNum" sz="quarter" idx="12"/>
          </p:nvPr>
        </p:nvSpPr>
        <p:spPr>
          <a:noFill/>
        </p:spPr>
        <p:txBody>
          <a:bodyPr/>
          <a:lstStyle/>
          <a:p>
            <a:fld id="{2C71BCD0-4825-4360-8CDD-3D49D76C28B7}" type="slidenum">
              <a:rPr lang="en-US" smtClean="0"/>
              <a:pPr/>
              <a:t>19</a:t>
            </a:fld>
            <a:endParaRPr lang="en-US" smtClean="0"/>
          </a:p>
        </p:txBody>
      </p:sp>
      <p:graphicFrame>
        <p:nvGraphicFramePr>
          <p:cNvPr id="7170" name="Object 2"/>
          <p:cNvGraphicFramePr>
            <a:graphicFrameLocks noChangeAspect="1"/>
          </p:cNvGraphicFramePr>
          <p:nvPr/>
        </p:nvGraphicFramePr>
        <p:xfrm>
          <a:off x="685800" y="1585913"/>
          <a:ext cx="7539038" cy="1019175"/>
        </p:xfrm>
        <a:graphic>
          <a:graphicData uri="http://schemas.openxmlformats.org/presentationml/2006/ole">
            <mc:AlternateContent xmlns:mc="http://schemas.openxmlformats.org/markup-compatibility/2006">
              <mc:Choice xmlns:v="urn:schemas-microsoft-com:vml" Requires="v">
                <p:oleObj spid="_x0000_s9305" name="Equation" r:id="rId4" imgW="3289300" imgH="444500" progId="Equation.DSMT4">
                  <p:embed/>
                </p:oleObj>
              </mc:Choice>
              <mc:Fallback>
                <p:oleObj name="Equation" r:id="rId4" imgW="3289300" imgH="444500" progId="Equation.DSMT4">
                  <p:embed/>
                  <p:pic>
                    <p:nvPicPr>
                      <p:cNvPr id="717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585913"/>
                        <a:ext cx="7539038"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88" name="AutoShape 220" descr="http://www.mobilemark.com/images/car%202.jpg"/>
          <p:cNvSpPr>
            <a:spLocks noChangeAspect="1" noChangeArrowheads="1"/>
          </p:cNvSpPr>
          <p:nvPr/>
        </p:nvSpPr>
        <p:spPr bwMode="auto">
          <a:xfrm>
            <a:off x="155575" y="-2095500"/>
            <a:ext cx="6400800" cy="43719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5" name="Picture 34" descr="car 2.jpg"/>
          <p:cNvPicPr>
            <a:picLocks noChangeAspect="1"/>
          </p:cNvPicPr>
          <p:nvPr/>
        </p:nvPicPr>
        <p:blipFill>
          <a:blip r:embed="rId6"/>
          <a:stretch>
            <a:fillRect/>
          </a:stretch>
        </p:blipFill>
        <p:spPr>
          <a:xfrm>
            <a:off x="2209800" y="2895600"/>
            <a:ext cx="4872037" cy="3339996"/>
          </a:xfrm>
          <a:prstGeom prst="rect">
            <a:avLst/>
          </a:prstGeom>
        </p:spPr>
      </p:pic>
    </p:spTree>
    <p:extLst>
      <p:ext uri="{BB962C8B-B14F-4D97-AF65-F5344CB8AC3E}">
        <p14:creationId xmlns:p14="http://schemas.microsoft.com/office/powerpoint/2010/main" val="202818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a:xfrm>
            <a:off x="228600" y="2057400"/>
            <a:ext cx="8686800" cy="1274763"/>
          </a:xfrm>
        </p:spPr>
        <p:txBody>
          <a:bodyPr/>
          <a:lstStyle/>
          <a:p>
            <a:pPr algn="ctr"/>
            <a:r>
              <a:rPr lang="en-US" b="1" dirty="0" smtClean="0"/>
              <a:t>Free-Space Propagation</a:t>
            </a:r>
          </a:p>
        </p:txBody>
      </p:sp>
      <p:sp>
        <p:nvSpPr>
          <p:cNvPr id="95235" name="Slide Number Placeholder 3"/>
          <p:cNvSpPr>
            <a:spLocks noGrp="1"/>
          </p:cNvSpPr>
          <p:nvPr>
            <p:ph type="sldNum" sz="quarter" idx="12"/>
          </p:nvPr>
        </p:nvSpPr>
        <p:spPr>
          <a:noFill/>
        </p:spPr>
        <p:txBody>
          <a:bodyPr/>
          <a:lstStyle/>
          <a:p>
            <a:fld id="{20DEB379-FB68-4753-A025-E16563511BF2}" type="slidenum">
              <a:rPr lang="en-US" smtClean="0"/>
              <a:pPr/>
              <a:t>2</a:t>
            </a:fld>
            <a:endParaRPr lang="en-US" smtClean="0"/>
          </a:p>
        </p:txBody>
      </p:sp>
    </p:spTree>
    <p:extLst>
      <p:ext uri="{BB962C8B-B14F-4D97-AF65-F5344CB8AC3E}">
        <p14:creationId xmlns:p14="http://schemas.microsoft.com/office/powerpoint/2010/main" val="23223786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228600" y="96838"/>
            <a:ext cx="8686800" cy="741362"/>
          </a:xfrm>
        </p:spPr>
        <p:txBody>
          <a:bodyPr/>
          <a:lstStyle/>
          <a:p>
            <a:r>
              <a:rPr lang="en-US" smtClean="0"/>
              <a:t>Free-Space Propagation: Directional Antenna</a:t>
            </a:r>
          </a:p>
        </p:txBody>
      </p:sp>
      <p:sp>
        <p:nvSpPr>
          <p:cNvPr id="8196" name="Rectangle 3"/>
          <p:cNvSpPr>
            <a:spLocks noGrp="1" noChangeArrowheads="1"/>
          </p:cNvSpPr>
          <p:nvPr>
            <p:ph type="body" idx="1"/>
          </p:nvPr>
        </p:nvSpPr>
        <p:spPr>
          <a:xfrm>
            <a:off x="304800" y="990600"/>
            <a:ext cx="8686800" cy="2971800"/>
          </a:xfrm>
        </p:spPr>
        <p:txBody>
          <a:bodyPr/>
          <a:lstStyle/>
          <a:p>
            <a:r>
              <a:rPr lang="en-US" smtClean="0"/>
              <a:t>Receive side </a:t>
            </a:r>
            <a:r>
              <a:rPr lang="en-US" smtClean="0">
                <a:solidFill>
                  <a:srgbClr val="FF0000"/>
                </a:solidFill>
              </a:rPr>
              <a:t>antenna gain</a:t>
            </a:r>
            <a:r>
              <a:rPr lang="en-US" smtClean="0"/>
              <a:t> is defined as:</a:t>
            </a:r>
          </a:p>
          <a:p>
            <a:endParaRPr lang="en-US" smtClean="0"/>
          </a:p>
        </p:txBody>
      </p:sp>
      <p:sp>
        <p:nvSpPr>
          <p:cNvPr id="8197" name="Slide Number Placeholder 4"/>
          <p:cNvSpPr>
            <a:spLocks noGrp="1"/>
          </p:cNvSpPr>
          <p:nvPr>
            <p:ph type="sldNum" sz="quarter" idx="12"/>
          </p:nvPr>
        </p:nvSpPr>
        <p:spPr>
          <a:noFill/>
        </p:spPr>
        <p:txBody>
          <a:bodyPr/>
          <a:lstStyle/>
          <a:p>
            <a:fld id="{E83F3EE0-7B63-49E9-8431-EC461AB3B47F}" type="slidenum">
              <a:rPr lang="en-US" smtClean="0"/>
              <a:pPr/>
              <a:t>20</a:t>
            </a:fld>
            <a:endParaRPr lang="en-US" smtClean="0"/>
          </a:p>
        </p:txBody>
      </p:sp>
      <p:graphicFrame>
        <p:nvGraphicFramePr>
          <p:cNvPr id="8194" name="Object 2"/>
          <p:cNvGraphicFramePr>
            <a:graphicFrameLocks noChangeAspect="1"/>
          </p:cNvGraphicFramePr>
          <p:nvPr/>
        </p:nvGraphicFramePr>
        <p:xfrm>
          <a:off x="1092200" y="1676400"/>
          <a:ext cx="6724650" cy="1922463"/>
        </p:xfrm>
        <a:graphic>
          <a:graphicData uri="http://schemas.openxmlformats.org/presentationml/2006/ole">
            <mc:AlternateContent xmlns:mc="http://schemas.openxmlformats.org/markup-compatibility/2006">
              <mc:Choice xmlns:v="urn:schemas-microsoft-com:vml" Requires="v">
                <p:oleObj spid="_x0000_s10329" name="Equation" r:id="rId4" imgW="2933700" imgH="838200" progId="Equation.DSMT4">
                  <p:embed/>
                </p:oleObj>
              </mc:Choice>
              <mc:Fallback>
                <p:oleObj name="Equation" r:id="rId4" imgW="2933700" imgH="838200" progId="Equation.DSMT4">
                  <p:embed/>
                  <p:pic>
                    <p:nvPicPr>
                      <p:cNvPr id="819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2200" y="1676400"/>
                        <a:ext cx="6724650" cy="192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412" name="Picture 220" descr="http://www.cisco.com/c/dam/en/us/products/collateral/wireless/aironet-antennas-accessories/prod_white_paper0900aecd806a1a3e.doc/_jcr_content/renditions/0900aecd806a1a3e_null_null_null_08_07_07-13.jpg"/>
          <p:cNvPicPr>
            <a:picLocks noChangeAspect="1" noChangeArrowheads="1"/>
          </p:cNvPicPr>
          <p:nvPr/>
        </p:nvPicPr>
        <p:blipFill>
          <a:blip r:embed="rId6"/>
          <a:srcRect/>
          <a:stretch>
            <a:fillRect/>
          </a:stretch>
        </p:blipFill>
        <p:spPr bwMode="auto">
          <a:xfrm>
            <a:off x="762000" y="3505200"/>
            <a:ext cx="7900626" cy="2972071"/>
          </a:xfrm>
          <a:prstGeom prst="rect">
            <a:avLst/>
          </a:prstGeom>
          <a:noFill/>
        </p:spPr>
      </p:pic>
    </p:spTree>
    <p:extLst>
      <p:ext uri="{BB962C8B-B14F-4D97-AF65-F5344CB8AC3E}">
        <p14:creationId xmlns:p14="http://schemas.microsoft.com/office/powerpoint/2010/main" val="41506338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228600" y="96838"/>
            <a:ext cx="8686800" cy="741362"/>
          </a:xfrm>
        </p:spPr>
        <p:txBody>
          <a:bodyPr/>
          <a:lstStyle/>
          <a:p>
            <a:r>
              <a:rPr lang="en-US" smtClean="0"/>
              <a:t>Free-Space Propagation: Directional Antenna</a:t>
            </a:r>
          </a:p>
        </p:txBody>
      </p:sp>
      <p:sp>
        <p:nvSpPr>
          <p:cNvPr id="9220" name="Rectangle 3"/>
          <p:cNvSpPr>
            <a:spLocks noGrp="1" noChangeArrowheads="1"/>
          </p:cNvSpPr>
          <p:nvPr>
            <p:ph type="body" idx="1"/>
          </p:nvPr>
        </p:nvSpPr>
        <p:spPr>
          <a:xfrm>
            <a:off x="304800" y="1066800"/>
            <a:ext cx="8686800" cy="5257800"/>
          </a:xfrm>
        </p:spPr>
        <p:txBody>
          <a:bodyPr/>
          <a:lstStyle/>
          <a:p>
            <a:r>
              <a:rPr lang="en-US" dirty="0" smtClean="0"/>
              <a:t>The principle of reciprocity in electromagnetic field theory states that the transmit and receive side gains of an antenna are the same</a:t>
            </a:r>
          </a:p>
          <a:p>
            <a:endParaRPr lang="en-US" dirty="0" smtClean="0"/>
          </a:p>
        </p:txBody>
      </p:sp>
      <p:sp>
        <p:nvSpPr>
          <p:cNvPr id="9221" name="Slide Number Placeholder 4"/>
          <p:cNvSpPr>
            <a:spLocks noGrp="1"/>
          </p:cNvSpPr>
          <p:nvPr>
            <p:ph type="sldNum" sz="quarter" idx="12"/>
          </p:nvPr>
        </p:nvSpPr>
        <p:spPr>
          <a:noFill/>
        </p:spPr>
        <p:txBody>
          <a:bodyPr/>
          <a:lstStyle/>
          <a:p>
            <a:fld id="{A58A1ED3-AABF-49F5-9207-3CDD95E6928E}" type="slidenum">
              <a:rPr lang="en-US" smtClean="0"/>
              <a:pPr/>
              <a:t>21</a:t>
            </a:fld>
            <a:endParaRPr lang="en-US" smtClean="0"/>
          </a:p>
        </p:txBody>
      </p:sp>
      <p:graphicFrame>
        <p:nvGraphicFramePr>
          <p:cNvPr id="9218" name="Object 2"/>
          <p:cNvGraphicFramePr>
            <a:graphicFrameLocks noChangeAspect="1"/>
          </p:cNvGraphicFramePr>
          <p:nvPr/>
        </p:nvGraphicFramePr>
        <p:xfrm>
          <a:off x="3668713" y="2362200"/>
          <a:ext cx="1630362" cy="873125"/>
        </p:xfrm>
        <a:graphic>
          <a:graphicData uri="http://schemas.openxmlformats.org/presentationml/2006/ole">
            <mc:AlternateContent xmlns:mc="http://schemas.openxmlformats.org/markup-compatibility/2006">
              <mc:Choice xmlns:v="urn:schemas-microsoft-com:vml" Requires="v">
                <p:oleObj spid="_x0000_s11353" name="Equation" r:id="rId4" imgW="710891" imgH="380835" progId="Equation.DSMT4">
                  <p:embed/>
                </p:oleObj>
              </mc:Choice>
              <mc:Fallback>
                <p:oleObj name="Equation" r:id="rId4" imgW="710891" imgH="380835" progId="Equation.DSMT4">
                  <p:embed/>
                  <p:pic>
                    <p:nvPicPr>
                      <p:cNvPr id="921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8713" y="2362200"/>
                        <a:ext cx="1630362"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9"/>
          <p:cNvGrpSpPr>
            <a:grpSpLocks/>
          </p:cNvGrpSpPr>
          <p:nvPr/>
        </p:nvGrpSpPr>
        <p:grpSpPr bwMode="auto">
          <a:xfrm>
            <a:off x="381000" y="4343400"/>
            <a:ext cx="4343400" cy="2147889"/>
            <a:chOff x="1524000" y="4419600"/>
            <a:chExt cx="4343400" cy="2147890"/>
          </a:xfrm>
        </p:grpSpPr>
        <p:grpSp>
          <p:nvGrpSpPr>
            <p:cNvPr id="3" name="Group 69"/>
            <p:cNvGrpSpPr>
              <a:grpSpLocks/>
            </p:cNvGrpSpPr>
            <p:nvPr/>
          </p:nvGrpSpPr>
          <p:grpSpPr bwMode="auto">
            <a:xfrm>
              <a:off x="1981200" y="4419600"/>
              <a:ext cx="3657600" cy="2147890"/>
              <a:chOff x="1981200" y="4544261"/>
              <a:chExt cx="3276600" cy="2023724"/>
            </a:xfrm>
          </p:grpSpPr>
          <p:sp>
            <p:nvSpPr>
              <p:cNvPr id="58" name="Teardrop 57"/>
              <p:cNvSpPr/>
              <p:nvPr/>
            </p:nvSpPr>
            <p:spPr bwMode="auto">
              <a:xfrm rot="11472120">
                <a:off x="3653631" y="4544261"/>
                <a:ext cx="1447734" cy="1676714"/>
              </a:xfrm>
              <a:prstGeom prst="teardrop">
                <a:avLst/>
              </a:prstGeom>
              <a:no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9243" name="Oval 43"/>
              <p:cNvSpPr>
                <a:spLocks noChangeArrowheads="1"/>
              </p:cNvSpPr>
              <p:nvPr/>
            </p:nvSpPr>
            <p:spPr bwMode="auto">
              <a:xfrm>
                <a:off x="3276600" y="6019799"/>
                <a:ext cx="228600" cy="228600"/>
              </a:xfrm>
              <a:prstGeom prst="ellipse">
                <a:avLst/>
              </a:prstGeom>
              <a:solidFill>
                <a:srgbClr val="CCECFF"/>
              </a:solidFill>
              <a:ln w="9525" algn="ctr">
                <a:solidFill>
                  <a:schemeClr val="tx1"/>
                </a:solidFill>
                <a:round/>
                <a:headEnd/>
                <a:tailEnd/>
              </a:ln>
            </p:spPr>
            <p:txBody>
              <a:bodyPr/>
              <a:lstStyle/>
              <a:p>
                <a:endParaRPr lang="en-US"/>
              </a:p>
            </p:txBody>
          </p:sp>
          <p:sp>
            <p:nvSpPr>
              <p:cNvPr id="60" name="Teardrop 59"/>
              <p:cNvSpPr/>
              <p:nvPr/>
            </p:nvSpPr>
            <p:spPr bwMode="auto">
              <a:xfrm rot="5812720">
                <a:off x="3069325" y="5592356"/>
                <a:ext cx="454702" cy="446551"/>
              </a:xfrm>
              <a:prstGeom prst="teardrop">
                <a:avLst/>
              </a:prstGeom>
              <a:no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61" name="Teardrop 60"/>
              <p:cNvSpPr/>
              <p:nvPr/>
            </p:nvSpPr>
            <p:spPr bwMode="auto">
              <a:xfrm rot="16465974">
                <a:off x="3518008" y="6118069"/>
                <a:ext cx="454702" cy="445129"/>
              </a:xfrm>
              <a:prstGeom prst="teardrop">
                <a:avLst/>
              </a:prstGeom>
              <a:no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9246" name="TextBox 41"/>
              <p:cNvSpPr txBox="1">
                <a:spLocks noChangeArrowheads="1"/>
              </p:cNvSpPr>
              <p:nvPr/>
            </p:nvSpPr>
            <p:spPr bwMode="auto">
              <a:xfrm>
                <a:off x="1981200" y="6019800"/>
                <a:ext cx="1447800" cy="369332"/>
              </a:xfrm>
              <a:prstGeom prst="rect">
                <a:avLst/>
              </a:prstGeom>
              <a:noFill/>
              <a:ln w="9525">
                <a:noFill/>
                <a:miter lim="800000"/>
                <a:headEnd/>
                <a:tailEnd/>
              </a:ln>
            </p:spPr>
            <p:txBody>
              <a:bodyPr>
                <a:spAutoFit/>
              </a:bodyPr>
              <a:lstStyle/>
              <a:p>
                <a:pPr algn="ctr"/>
                <a:r>
                  <a:rPr lang="en-US" b="0">
                    <a:latin typeface="Calibri" pitchFamily="34" charset="0"/>
                  </a:rPr>
                  <a:t>Transmitter</a:t>
                </a:r>
              </a:p>
            </p:txBody>
          </p:sp>
          <p:cxnSp>
            <p:nvCxnSpPr>
              <p:cNvPr id="9247" name="Straight Connector 48"/>
              <p:cNvCxnSpPr>
                <a:cxnSpLocks noChangeShapeType="1"/>
                <a:stCxn id="60" idx="7"/>
              </p:cNvCxnSpPr>
              <p:nvPr/>
            </p:nvCxnSpPr>
            <p:spPr bwMode="auto">
              <a:xfrm flipV="1">
                <a:off x="3490823" y="4572000"/>
                <a:ext cx="1766977" cy="1496166"/>
              </a:xfrm>
              <a:prstGeom prst="line">
                <a:avLst/>
              </a:prstGeom>
              <a:noFill/>
              <a:ln w="25400" algn="ctr">
                <a:solidFill>
                  <a:schemeClr val="tx1"/>
                </a:solidFill>
                <a:prstDash val="dash"/>
                <a:round/>
                <a:headEnd/>
                <a:tailEnd/>
              </a:ln>
            </p:spPr>
          </p:cxnSp>
        </p:grpSp>
        <p:sp>
          <p:nvSpPr>
            <p:cNvPr id="9236" name="TextBox 42"/>
            <p:cNvSpPr txBox="1">
              <a:spLocks noChangeArrowheads="1"/>
            </p:cNvSpPr>
            <p:nvPr/>
          </p:nvSpPr>
          <p:spPr bwMode="auto">
            <a:xfrm>
              <a:off x="1981200" y="4648200"/>
              <a:ext cx="1143000" cy="369888"/>
            </a:xfrm>
            <a:prstGeom prst="rect">
              <a:avLst/>
            </a:prstGeom>
            <a:noFill/>
            <a:ln w="9525">
              <a:noFill/>
              <a:miter lim="800000"/>
              <a:headEnd/>
              <a:tailEnd/>
            </a:ln>
          </p:spPr>
          <p:txBody>
            <a:bodyPr>
              <a:spAutoFit/>
            </a:bodyPr>
            <a:lstStyle/>
            <a:p>
              <a:r>
                <a:rPr lang="en-US" b="0">
                  <a:latin typeface="Calibri" pitchFamily="34" charset="0"/>
                </a:rPr>
                <a:t>Main lobe</a:t>
              </a:r>
            </a:p>
          </p:txBody>
        </p:sp>
        <p:cxnSp>
          <p:nvCxnSpPr>
            <p:cNvPr id="9237" name="Straight Arrow Connector 45"/>
            <p:cNvCxnSpPr>
              <a:cxnSpLocks noChangeShapeType="1"/>
              <a:stCxn id="9236" idx="3"/>
            </p:cNvCxnSpPr>
            <p:nvPr/>
          </p:nvCxnSpPr>
          <p:spPr bwMode="auto">
            <a:xfrm>
              <a:off x="3124200" y="4833144"/>
              <a:ext cx="1066800" cy="119856"/>
            </a:xfrm>
            <a:prstGeom prst="straightConnector1">
              <a:avLst/>
            </a:prstGeom>
            <a:noFill/>
            <a:ln w="9525" algn="ctr">
              <a:solidFill>
                <a:schemeClr val="tx1"/>
              </a:solidFill>
              <a:round/>
              <a:headEnd/>
              <a:tailEnd type="arrow" w="med" len="med"/>
            </a:ln>
          </p:spPr>
        </p:cxnSp>
        <p:sp>
          <p:nvSpPr>
            <p:cNvPr id="9238" name="TextBox 42"/>
            <p:cNvSpPr txBox="1">
              <a:spLocks noChangeArrowheads="1"/>
            </p:cNvSpPr>
            <p:nvPr/>
          </p:nvSpPr>
          <p:spPr bwMode="auto">
            <a:xfrm>
              <a:off x="1524000" y="5181600"/>
              <a:ext cx="1143000" cy="369888"/>
            </a:xfrm>
            <a:prstGeom prst="rect">
              <a:avLst/>
            </a:prstGeom>
            <a:noFill/>
            <a:ln w="9525">
              <a:noFill/>
              <a:miter lim="800000"/>
              <a:headEnd/>
              <a:tailEnd/>
            </a:ln>
          </p:spPr>
          <p:txBody>
            <a:bodyPr>
              <a:spAutoFit/>
            </a:bodyPr>
            <a:lstStyle/>
            <a:p>
              <a:r>
                <a:rPr lang="en-US" b="0">
                  <a:latin typeface="Calibri" pitchFamily="34" charset="0"/>
                </a:rPr>
                <a:t>Side lobes</a:t>
              </a:r>
            </a:p>
          </p:txBody>
        </p:sp>
        <p:cxnSp>
          <p:nvCxnSpPr>
            <p:cNvPr id="9239" name="Straight Arrow Connector 45"/>
            <p:cNvCxnSpPr>
              <a:cxnSpLocks noChangeShapeType="1"/>
              <a:stCxn id="9238" idx="3"/>
              <a:endCxn id="60" idx="3"/>
            </p:cNvCxnSpPr>
            <p:nvPr/>
          </p:nvCxnSpPr>
          <p:spPr bwMode="auto">
            <a:xfrm>
              <a:off x="2667000" y="5366544"/>
              <a:ext cx="628104" cy="211927"/>
            </a:xfrm>
            <a:prstGeom prst="straightConnector1">
              <a:avLst/>
            </a:prstGeom>
            <a:noFill/>
            <a:ln w="9525" algn="ctr">
              <a:solidFill>
                <a:schemeClr val="tx1"/>
              </a:solidFill>
              <a:round/>
              <a:headEnd/>
              <a:tailEnd type="arrow" w="med" len="med"/>
            </a:ln>
          </p:spPr>
        </p:cxnSp>
        <p:cxnSp>
          <p:nvCxnSpPr>
            <p:cNvPr id="9240" name="Straight Arrow Connector 45"/>
            <p:cNvCxnSpPr>
              <a:cxnSpLocks noChangeShapeType="1"/>
              <a:stCxn id="9238" idx="3"/>
              <a:endCxn id="61" idx="5"/>
            </p:cNvCxnSpPr>
            <p:nvPr/>
          </p:nvCxnSpPr>
          <p:spPr bwMode="auto">
            <a:xfrm>
              <a:off x="2667000" y="5366544"/>
              <a:ext cx="1095156" cy="1116180"/>
            </a:xfrm>
            <a:prstGeom prst="straightConnector1">
              <a:avLst/>
            </a:prstGeom>
            <a:noFill/>
            <a:ln w="9525" algn="ctr">
              <a:solidFill>
                <a:schemeClr val="tx1"/>
              </a:solidFill>
              <a:round/>
              <a:headEnd/>
              <a:tailEnd type="arrow" w="med" len="med"/>
            </a:ln>
          </p:spPr>
        </p:cxnSp>
        <p:cxnSp>
          <p:nvCxnSpPr>
            <p:cNvPr id="9241" name="Straight Connector 48"/>
            <p:cNvCxnSpPr>
              <a:cxnSpLocks noChangeShapeType="1"/>
              <a:stCxn id="60" idx="7"/>
            </p:cNvCxnSpPr>
            <p:nvPr/>
          </p:nvCxnSpPr>
          <p:spPr bwMode="auto">
            <a:xfrm flipV="1">
              <a:off x="3668182" y="6019800"/>
              <a:ext cx="2199218" cy="18589"/>
            </a:xfrm>
            <a:prstGeom prst="line">
              <a:avLst/>
            </a:prstGeom>
            <a:noFill/>
            <a:ln w="25400" algn="ctr">
              <a:solidFill>
                <a:schemeClr val="tx1"/>
              </a:solidFill>
              <a:prstDash val="dash"/>
              <a:round/>
              <a:headEnd/>
              <a:tailEnd/>
            </a:ln>
          </p:spPr>
        </p:cxnSp>
      </p:grpSp>
    </p:spTree>
    <p:extLst>
      <p:ext uri="{BB962C8B-B14F-4D97-AF65-F5344CB8AC3E}">
        <p14:creationId xmlns:p14="http://schemas.microsoft.com/office/powerpoint/2010/main" val="21141673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228600" y="96838"/>
            <a:ext cx="8686800" cy="741362"/>
          </a:xfrm>
        </p:spPr>
        <p:txBody>
          <a:bodyPr/>
          <a:lstStyle/>
          <a:p>
            <a:r>
              <a:rPr lang="en-US" dirty="0" smtClean="0"/>
              <a:t>Free-Space Propagation: Friss Equation</a:t>
            </a:r>
          </a:p>
        </p:txBody>
      </p:sp>
      <p:sp>
        <p:nvSpPr>
          <p:cNvPr id="13317" name="Rectangle 3"/>
          <p:cNvSpPr>
            <a:spLocks noGrp="1" noChangeArrowheads="1"/>
          </p:cNvSpPr>
          <p:nvPr>
            <p:ph type="body" idx="1"/>
          </p:nvPr>
        </p:nvSpPr>
        <p:spPr>
          <a:xfrm>
            <a:off x="304800" y="990600"/>
            <a:ext cx="8686800" cy="2819400"/>
          </a:xfrm>
        </p:spPr>
        <p:txBody>
          <a:bodyPr/>
          <a:lstStyle/>
          <a:p>
            <a:r>
              <a:rPr lang="en-US" dirty="0" smtClean="0"/>
              <a:t>Recall that:</a:t>
            </a:r>
          </a:p>
          <a:p>
            <a:endParaRPr lang="en-US" dirty="0" smtClean="0"/>
          </a:p>
          <a:p>
            <a:endParaRPr lang="en-US" dirty="0" smtClean="0"/>
          </a:p>
          <a:p>
            <a:r>
              <a:rPr lang="en-US" dirty="0" smtClean="0"/>
              <a:t>Since there are directional gains on the transmit and receive sides for directional (non-isotropic) antennas, the received power is:</a:t>
            </a:r>
          </a:p>
        </p:txBody>
      </p:sp>
      <p:sp>
        <p:nvSpPr>
          <p:cNvPr id="13318" name="Slide Number Placeholder 4"/>
          <p:cNvSpPr>
            <a:spLocks noGrp="1"/>
          </p:cNvSpPr>
          <p:nvPr>
            <p:ph type="sldNum" sz="quarter" idx="12"/>
          </p:nvPr>
        </p:nvSpPr>
        <p:spPr>
          <a:noFill/>
        </p:spPr>
        <p:txBody>
          <a:bodyPr/>
          <a:lstStyle/>
          <a:p>
            <a:fld id="{42D84F17-6F6E-4884-99B7-D1FBC809F35A}" type="slidenum">
              <a:rPr lang="en-US" smtClean="0"/>
              <a:pPr/>
              <a:t>22</a:t>
            </a:fld>
            <a:endParaRPr lang="en-US" smtClean="0"/>
          </a:p>
        </p:txBody>
      </p:sp>
      <p:sp>
        <p:nvSpPr>
          <p:cNvPr id="58" name="Teardrop 57"/>
          <p:cNvSpPr/>
          <p:nvPr/>
        </p:nvSpPr>
        <p:spPr bwMode="auto">
          <a:xfrm rot="11472120">
            <a:off x="3271840" y="4895694"/>
            <a:ext cx="1990741" cy="1714958"/>
          </a:xfrm>
          <a:prstGeom prst="teardrop">
            <a:avLst/>
          </a:prstGeom>
          <a:noFill/>
          <a:ln w="9525" cap="flat" cmpd="sng" algn="ctr">
            <a:solidFill>
              <a:schemeClr val="tx1"/>
            </a:solidFill>
            <a:prstDash val="solid"/>
            <a:round/>
            <a:headEnd type="none" w="med" len="med"/>
            <a:tailEnd type="none" w="med" len="med"/>
          </a:ln>
          <a:effectLst/>
        </p:spPr>
        <p:txBody>
          <a:bodyPr/>
          <a:lstStyle/>
          <a:p>
            <a:pPr>
              <a:defRPr/>
            </a:pPr>
            <a:endParaRPr lang="en-US"/>
          </a:p>
        </p:txBody>
      </p:sp>
      <p:cxnSp>
        <p:nvCxnSpPr>
          <p:cNvPr id="13320" name="Straight Connector 48"/>
          <p:cNvCxnSpPr>
            <a:cxnSpLocks noChangeShapeType="1"/>
            <a:stCxn id="13325" idx="6"/>
            <a:endCxn id="17" idx="3"/>
          </p:cNvCxnSpPr>
          <p:nvPr/>
        </p:nvCxnSpPr>
        <p:spPr bwMode="auto">
          <a:xfrm flipV="1">
            <a:off x="3146425" y="5703203"/>
            <a:ext cx="1005107" cy="738872"/>
          </a:xfrm>
          <a:prstGeom prst="line">
            <a:avLst/>
          </a:prstGeom>
          <a:noFill/>
          <a:ln w="25400" algn="ctr">
            <a:solidFill>
              <a:schemeClr val="tx1"/>
            </a:solidFill>
            <a:round/>
            <a:headEnd type="arrow"/>
            <a:tailEnd type="arrow"/>
          </a:ln>
        </p:spPr>
      </p:cxnSp>
      <p:sp>
        <p:nvSpPr>
          <p:cNvPr id="13325" name="Oval 43"/>
          <p:cNvSpPr>
            <a:spLocks noChangeArrowheads="1"/>
          </p:cNvSpPr>
          <p:nvPr/>
        </p:nvSpPr>
        <p:spPr bwMode="auto">
          <a:xfrm>
            <a:off x="2895600" y="6315075"/>
            <a:ext cx="250825" cy="254000"/>
          </a:xfrm>
          <a:prstGeom prst="ellipse">
            <a:avLst/>
          </a:prstGeom>
          <a:solidFill>
            <a:srgbClr val="CCECFF"/>
          </a:solidFill>
          <a:ln w="9525" algn="ctr">
            <a:solidFill>
              <a:schemeClr val="tx1"/>
            </a:solidFill>
            <a:round/>
            <a:headEnd/>
            <a:tailEnd/>
          </a:ln>
        </p:spPr>
        <p:txBody>
          <a:bodyPr/>
          <a:lstStyle/>
          <a:p>
            <a:endParaRPr lang="en-US"/>
          </a:p>
        </p:txBody>
      </p:sp>
      <p:graphicFrame>
        <p:nvGraphicFramePr>
          <p:cNvPr id="13315" name="Object 3"/>
          <p:cNvGraphicFramePr>
            <a:graphicFrameLocks noChangeAspect="1"/>
          </p:cNvGraphicFramePr>
          <p:nvPr/>
        </p:nvGraphicFramePr>
        <p:xfrm>
          <a:off x="3124200" y="3429000"/>
          <a:ext cx="2212975" cy="990600"/>
        </p:xfrm>
        <a:graphic>
          <a:graphicData uri="http://schemas.openxmlformats.org/presentationml/2006/ole">
            <mc:AlternateContent xmlns:mc="http://schemas.openxmlformats.org/markup-compatibility/2006">
              <mc:Choice xmlns:v="urn:schemas-microsoft-com:vml" Requires="v">
                <p:oleObj spid="_x0000_s12464" name="Equation" r:id="rId4" imgW="965200" imgH="431800" progId="Equation.DSMT4">
                  <p:embed/>
                </p:oleObj>
              </mc:Choice>
              <mc:Fallback>
                <p:oleObj name="Equation" r:id="rId4" imgW="965200" imgH="431800" progId="Equation.DSMT4">
                  <p:embed/>
                  <p:pic>
                    <p:nvPicPr>
                      <p:cNvPr id="1331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3429000"/>
                        <a:ext cx="2212975" cy="990600"/>
                      </a:xfrm>
                      <a:prstGeom prst="rect">
                        <a:avLst/>
                      </a:prstGeom>
                      <a:solidFill>
                        <a:srgbClr val="FFFF99"/>
                      </a:solidFill>
                    </p:spPr>
                  </p:pic>
                </p:oleObj>
              </mc:Fallback>
            </mc:AlternateContent>
          </a:graphicData>
        </a:graphic>
      </p:graphicFrame>
      <p:sp>
        <p:nvSpPr>
          <p:cNvPr id="13326" name="TextBox 42"/>
          <p:cNvSpPr txBox="1">
            <a:spLocks noChangeArrowheads="1"/>
          </p:cNvSpPr>
          <p:nvPr/>
        </p:nvSpPr>
        <p:spPr bwMode="auto">
          <a:xfrm>
            <a:off x="6670675" y="3733800"/>
            <a:ext cx="1981200" cy="461963"/>
          </a:xfrm>
          <a:prstGeom prst="rect">
            <a:avLst/>
          </a:prstGeom>
          <a:noFill/>
          <a:ln w="9525">
            <a:noFill/>
            <a:miter lim="800000"/>
            <a:headEnd/>
            <a:tailEnd/>
          </a:ln>
        </p:spPr>
        <p:txBody>
          <a:bodyPr>
            <a:spAutoFit/>
          </a:bodyPr>
          <a:lstStyle/>
          <a:p>
            <a:r>
              <a:rPr lang="en-US" sz="2400" b="0" dirty="0" err="1" smtClean="0">
                <a:solidFill>
                  <a:srgbClr val="FF0000"/>
                </a:solidFill>
                <a:latin typeface="Calibri" pitchFamily="34" charset="0"/>
              </a:rPr>
              <a:t>Friis</a:t>
            </a:r>
            <a:r>
              <a:rPr lang="en-US" sz="2400" b="0" dirty="0" smtClean="0">
                <a:solidFill>
                  <a:srgbClr val="FF0000"/>
                </a:solidFill>
                <a:latin typeface="Calibri" pitchFamily="34" charset="0"/>
              </a:rPr>
              <a:t> </a:t>
            </a:r>
            <a:r>
              <a:rPr lang="en-US" sz="2400" b="0" dirty="0">
                <a:solidFill>
                  <a:srgbClr val="FF0000"/>
                </a:solidFill>
                <a:latin typeface="Calibri" pitchFamily="34" charset="0"/>
              </a:rPr>
              <a:t>Equation</a:t>
            </a:r>
          </a:p>
        </p:txBody>
      </p:sp>
      <p:cxnSp>
        <p:nvCxnSpPr>
          <p:cNvPr id="13327" name="Straight Arrow Connector 15"/>
          <p:cNvCxnSpPr>
            <a:cxnSpLocks noChangeShapeType="1"/>
            <a:stCxn id="13326" idx="1"/>
          </p:cNvCxnSpPr>
          <p:nvPr/>
        </p:nvCxnSpPr>
        <p:spPr bwMode="auto">
          <a:xfrm rot="10800000">
            <a:off x="5299075" y="3962400"/>
            <a:ext cx="1371600" cy="1588"/>
          </a:xfrm>
          <a:prstGeom prst="straightConnector1">
            <a:avLst/>
          </a:prstGeom>
          <a:noFill/>
          <a:ln w="9525" algn="ctr">
            <a:solidFill>
              <a:schemeClr val="tx1"/>
            </a:solidFill>
            <a:round/>
            <a:headEnd/>
            <a:tailEnd type="arrow" w="med" len="med"/>
          </a:ln>
        </p:spPr>
      </p:cxnSp>
      <p:sp>
        <p:nvSpPr>
          <p:cNvPr id="17" name="Oval 43"/>
          <p:cNvSpPr>
            <a:spLocks noChangeArrowheads="1"/>
          </p:cNvSpPr>
          <p:nvPr/>
        </p:nvSpPr>
        <p:spPr bwMode="auto">
          <a:xfrm>
            <a:off x="4114800" y="5486400"/>
            <a:ext cx="250825" cy="254000"/>
          </a:xfrm>
          <a:prstGeom prst="ellipse">
            <a:avLst/>
          </a:prstGeom>
          <a:solidFill>
            <a:srgbClr val="CCECFF"/>
          </a:solidFill>
          <a:ln w="9525" algn="ctr">
            <a:solidFill>
              <a:schemeClr val="tx1"/>
            </a:solidFill>
            <a:round/>
            <a:headEnd/>
            <a:tailEnd/>
          </a:ln>
        </p:spPr>
        <p:txBody>
          <a:bodyPr/>
          <a:lstStyle/>
          <a:p>
            <a:endParaRPr lang="en-US"/>
          </a:p>
        </p:txBody>
      </p:sp>
      <p:sp>
        <p:nvSpPr>
          <p:cNvPr id="22" name="TextBox 42"/>
          <p:cNvSpPr txBox="1">
            <a:spLocks noChangeArrowheads="1"/>
          </p:cNvSpPr>
          <p:nvPr/>
        </p:nvSpPr>
        <p:spPr bwMode="auto">
          <a:xfrm>
            <a:off x="2743200" y="6553200"/>
            <a:ext cx="609600" cy="369332"/>
          </a:xfrm>
          <a:prstGeom prst="rect">
            <a:avLst/>
          </a:prstGeom>
          <a:noFill/>
          <a:ln w="9525">
            <a:noFill/>
            <a:miter lim="800000"/>
            <a:headEnd/>
            <a:tailEnd/>
          </a:ln>
        </p:spPr>
        <p:txBody>
          <a:bodyPr wrap="square">
            <a:spAutoFit/>
          </a:bodyPr>
          <a:lstStyle/>
          <a:p>
            <a:pPr algn="ctr"/>
            <a:r>
              <a:rPr lang="en-US" b="0" dirty="0" smtClean="0">
                <a:latin typeface="Calibri" pitchFamily="34" charset="0"/>
              </a:rPr>
              <a:t>T</a:t>
            </a:r>
            <a:endParaRPr lang="en-US" b="0" dirty="0">
              <a:latin typeface="Calibri" pitchFamily="34" charset="0"/>
            </a:endParaRPr>
          </a:p>
        </p:txBody>
      </p:sp>
      <p:sp>
        <p:nvSpPr>
          <p:cNvPr id="23" name="TextBox 42"/>
          <p:cNvSpPr txBox="1">
            <a:spLocks noChangeArrowheads="1"/>
          </p:cNvSpPr>
          <p:nvPr/>
        </p:nvSpPr>
        <p:spPr bwMode="auto">
          <a:xfrm>
            <a:off x="3200400" y="5715000"/>
            <a:ext cx="609600" cy="369888"/>
          </a:xfrm>
          <a:prstGeom prst="rect">
            <a:avLst/>
          </a:prstGeom>
          <a:noFill/>
          <a:ln w="9525">
            <a:noFill/>
            <a:miter lim="800000"/>
            <a:headEnd/>
            <a:tailEnd/>
          </a:ln>
        </p:spPr>
        <p:txBody>
          <a:bodyPr wrap="square">
            <a:spAutoFit/>
          </a:bodyPr>
          <a:lstStyle/>
          <a:p>
            <a:pPr algn="ctr"/>
            <a:r>
              <a:rPr lang="en-US" b="0" dirty="0" smtClean="0">
                <a:latin typeface="Calibri" pitchFamily="34" charset="0"/>
              </a:rPr>
              <a:t>d</a:t>
            </a:r>
            <a:endParaRPr lang="en-US" b="0" dirty="0">
              <a:latin typeface="Calibri" pitchFamily="34" charset="0"/>
            </a:endParaRPr>
          </a:p>
        </p:txBody>
      </p:sp>
      <p:sp>
        <p:nvSpPr>
          <p:cNvPr id="18" name="TextBox 42"/>
          <p:cNvSpPr txBox="1">
            <a:spLocks noChangeArrowheads="1"/>
          </p:cNvSpPr>
          <p:nvPr/>
        </p:nvSpPr>
        <p:spPr bwMode="auto">
          <a:xfrm>
            <a:off x="4114800" y="5867400"/>
            <a:ext cx="609600" cy="369888"/>
          </a:xfrm>
          <a:prstGeom prst="rect">
            <a:avLst/>
          </a:prstGeom>
          <a:noFill/>
          <a:ln w="9525">
            <a:noFill/>
            <a:miter lim="800000"/>
            <a:headEnd/>
            <a:tailEnd/>
          </a:ln>
        </p:spPr>
        <p:txBody>
          <a:bodyPr wrap="square">
            <a:spAutoFit/>
          </a:bodyPr>
          <a:lstStyle/>
          <a:p>
            <a:pPr algn="ctr"/>
            <a:r>
              <a:rPr lang="en-US" b="0" dirty="0" smtClean="0">
                <a:latin typeface="Calibri" pitchFamily="34" charset="0"/>
              </a:rPr>
              <a:t>R</a:t>
            </a:r>
            <a:endParaRPr lang="en-US" b="0" dirty="0">
              <a:latin typeface="Calibri" pitchFamily="34" charset="0"/>
            </a:endParaRPr>
          </a:p>
        </p:txBody>
      </p:sp>
      <p:graphicFrame>
        <p:nvGraphicFramePr>
          <p:cNvPr id="366596" name="Object 2"/>
          <p:cNvGraphicFramePr>
            <a:graphicFrameLocks noChangeAspect="1"/>
          </p:cNvGraphicFramePr>
          <p:nvPr/>
        </p:nvGraphicFramePr>
        <p:xfrm>
          <a:off x="3136900" y="1055688"/>
          <a:ext cx="2989263" cy="1012825"/>
        </p:xfrm>
        <a:graphic>
          <a:graphicData uri="http://schemas.openxmlformats.org/presentationml/2006/ole">
            <mc:AlternateContent xmlns:mc="http://schemas.openxmlformats.org/markup-compatibility/2006">
              <mc:Choice xmlns:v="urn:schemas-microsoft-com:vml" Requires="v">
                <p:oleObj spid="_x0000_s12465" name="Equation" r:id="rId6" imgW="1459866" imgH="495085" progId="Equation.DSMT4">
                  <p:embed/>
                </p:oleObj>
              </mc:Choice>
              <mc:Fallback>
                <p:oleObj name="Equation" r:id="rId6" imgW="1459866" imgH="495085" progId="Equation.DSMT4">
                  <p:embed/>
                  <p:pic>
                    <p:nvPicPr>
                      <p:cNvPr id="366596"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6900" y="1055688"/>
                        <a:ext cx="2989263" cy="1012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646665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228600" y="96838"/>
            <a:ext cx="8915400" cy="741362"/>
          </a:xfrm>
        </p:spPr>
        <p:txBody>
          <a:bodyPr/>
          <a:lstStyle/>
          <a:p>
            <a:r>
              <a:rPr lang="en-US" smtClean="0"/>
              <a:t>Free-Space Propagation: Link Budget Equation</a:t>
            </a:r>
          </a:p>
        </p:txBody>
      </p:sp>
      <p:sp>
        <p:nvSpPr>
          <p:cNvPr id="14341" name="Rectangle 3"/>
          <p:cNvSpPr>
            <a:spLocks noGrp="1" noChangeArrowheads="1"/>
          </p:cNvSpPr>
          <p:nvPr>
            <p:ph type="body" idx="1"/>
          </p:nvPr>
        </p:nvSpPr>
        <p:spPr>
          <a:xfrm>
            <a:off x="304800" y="1905000"/>
            <a:ext cx="8686800" cy="1828800"/>
          </a:xfrm>
        </p:spPr>
        <p:txBody>
          <a:bodyPr/>
          <a:lstStyle/>
          <a:p>
            <a:r>
              <a:rPr lang="en-US" dirty="0" smtClean="0"/>
              <a:t>The decibel notation of the Friss equation is:</a:t>
            </a:r>
          </a:p>
        </p:txBody>
      </p:sp>
      <p:sp>
        <p:nvSpPr>
          <p:cNvPr id="14342" name="Slide Number Placeholder 4"/>
          <p:cNvSpPr>
            <a:spLocks noGrp="1"/>
          </p:cNvSpPr>
          <p:nvPr>
            <p:ph type="sldNum" sz="quarter" idx="12"/>
          </p:nvPr>
        </p:nvSpPr>
        <p:spPr>
          <a:noFill/>
        </p:spPr>
        <p:txBody>
          <a:bodyPr/>
          <a:lstStyle/>
          <a:p>
            <a:fld id="{D469563B-B6EA-494F-A29F-BE3D81D8A79F}" type="slidenum">
              <a:rPr lang="en-US" smtClean="0"/>
              <a:pPr/>
              <a:t>23</a:t>
            </a:fld>
            <a:endParaRPr lang="en-US" smtClean="0"/>
          </a:p>
        </p:txBody>
      </p:sp>
      <p:sp>
        <p:nvSpPr>
          <p:cNvPr id="58" name="Teardrop 57"/>
          <p:cNvSpPr/>
          <p:nvPr/>
        </p:nvSpPr>
        <p:spPr bwMode="auto">
          <a:xfrm rot="11472120">
            <a:off x="3311525" y="4491038"/>
            <a:ext cx="2352675" cy="2159000"/>
          </a:xfrm>
          <a:prstGeom prst="teardrop">
            <a:avLst/>
          </a:prstGeom>
          <a:noFill/>
          <a:ln w="9525" cap="flat" cmpd="sng" algn="ctr">
            <a:solidFill>
              <a:schemeClr val="tx1"/>
            </a:solidFill>
            <a:prstDash val="solid"/>
            <a:round/>
            <a:headEnd type="none" w="med" len="med"/>
            <a:tailEnd type="none" w="med" len="med"/>
          </a:ln>
          <a:effectLst/>
        </p:spPr>
        <p:txBody>
          <a:bodyPr/>
          <a:lstStyle/>
          <a:p>
            <a:pPr>
              <a:defRPr/>
            </a:pPr>
            <a:endParaRPr lang="en-US"/>
          </a:p>
        </p:txBody>
      </p:sp>
      <p:cxnSp>
        <p:nvCxnSpPr>
          <p:cNvPr id="14344" name="Straight Connector 48"/>
          <p:cNvCxnSpPr>
            <a:cxnSpLocks noChangeShapeType="1"/>
            <a:stCxn id="14349" idx="3"/>
          </p:cNvCxnSpPr>
          <p:nvPr/>
        </p:nvCxnSpPr>
        <p:spPr bwMode="auto">
          <a:xfrm rot="5400000" flipH="1" flipV="1">
            <a:off x="3351213" y="4397375"/>
            <a:ext cx="1716088" cy="2554287"/>
          </a:xfrm>
          <a:prstGeom prst="line">
            <a:avLst/>
          </a:prstGeom>
          <a:noFill/>
          <a:ln w="25400" algn="ctr">
            <a:solidFill>
              <a:schemeClr val="tx1"/>
            </a:solidFill>
            <a:round/>
            <a:headEnd/>
            <a:tailEnd/>
          </a:ln>
        </p:spPr>
      </p:cxnSp>
      <p:sp>
        <p:nvSpPr>
          <p:cNvPr id="14349" name="Oval 43"/>
          <p:cNvSpPr>
            <a:spLocks noChangeArrowheads="1"/>
          </p:cNvSpPr>
          <p:nvPr/>
        </p:nvSpPr>
        <p:spPr bwMode="auto">
          <a:xfrm>
            <a:off x="2895600" y="6315075"/>
            <a:ext cx="250825" cy="254000"/>
          </a:xfrm>
          <a:prstGeom prst="ellipse">
            <a:avLst/>
          </a:prstGeom>
          <a:solidFill>
            <a:srgbClr val="CCECFF"/>
          </a:solidFill>
          <a:ln w="9525" algn="ctr">
            <a:solidFill>
              <a:schemeClr val="tx1"/>
            </a:solidFill>
            <a:round/>
            <a:headEnd/>
            <a:tailEnd/>
          </a:ln>
        </p:spPr>
        <p:txBody>
          <a:bodyPr/>
          <a:lstStyle/>
          <a:p>
            <a:endParaRPr lang="en-US"/>
          </a:p>
        </p:txBody>
      </p:sp>
      <p:graphicFrame>
        <p:nvGraphicFramePr>
          <p:cNvPr id="14338" name="Object 2"/>
          <p:cNvGraphicFramePr>
            <a:graphicFrameLocks noChangeAspect="1"/>
          </p:cNvGraphicFramePr>
          <p:nvPr/>
        </p:nvGraphicFramePr>
        <p:xfrm>
          <a:off x="3200400" y="990600"/>
          <a:ext cx="2212975" cy="990600"/>
        </p:xfrm>
        <a:graphic>
          <a:graphicData uri="http://schemas.openxmlformats.org/presentationml/2006/ole">
            <mc:AlternateContent xmlns:mc="http://schemas.openxmlformats.org/markup-compatibility/2006">
              <mc:Choice xmlns:v="urn:schemas-microsoft-com:vml" Requires="v">
                <p:oleObj spid="_x0000_s13488" name="Equation" r:id="rId4" imgW="965200" imgH="431800" progId="Equation.DSMT4">
                  <p:embed/>
                </p:oleObj>
              </mc:Choice>
              <mc:Fallback>
                <p:oleObj name="Equation" r:id="rId4" imgW="965200" imgH="431800" progId="Equation.DSMT4">
                  <p:embed/>
                  <p:pic>
                    <p:nvPicPr>
                      <p:cNvPr id="1433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990600"/>
                        <a:ext cx="2212975" cy="990600"/>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graphicFrame>
        <p:nvGraphicFramePr>
          <p:cNvPr id="14339" name="Object 3"/>
          <p:cNvGraphicFramePr>
            <a:graphicFrameLocks noChangeAspect="1"/>
          </p:cNvGraphicFramePr>
          <p:nvPr/>
        </p:nvGraphicFramePr>
        <p:xfrm>
          <a:off x="920750" y="2562225"/>
          <a:ext cx="7135813" cy="582613"/>
        </p:xfrm>
        <a:graphic>
          <a:graphicData uri="http://schemas.openxmlformats.org/presentationml/2006/ole">
            <mc:AlternateContent xmlns:mc="http://schemas.openxmlformats.org/markup-compatibility/2006">
              <mc:Choice xmlns:v="urn:schemas-microsoft-com:vml" Requires="v">
                <p:oleObj spid="_x0000_s13489" name="Equation" r:id="rId6" imgW="3111500" imgH="254000" progId="Equation.DSMT4">
                  <p:embed/>
                </p:oleObj>
              </mc:Choice>
              <mc:Fallback>
                <p:oleObj name="Equation" r:id="rId6" imgW="3111500" imgH="254000" progId="Equation.DSMT4">
                  <p:embed/>
                  <p:pic>
                    <p:nvPicPr>
                      <p:cNvPr id="1433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0750" y="2562225"/>
                        <a:ext cx="7135813" cy="582613"/>
                      </a:xfrm>
                      <a:prstGeom prst="rect">
                        <a:avLst/>
                      </a:prstGeom>
                      <a:solidFill>
                        <a:srgbClr val="FFFF99"/>
                      </a:solidFill>
                    </p:spPr>
                  </p:pic>
                </p:oleObj>
              </mc:Fallback>
            </mc:AlternateContent>
          </a:graphicData>
        </a:graphic>
      </p:graphicFrame>
      <p:sp>
        <p:nvSpPr>
          <p:cNvPr id="14350" name="TextBox 42"/>
          <p:cNvSpPr txBox="1">
            <a:spLocks noChangeArrowheads="1"/>
          </p:cNvSpPr>
          <p:nvPr/>
        </p:nvSpPr>
        <p:spPr bwMode="auto">
          <a:xfrm>
            <a:off x="6781800" y="3505200"/>
            <a:ext cx="1981200" cy="461963"/>
          </a:xfrm>
          <a:prstGeom prst="rect">
            <a:avLst/>
          </a:prstGeom>
          <a:noFill/>
          <a:ln w="9525">
            <a:noFill/>
            <a:miter lim="800000"/>
            <a:headEnd/>
            <a:tailEnd/>
          </a:ln>
        </p:spPr>
        <p:txBody>
          <a:bodyPr>
            <a:spAutoFit/>
          </a:bodyPr>
          <a:lstStyle/>
          <a:p>
            <a:r>
              <a:rPr lang="en-US" sz="2400" b="0" dirty="0">
                <a:solidFill>
                  <a:srgbClr val="FF0000"/>
                </a:solidFill>
                <a:latin typeface="Calibri" pitchFamily="34" charset="0"/>
              </a:rPr>
              <a:t>Link Budget</a:t>
            </a:r>
          </a:p>
        </p:txBody>
      </p:sp>
      <p:cxnSp>
        <p:nvCxnSpPr>
          <p:cNvPr id="14351" name="Straight Arrow Connector 17"/>
          <p:cNvCxnSpPr>
            <a:cxnSpLocks noChangeShapeType="1"/>
            <a:stCxn id="14350" idx="1"/>
          </p:cNvCxnSpPr>
          <p:nvPr/>
        </p:nvCxnSpPr>
        <p:spPr bwMode="auto">
          <a:xfrm rot="10800000">
            <a:off x="6019800" y="3200400"/>
            <a:ext cx="762000" cy="534988"/>
          </a:xfrm>
          <a:prstGeom prst="straightConnector1">
            <a:avLst/>
          </a:prstGeom>
          <a:noFill/>
          <a:ln w="9525" algn="ctr">
            <a:solidFill>
              <a:schemeClr val="tx1"/>
            </a:solidFill>
            <a:round/>
            <a:headEnd/>
            <a:tailEnd type="arrow" w="med" len="med"/>
          </a:ln>
        </p:spPr>
      </p:cxnSp>
    </p:spTree>
    <p:extLst>
      <p:ext uri="{BB962C8B-B14F-4D97-AF65-F5344CB8AC3E}">
        <p14:creationId xmlns:p14="http://schemas.microsoft.com/office/powerpoint/2010/main" val="40866869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228600" y="96838"/>
            <a:ext cx="8915400" cy="741362"/>
          </a:xfrm>
        </p:spPr>
        <p:txBody>
          <a:bodyPr/>
          <a:lstStyle/>
          <a:p>
            <a:r>
              <a:rPr lang="en-US" smtClean="0"/>
              <a:t>Free-Space Propagation: Link Budget Equation</a:t>
            </a:r>
          </a:p>
        </p:txBody>
      </p:sp>
      <p:sp>
        <p:nvSpPr>
          <p:cNvPr id="15364" name="Rectangle 3"/>
          <p:cNvSpPr>
            <a:spLocks noGrp="1" noChangeArrowheads="1"/>
          </p:cNvSpPr>
          <p:nvPr>
            <p:ph type="body" idx="1"/>
          </p:nvPr>
        </p:nvSpPr>
        <p:spPr>
          <a:xfrm>
            <a:off x="304800" y="1905000"/>
            <a:ext cx="8686800" cy="1828800"/>
          </a:xfrm>
        </p:spPr>
        <p:txBody>
          <a:bodyPr/>
          <a:lstStyle/>
          <a:p>
            <a:r>
              <a:rPr lang="en-US" dirty="0" smtClean="0"/>
              <a:t>The phrase “</a:t>
            </a:r>
            <a:r>
              <a:rPr lang="en-US" dirty="0" smtClean="0">
                <a:solidFill>
                  <a:srgbClr val="FF0000"/>
                </a:solidFill>
              </a:rPr>
              <a:t>Closing the link</a:t>
            </a:r>
            <a:r>
              <a:rPr lang="en-US" dirty="0" smtClean="0"/>
              <a:t>” refers to the requirement that the received power is greater than the receiver sensitivity.</a:t>
            </a:r>
          </a:p>
        </p:txBody>
      </p:sp>
      <p:sp>
        <p:nvSpPr>
          <p:cNvPr id="15365" name="Slide Number Placeholder 4"/>
          <p:cNvSpPr>
            <a:spLocks noGrp="1"/>
          </p:cNvSpPr>
          <p:nvPr>
            <p:ph type="sldNum" sz="quarter" idx="12"/>
          </p:nvPr>
        </p:nvSpPr>
        <p:spPr>
          <a:noFill/>
        </p:spPr>
        <p:txBody>
          <a:bodyPr/>
          <a:lstStyle/>
          <a:p>
            <a:fld id="{9B71E141-2433-4D47-8101-71D607E7548F}" type="slidenum">
              <a:rPr lang="en-US" smtClean="0"/>
              <a:pPr/>
              <a:t>24</a:t>
            </a:fld>
            <a:endParaRPr lang="en-US" smtClean="0"/>
          </a:p>
        </p:txBody>
      </p:sp>
      <p:sp>
        <p:nvSpPr>
          <p:cNvPr id="58" name="Teardrop 57"/>
          <p:cNvSpPr/>
          <p:nvPr/>
        </p:nvSpPr>
        <p:spPr bwMode="auto">
          <a:xfrm rot="11472120">
            <a:off x="2946425" y="2798760"/>
            <a:ext cx="2352675" cy="2159000"/>
          </a:xfrm>
          <a:prstGeom prst="teardrop">
            <a:avLst/>
          </a:prstGeom>
          <a:noFill/>
          <a:ln w="9525" cap="flat" cmpd="sng" algn="ctr">
            <a:solidFill>
              <a:schemeClr val="tx1"/>
            </a:solidFill>
            <a:prstDash val="solid"/>
            <a:round/>
            <a:headEnd type="none" w="med" len="med"/>
            <a:tailEnd type="none" w="med" len="med"/>
          </a:ln>
          <a:effectLst/>
        </p:spPr>
        <p:txBody>
          <a:bodyPr/>
          <a:lstStyle/>
          <a:p>
            <a:pPr>
              <a:defRPr/>
            </a:pPr>
            <a:endParaRPr lang="en-US"/>
          </a:p>
        </p:txBody>
      </p:sp>
      <p:cxnSp>
        <p:nvCxnSpPr>
          <p:cNvPr id="15367" name="Straight Connector 48"/>
          <p:cNvCxnSpPr>
            <a:cxnSpLocks noChangeShapeType="1"/>
          </p:cNvCxnSpPr>
          <p:nvPr/>
        </p:nvCxnSpPr>
        <p:spPr bwMode="auto">
          <a:xfrm rot="5400000" flipH="1" flipV="1">
            <a:off x="3178223" y="2601116"/>
            <a:ext cx="1716088" cy="2554287"/>
          </a:xfrm>
          <a:prstGeom prst="line">
            <a:avLst/>
          </a:prstGeom>
          <a:noFill/>
          <a:ln w="25400" algn="ctr">
            <a:solidFill>
              <a:schemeClr val="tx1"/>
            </a:solidFill>
            <a:round/>
            <a:headEnd/>
            <a:tailEnd/>
          </a:ln>
        </p:spPr>
      </p:cxnSp>
      <p:sp>
        <p:nvSpPr>
          <p:cNvPr id="15372" name="Oval 43"/>
          <p:cNvSpPr>
            <a:spLocks noChangeArrowheads="1"/>
          </p:cNvSpPr>
          <p:nvPr/>
        </p:nvSpPr>
        <p:spPr bwMode="auto">
          <a:xfrm>
            <a:off x="2508298" y="4609304"/>
            <a:ext cx="250825" cy="254000"/>
          </a:xfrm>
          <a:prstGeom prst="ellipse">
            <a:avLst/>
          </a:prstGeom>
          <a:solidFill>
            <a:srgbClr val="CCECFF"/>
          </a:solidFill>
          <a:ln w="9525" algn="ctr">
            <a:solidFill>
              <a:schemeClr val="tx1"/>
            </a:solidFill>
            <a:round/>
            <a:headEnd/>
            <a:tailEnd/>
          </a:ln>
        </p:spPr>
        <p:txBody>
          <a:bodyPr/>
          <a:lstStyle/>
          <a:p>
            <a:endParaRPr lang="en-US"/>
          </a:p>
        </p:txBody>
      </p:sp>
      <p:graphicFrame>
        <p:nvGraphicFramePr>
          <p:cNvPr id="15362" name="Object 2"/>
          <p:cNvGraphicFramePr>
            <a:graphicFrameLocks noChangeAspect="1"/>
          </p:cNvGraphicFramePr>
          <p:nvPr/>
        </p:nvGraphicFramePr>
        <p:xfrm>
          <a:off x="996950" y="1038225"/>
          <a:ext cx="7135813" cy="581025"/>
        </p:xfrm>
        <a:graphic>
          <a:graphicData uri="http://schemas.openxmlformats.org/presentationml/2006/ole">
            <mc:AlternateContent xmlns:mc="http://schemas.openxmlformats.org/markup-compatibility/2006">
              <mc:Choice xmlns:v="urn:schemas-microsoft-com:vml" Requires="v">
                <p:oleObj spid="_x0000_s14425" name="Equation" r:id="rId4" imgW="3111500" imgH="254000" progId="Equation.DSMT4">
                  <p:embed/>
                </p:oleObj>
              </mc:Choice>
              <mc:Fallback>
                <p:oleObj name="Equation" r:id="rId4" imgW="3111500" imgH="254000" progId="Equation.DSMT4">
                  <p:embed/>
                  <p:pic>
                    <p:nvPicPr>
                      <p:cNvPr id="1536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6950" y="1038225"/>
                        <a:ext cx="7135813" cy="581025"/>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sp>
        <p:nvSpPr>
          <p:cNvPr id="2" name="Rectangle 1"/>
          <p:cNvSpPr/>
          <p:nvPr/>
        </p:nvSpPr>
        <p:spPr>
          <a:xfrm>
            <a:off x="0" y="5165720"/>
            <a:ext cx="9144000" cy="1631216"/>
          </a:xfrm>
          <a:prstGeom prst="rect">
            <a:avLst/>
          </a:prstGeom>
        </p:spPr>
        <p:txBody>
          <a:bodyPr wrap="square">
            <a:spAutoFit/>
          </a:bodyPr>
          <a:lstStyle/>
          <a:p>
            <a:pPr algn="just"/>
            <a:r>
              <a:rPr lang="en-US" sz="2000" dirty="0"/>
              <a:t>In terrestrial microwave links, line of sight transmission limits the separation of T </a:t>
            </a:r>
            <a:r>
              <a:rPr lang="en-US" sz="2000" dirty="0" smtClean="0"/>
              <a:t>and </a:t>
            </a:r>
            <a:r>
              <a:rPr lang="en-US" sz="2000" dirty="0"/>
              <a:t>R to about 40Km. If a 100 mW transmitter at 4 GHz is used with transmitting </a:t>
            </a:r>
            <a:r>
              <a:rPr lang="en-US" sz="2000" dirty="0" smtClean="0"/>
              <a:t>and </a:t>
            </a:r>
            <a:r>
              <a:rPr lang="en-US" sz="2000" dirty="0"/>
              <a:t>receiving antennas of 0.5 m*m effective area. What is the received power level </a:t>
            </a:r>
            <a:r>
              <a:rPr lang="en-US" sz="2000" dirty="0" smtClean="0"/>
              <a:t>in </a:t>
            </a:r>
            <a:r>
              <a:rPr lang="en-US" sz="2000" dirty="0"/>
              <a:t>dBm.</a:t>
            </a:r>
          </a:p>
          <a:p>
            <a:pPr algn="just"/>
            <a:r>
              <a:rPr lang="en-US" sz="2000" dirty="0" smtClean="0"/>
              <a:t>Solution</a:t>
            </a:r>
            <a:r>
              <a:rPr lang="en-US" sz="2000" dirty="0"/>
              <a:t>: Use the basic Friss equation to calculate the Answer.</a:t>
            </a:r>
          </a:p>
        </p:txBody>
      </p:sp>
    </p:spTree>
    <p:extLst>
      <p:ext uri="{BB962C8B-B14F-4D97-AF65-F5344CB8AC3E}">
        <p14:creationId xmlns:p14="http://schemas.microsoft.com/office/powerpoint/2010/main" val="28166612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228600" y="96838"/>
            <a:ext cx="8686800" cy="741362"/>
          </a:xfrm>
        </p:spPr>
        <p:txBody>
          <a:bodyPr/>
          <a:lstStyle/>
          <a:p>
            <a:r>
              <a:rPr lang="en-US" dirty="0" smtClean="0"/>
              <a:t>Example</a:t>
            </a:r>
          </a:p>
        </p:txBody>
      </p:sp>
      <p:sp>
        <p:nvSpPr>
          <p:cNvPr id="6149" name="Rectangle 3"/>
          <p:cNvSpPr>
            <a:spLocks noGrp="1" noChangeArrowheads="1"/>
          </p:cNvSpPr>
          <p:nvPr>
            <p:ph type="body" idx="1"/>
          </p:nvPr>
        </p:nvSpPr>
        <p:spPr>
          <a:xfrm>
            <a:off x="228600" y="1143000"/>
            <a:ext cx="8686800" cy="5105400"/>
          </a:xfrm>
        </p:spPr>
        <p:txBody>
          <a:bodyPr/>
          <a:lstStyle/>
          <a:p>
            <a:pPr algn="just">
              <a:buNone/>
            </a:pPr>
            <a:r>
              <a:rPr lang="en-US" dirty="0" smtClean="0"/>
              <a:t>      If 50 W is applied to a unity gain antenna with 900 MHz carrier frequency, find the received power in dBm at a free space distance of 100m from the antenna.</a:t>
            </a:r>
          </a:p>
          <a:p>
            <a:pPr algn="just">
              <a:buNone/>
            </a:pPr>
            <a:endParaRPr lang="en-US" dirty="0"/>
          </a:p>
          <a:p>
            <a:pPr algn="just">
              <a:buNone/>
            </a:pPr>
            <a:endParaRPr lang="en-US" dirty="0" smtClean="0"/>
          </a:p>
          <a:p>
            <a:pPr algn="just">
              <a:buNone/>
            </a:pPr>
            <a:r>
              <a:rPr lang="en-US" dirty="0" smtClean="0"/>
              <a:t>Solution: Use </a:t>
            </a:r>
            <a:r>
              <a:rPr lang="en-US" smtClean="0"/>
              <a:t>the Friss </a:t>
            </a:r>
            <a:r>
              <a:rPr lang="en-US" dirty="0" smtClean="0"/>
              <a:t>equation to calculate the answer.</a:t>
            </a:r>
          </a:p>
        </p:txBody>
      </p:sp>
      <p:sp>
        <p:nvSpPr>
          <p:cNvPr id="6150" name="Slide Number Placeholder 4"/>
          <p:cNvSpPr>
            <a:spLocks noGrp="1"/>
          </p:cNvSpPr>
          <p:nvPr>
            <p:ph type="sldNum" sz="quarter" idx="12"/>
          </p:nvPr>
        </p:nvSpPr>
        <p:spPr>
          <a:noFill/>
        </p:spPr>
        <p:txBody>
          <a:bodyPr/>
          <a:lstStyle/>
          <a:p>
            <a:fld id="{81CC44F8-86FD-4221-9905-2929B2E5472B}" type="slidenum">
              <a:rPr lang="en-US" smtClean="0"/>
              <a:pPr/>
              <a:t>25</a:t>
            </a:fld>
            <a:endParaRPr lang="en-US" smtClean="0"/>
          </a:p>
        </p:txBody>
      </p:sp>
    </p:spTree>
    <p:extLst>
      <p:ext uri="{BB962C8B-B14F-4D97-AF65-F5344CB8AC3E}">
        <p14:creationId xmlns:p14="http://schemas.microsoft.com/office/powerpoint/2010/main" val="42173044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228600" y="96838"/>
            <a:ext cx="8686800" cy="741362"/>
          </a:xfrm>
        </p:spPr>
        <p:txBody>
          <a:bodyPr/>
          <a:lstStyle/>
          <a:p>
            <a:r>
              <a:rPr lang="en-US" dirty="0" smtClean="0"/>
              <a:t>Example</a:t>
            </a:r>
          </a:p>
        </p:txBody>
      </p:sp>
      <p:sp>
        <p:nvSpPr>
          <p:cNvPr id="6149" name="Rectangle 3"/>
          <p:cNvSpPr>
            <a:spLocks noGrp="1" noChangeArrowheads="1"/>
          </p:cNvSpPr>
          <p:nvPr>
            <p:ph type="body" idx="1"/>
          </p:nvPr>
        </p:nvSpPr>
        <p:spPr>
          <a:xfrm>
            <a:off x="228600" y="1143000"/>
            <a:ext cx="8686800" cy="1219200"/>
          </a:xfrm>
        </p:spPr>
        <p:txBody>
          <a:bodyPr/>
          <a:lstStyle/>
          <a:p>
            <a:pPr>
              <a:buNone/>
            </a:pPr>
            <a:r>
              <a:rPr lang="en-US" dirty="0" smtClean="0"/>
              <a:t> If 50 W is applied to a unity gain antenna with 900 MHz carrier frequency, find the received power in dBm at a free space      distance of 100m from the antenna.</a:t>
            </a:r>
          </a:p>
        </p:txBody>
      </p:sp>
      <p:sp>
        <p:nvSpPr>
          <p:cNvPr id="6150" name="Slide Number Placeholder 4"/>
          <p:cNvSpPr>
            <a:spLocks noGrp="1"/>
          </p:cNvSpPr>
          <p:nvPr>
            <p:ph type="sldNum" sz="quarter" idx="12"/>
          </p:nvPr>
        </p:nvSpPr>
        <p:spPr>
          <a:noFill/>
        </p:spPr>
        <p:txBody>
          <a:bodyPr/>
          <a:lstStyle/>
          <a:p>
            <a:fld id="{81CC44F8-86FD-4221-9905-2929B2E5472B}" type="slidenum">
              <a:rPr lang="en-US" smtClean="0"/>
              <a:pPr/>
              <a:t>26</a:t>
            </a:fld>
            <a:endParaRPr lang="en-US" smtClean="0"/>
          </a:p>
        </p:txBody>
      </p:sp>
      <p:graphicFrame>
        <p:nvGraphicFramePr>
          <p:cNvPr id="6147" name="Object 4"/>
          <p:cNvGraphicFramePr>
            <a:graphicFrameLocks noChangeAspect="1"/>
          </p:cNvGraphicFramePr>
          <p:nvPr/>
        </p:nvGraphicFramePr>
        <p:xfrm>
          <a:off x="709613" y="3459163"/>
          <a:ext cx="2125662" cy="547687"/>
        </p:xfrm>
        <a:graphic>
          <a:graphicData uri="http://schemas.openxmlformats.org/presentationml/2006/ole">
            <mc:AlternateContent xmlns:mc="http://schemas.openxmlformats.org/markup-compatibility/2006">
              <mc:Choice xmlns:v="urn:schemas-microsoft-com:vml" Requires="v">
                <p:oleObj spid="_x0000_s15797" name="Equation" r:id="rId4" imgW="1040948" imgH="266584" progId="Equation.DSMT4">
                  <p:embed/>
                </p:oleObj>
              </mc:Choice>
              <mc:Fallback>
                <p:oleObj name="Equation" r:id="rId4" imgW="1040948" imgH="266584" progId="Equation.DSMT4">
                  <p:embed/>
                  <p:pic>
                    <p:nvPicPr>
                      <p:cNvPr id="6147"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613" y="3459163"/>
                        <a:ext cx="2125662"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5574" name="Object 4"/>
          <p:cNvGraphicFramePr>
            <a:graphicFrameLocks noChangeAspect="1"/>
          </p:cNvGraphicFramePr>
          <p:nvPr/>
        </p:nvGraphicFramePr>
        <p:xfrm>
          <a:off x="3657600" y="3276600"/>
          <a:ext cx="4665663" cy="1095540"/>
        </p:xfrm>
        <a:graphic>
          <a:graphicData uri="http://schemas.openxmlformats.org/presentationml/2006/ole">
            <mc:AlternateContent xmlns:mc="http://schemas.openxmlformats.org/markup-compatibility/2006">
              <mc:Choice xmlns:v="urn:schemas-microsoft-com:vml" Requires="v">
                <p:oleObj spid="_x0000_s15798" name="Equation" r:id="rId6" imgW="2006600" imgH="469900" progId="Equation.DSMT4">
                  <p:embed/>
                </p:oleObj>
              </mc:Choice>
              <mc:Fallback>
                <p:oleObj name="Equation" r:id="rId6" imgW="2006600" imgH="469900" progId="Equation.DSMT4">
                  <p:embed/>
                  <p:pic>
                    <p:nvPicPr>
                      <p:cNvPr id="365574"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7600" y="3276600"/>
                        <a:ext cx="4665663" cy="10955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5575" name="Object 4"/>
          <p:cNvGraphicFramePr>
            <a:graphicFrameLocks noChangeAspect="1"/>
          </p:cNvGraphicFramePr>
          <p:nvPr/>
        </p:nvGraphicFramePr>
        <p:xfrm>
          <a:off x="698499" y="4711700"/>
          <a:ext cx="7988301" cy="670954"/>
        </p:xfrm>
        <a:graphic>
          <a:graphicData uri="http://schemas.openxmlformats.org/presentationml/2006/ole">
            <mc:AlternateContent xmlns:mc="http://schemas.openxmlformats.org/markup-compatibility/2006">
              <mc:Choice xmlns:v="urn:schemas-microsoft-com:vml" Requires="v">
                <p:oleObj spid="_x0000_s15799" name="Equation" r:id="rId8" imgW="3187700" imgH="266700" progId="Equation.DSMT4">
                  <p:embed/>
                </p:oleObj>
              </mc:Choice>
              <mc:Fallback>
                <p:oleObj name="Equation" r:id="rId8" imgW="3187700" imgH="266700" progId="Equation.DSMT4">
                  <p:embed/>
                  <p:pic>
                    <p:nvPicPr>
                      <p:cNvPr id="365575"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8499" y="4711700"/>
                        <a:ext cx="7988301" cy="6709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5576" name="Object 2"/>
          <p:cNvGraphicFramePr>
            <a:graphicFrameLocks noChangeAspect="1"/>
          </p:cNvGraphicFramePr>
          <p:nvPr/>
        </p:nvGraphicFramePr>
        <p:xfrm>
          <a:off x="914400" y="2286000"/>
          <a:ext cx="2212975" cy="990600"/>
        </p:xfrm>
        <a:graphic>
          <a:graphicData uri="http://schemas.openxmlformats.org/presentationml/2006/ole">
            <mc:AlternateContent xmlns:mc="http://schemas.openxmlformats.org/markup-compatibility/2006">
              <mc:Choice xmlns:v="urn:schemas-microsoft-com:vml" Requires="v">
                <p:oleObj spid="_x0000_s15800" name="Equation" r:id="rId10" imgW="965200" imgH="431800" progId="Equation.DSMT4">
                  <p:embed/>
                </p:oleObj>
              </mc:Choice>
              <mc:Fallback>
                <p:oleObj name="Equation" r:id="rId10" imgW="965200" imgH="431800" progId="Equation.DSMT4">
                  <p:embed/>
                  <p:pic>
                    <p:nvPicPr>
                      <p:cNvPr id="365576" name="Object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4400" y="2286000"/>
                        <a:ext cx="2212975" cy="990600"/>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graphicFrame>
        <p:nvGraphicFramePr>
          <p:cNvPr id="365577" name="Object 2"/>
          <p:cNvGraphicFramePr>
            <a:graphicFrameLocks noChangeAspect="1"/>
          </p:cNvGraphicFramePr>
          <p:nvPr/>
        </p:nvGraphicFramePr>
        <p:xfrm>
          <a:off x="685800" y="5486400"/>
          <a:ext cx="7859713" cy="962025"/>
        </p:xfrm>
        <a:graphic>
          <a:graphicData uri="http://schemas.openxmlformats.org/presentationml/2006/ole">
            <mc:AlternateContent xmlns:mc="http://schemas.openxmlformats.org/markup-compatibility/2006">
              <mc:Choice xmlns:v="urn:schemas-microsoft-com:vml" Requires="v">
                <p:oleObj spid="_x0000_s15801" name="Equation" r:id="rId12" imgW="3429000" imgH="419100" progId="Equation.DSMT4">
                  <p:embed/>
                </p:oleObj>
              </mc:Choice>
              <mc:Fallback>
                <p:oleObj name="Equation" r:id="rId12" imgW="3429000" imgH="419100" progId="Equation.DSMT4">
                  <p:embed/>
                  <p:pic>
                    <p:nvPicPr>
                      <p:cNvPr id="365577" name="Object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800" y="5486400"/>
                        <a:ext cx="7859713" cy="962025"/>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spTree>
    <p:extLst>
      <p:ext uri="{BB962C8B-B14F-4D97-AF65-F5344CB8AC3E}">
        <p14:creationId xmlns:p14="http://schemas.microsoft.com/office/powerpoint/2010/main" val="6749114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228600" y="96838"/>
            <a:ext cx="8686800" cy="741362"/>
          </a:xfrm>
        </p:spPr>
        <p:txBody>
          <a:bodyPr/>
          <a:lstStyle/>
          <a:p>
            <a:r>
              <a:rPr lang="en-US" dirty="0" smtClean="0"/>
              <a:t>Example </a:t>
            </a:r>
          </a:p>
        </p:txBody>
      </p:sp>
      <p:sp>
        <p:nvSpPr>
          <p:cNvPr id="6149" name="Rectangle 3"/>
          <p:cNvSpPr>
            <a:spLocks noGrp="1" noChangeArrowheads="1"/>
          </p:cNvSpPr>
          <p:nvPr>
            <p:ph type="body" idx="1"/>
          </p:nvPr>
        </p:nvSpPr>
        <p:spPr>
          <a:xfrm>
            <a:off x="228600" y="1143000"/>
            <a:ext cx="8686800" cy="1219200"/>
          </a:xfrm>
        </p:spPr>
        <p:txBody>
          <a:bodyPr/>
          <a:lstStyle/>
          <a:p>
            <a:pPr>
              <a:buNone/>
            </a:pPr>
            <a:r>
              <a:rPr lang="en-US" smtClean="0"/>
              <a:t>       If </a:t>
            </a:r>
            <a:r>
              <a:rPr lang="en-US" dirty="0" smtClean="0"/>
              <a:t>50 W is applied to a unity gain antenna with 900 MHz carrier frequency, find the received power in dBm at a free space distance of 100m from the antenna.</a:t>
            </a:r>
          </a:p>
        </p:txBody>
      </p:sp>
      <p:sp>
        <p:nvSpPr>
          <p:cNvPr id="6150" name="Slide Number Placeholder 4"/>
          <p:cNvSpPr>
            <a:spLocks noGrp="1"/>
          </p:cNvSpPr>
          <p:nvPr>
            <p:ph type="sldNum" sz="quarter" idx="12"/>
          </p:nvPr>
        </p:nvSpPr>
        <p:spPr>
          <a:noFill/>
        </p:spPr>
        <p:txBody>
          <a:bodyPr/>
          <a:lstStyle/>
          <a:p>
            <a:fld id="{81CC44F8-86FD-4221-9905-2929B2E5472B}" type="slidenum">
              <a:rPr lang="en-US" smtClean="0"/>
              <a:pPr/>
              <a:t>27</a:t>
            </a:fld>
            <a:endParaRPr lang="en-US" smtClean="0"/>
          </a:p>
        </p:txBody>
      </p:sp>
      <p:graphicFrame>
        <p:nvGraphicFramePr>
          <p:cNvPr id="367624" name="Object 2"/>
          <p:cNvGraphicFramePr>
            <a:graphicFrameLocks noChangeAspect="1"/>
          </p:cNvGraphicFramePr>
          <p:nvPr/>
        </p:nvGraphicFramePr>
        <p:xfrm>
          <a:off x="790575" y="2619375"/>
          <a:ext cx="6491288" cy="1166813"/>
        </p:xfrm>
        <a:graphic>
          <a:graphicData uri="http://schemas.openxmlformats.org/presentationml/2006/ole">
            <mc:AlternateContent xmlns:mc="http://schemas.openxmlformats.org/markup-compatibility/2006">
              <mc:Choice xmlns:v="urn:schemas-microsoft-com:vml" Requires="v">
                <p:oleObj spid="_x0000_s16473" name="Equation" r:id="rId4" imgW="2832100" imgH="508000" progId="Equation.DSMT4">
                  <p:embed/>
                </p:oleObj>
              </mc:Choice>
              <mc:Fallback>
                <p:oleObj name="Equation" r:id="rId4" imgW="2832100" imgH="508000" progId="Equation.DSMT4">
                  <p:embed/>
                  <p:pic>
                    <p:nvPicPr>
                      <p:cNvPr id="36762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575" y="2619375"/>
                        <a:ext cx="6491288" cy="1166813"/>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spTree>
    <p:extLst>
      <p:ext uri="{BB962C8B-B14F-4D97-AF65-F5344CB8AC3E}">
        <p14:creationId xmlns:p14="http://schemas.microsoft.com/office/powerpoint/2010/main" val="7573888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228600" y="96838"/>
            <a:ext cx="8686800" cy="741362"/>
          </a:xfrm>
        </p:spPr>
        <p:txBody>
          <a:bodyPr/>
          <a:lstStyle/>
          <a:p>
            <a:r>
              <a:rPr lang="en-US" dirty="0" smtClean="0"/>
              <a:t>Free-Space Propagation: Beamwidth</a:t>
            </a:r>
          </a:p>
        </p:txBody>
      </p:sp>
      <p:sp>
        <p:nvSpPr>
          <p:cNvPr id="100355" name="Rectangle 3"/>
          <p:cNvSpPr>
            <a:spLocks noGrp="1" noChangeArrowheads="1"/>
          </p:cNvSpPr>
          <p:nvPr>
            <p:ph type="body" idx="1"/>
          </p:nvPr>
        </p:nvSpPr>
        <p:spPr>
          <a:xfrm>
            <a:off x="304800" y="1066800"/>
            <a:ext cx="8686800" cy="1828800"/>
          </a:xfrm>
        </p:spPr>
        <p:txBody>
          <a:bodyPr/>
          <a:lstStyle/>
          <a:p>
            <a:r>
              <a:rPr lang="en-US" dirty="0" smtClean="0"/>
              <a:t>A directional antenna </a:t>
            </a:r>
            <a:r>
              <a:rPr lang="en-US" dirty="0" smtClean="0">
                <a:solidFill>
                  <a:srgbClr val="C00000"/>
                </a:solidFill>
              </a:rPr>
              <a:t>cannot</a:t>
            </a:r>
            <a:r>
              <a:rPr lang="en-US" dirty="0" smtClean="0"/>
              <a:t> absorb radiations in its entire area </a:t>
            </a:r>
          </a:p>
          <a:p>
            <a:pPr lvl="3"/>
            <a:endParaRPr lang="en-US" dirty="0" smtClean="0"/>
          </a:p>
          <a:p>
            <a:r>
              <a:rPr lang="en-US" dirty="0" smtClean="0"/>
              <a:t>Maximum (peak) gain is achieved along the </a:t>
            </a:r>
            <a:r>
              <a:rPr lang="en-US" dirty="0" smtClean="0">
                <a:solidFill>
                  <a:srgbClr val="FF0000"/>
                </a:solidFill>
              </a:rPr>
              <a:t>axis of the parabola</a:t>
            </a:r>
          </a:p>
          <a:p>
            <a:pPr lvl="1"/>
            <a:r>
              <a:rPr lang="en-US" dirty="0" smtClean="0"/>
              <a:t>Gain decreases as you move away from the axis</a:t>
            </a:r>
          </a:p>
          <a:p>
            <a:pPr lvl="3"/>
            <a:endParaRPr lang="en-US" dirty="0" smtClean="0">
              <a:solidFill>
                <a:srgbClr val="FF0000"/>
              </a:solidFill>
            </a:endParaRPr>
          </a:p>
          <a:p>
            <a:r>
              <a:rPr lang="en-US" dirty="0" smtClean="0">
                <a:solidFill>
                  <a:srgbClr val="FF0000"/>
                </a:solidFill>
              </a:rPr>
              <a:t>Beamwidth</a:t>
            </a:r>
            <a:r>
              <a:rPr lang="en-US" dirty="0" smtClean="0"/>
              <a:t> is defined as the angular width at which the antenna gain falls to half of (i.e., 3 dBs less than) its peak value</a:t>
            </a:r>
          </a:p>
          <a:p>
            <a:pPr lvl="1"/>
            <a:r>
              <a:rPr lang="en-US" dirty="0" smtClean="0"/>
              <a:t>i.e.: 10 log(P</a:t>
            </a:r>
            <a:r>
              <a:rPr lang="en-US" baseline="-25000" dirty="0" smtClean="0"/>
              <a:t>T</a:t>
            </a:r>
            <a:r>
              <a:rPr lang="en-US" dirty="0" smtClean="0"/>
              <a:t>/2) = P</a:t>
            </a:r>
            <a:r>
              <a:rPr lang="en-US" baseline="-25000" dirty="0" smtClean="0"/>
              <a:t>T</a:t>
            </a:r>
            <a:r>
              <a:rPr lang="en-US" dirty="0" smtClean="0"/>
              <a:t>(dB) – 3.01dB</a:t>
            </a:r>
          </a:p>
        </p:txBody>
      </p:sp>
      <p:sp>
        <p:nvSpPr>
          <p:cNvPr id="100356" name="Slide Number Placeholder 4"/>
          <p:cNvSpPr>
            <a:spLocks noGrp="1"/>
          </p:cNvSpPr>
          <p:nvPr>
            <p:ph type="sldNum" sz="quarter" idx="12"/>
          </p:nvPr>
        </p:nvSpPr>
        <p:spPr>
          <a:noFill/>
        </p:spPr>
        <p:txBody>
          <a:bodyPr/>
          <a:lstStyle/>
          <a:p>
            <a:fld id="{8EC399B4-29F6-4116-BB58-48EE708187DB}" type="slidenum">
              <a:rPr lang="en-US" smtClean="0"/>
              <a:pPr/>
              <a:t>28</a:t>
            </a:fld>
            <a:endParaRPr lang="en-US" smtClean="0"/>
          </a:p>
        </p:txBody>
      </p:sp>
      <p:grpSp>
        <p:nvGrpSpPr>
          <p:cNvPr id="2" name="Group 11"/>
          <p:cNvGrpSpPr/>
          <p:nvPr/>
        </p:nvGrpSpPr>
        <p:grpSpPr>
          <a:xfrm>
            <a:off x="2819400" y="4338637"/>
            <a:ext cx="3862388" cy="2519363"/>
            <a:chOff x="2819400" y="3886200"/>
            <a:chExt cx="3862388" cy="2519363"/>
          </a:xfrm>
        </p:grpSpPr>
        <p:sp>
          <p:nvSpPr>
            <p:cNvPr id="58" name="Teardrop 57"/>
            <p:cNvSpPr/>
            <p:nvPr/>
          </p:nvSpPr>
          <p:spPr bwMode="auto">
            <a:xfrm rot="11472120">
              <a:off x="3235325" y="4246563"/>
              <a:ext cx="2352675" cy="2159000"/>
            </a:xfrm>
            <a:prstGeom prst="teardrop">
              <a:avLst/>
            </a:prstGeom>
            <a:noFill/>
            <a:ln w="9525" cap="flat" cmpd="sng" algn="ctr">
              <a:solidFill>
                <a:schemeClr val="tx1"/>
              </a:solidFill>
              <a:prstDash val="solid"/>
              <a:round/>
              <a:headEnd type="none" w="med" len="med"/>
              <a:tailEnd type="none" w="med" len="med"/>
            </a:ln>
            <a:effectLst/>
          </p:spPr>
          <p:txBody>
            <a:bodyPr/>
            <a:lstStyle/>
            <a:p>
              <a:pPr>
                <a:defRPr/>
              </a:pPr>
              <a:endParaRPr lang="en-US"/>
            </a:p>
          </p:txBody>
        </p:sp>
        <p:cxnSp>
          <p:nvCxnSpPr>
            <p:cNvPr id="100358" name="Straight Connector 48"/>
            <p:cNvCxnSpPr>
              <a:cxnSpLocks noChangeShapeType="1"/>
              <a:stCxn id="100363" idx="3"/>
            </p:cNvCxnSpPr>
            <p:nvPr/>
          </p:nvCxnSpPr>
          <p:spPr bwMode="auto">
            <a:xfrm rot="5400000" flipH="1" flipV="1">
              <a:off x="3275807" y="4152106"/>
              <a:ext cx="1714500" cy="2554287"/>
            </a:xfrm>
            <a:prstGeom prst="line">
              <a:avLst/>
            </a:prstGeom>
            <a:noFill/>
            <a:ln w="25400" algn="ctr">
              <a:solidFill>
                <a:schemeClr val="tx1"/>
              </a:solidFill>
              <a:round/>
              <a:headEnd/>
              <a:tailEnd/>
            </a:ln>
          </p:spPr>
        </p:cxnSp>
        <p:cxnSp>
          <p:nvCxnSpPr>
            <p:cNvPr id="100359" name="Straight Connector 48"/>
            <p:cNvCxnSpPr>
              <a:cxnSpLocks noChangeShapeType="1"/>
              <a:stCxn id="100363" idx="7"/>
            </p:cNvCxnSpPr>
            <p:nvPr/>
          </p:nvCxnSpPr>
          <p:spPr bwMode="auto">
            <a:xfrm rot="5400000" flipH="1" flipV="1">
              <a:off x="2921000" y="3998913"/>
              <a:ext cx="2220913" cy="1995487"/>
            </a:xfrm>
            <a:prstGeom prst="line">
              <a:avLst/>
            </a:prstGeom>
            <a:noFill/>
            <a:ln w="25400" algn="ctr">
              <a:solidFill>
                <a:schemeClr val="tx1"/>
              </a:solidFill>
              <a:prstDash val="dash"/>
              <a:round/>
              <a:headEnd/>
              <a:tailEnd/>
            </a:ln>
          </p:spPr>
        </p:cxnSp>
        <p:cxnSp>
          <p:nvCxnSpPr>
            <p:cNvPr id="100360" name="Straight Connector 48"/>
            <p:cNvCxnSpPr>
              <a:cxnSpLocks noChangeShapeType="1"/>
              <a:stCxn id="100363" idx="6"/>
              <a:endCxn id="50" idx="2"/>
            </p:cNvCxnSpPr>
            <p:nvPr/>
          </p:nvCxnSpPr>
          <p:spPr bwMode="auto">
            <a:xfrm flipV="1">
              <a:off x="3070225" y="5054600"/>
              <a:ext cx="3176588" cy="1143000"/>
            </a:xfrm>
            <a:prstGeom prst="line">
              <a:avLst/>
            </a:prstGeom>
            <a:noFill/>
            <a:ln w="25400" algn="ctr">
              <a:solidFill>
                <a:schemeClr val="tx1"/>
              </a:solidFill>
              <a:prstDash val="dash"/>
              <a:round/>
              <a:headEnd/>
              <a:tailEnd/>
            </a:ln>
          </p:spPr>
        </p:cxnSp>
        <p:sp>
          <p:nvSpPr>
            <p:cNvPr id="50" name="Arc 49"/>
            <p:cNvSpPr/>
            <p:nvPr/>
          </p:nvSpPr>
          <p:spPr bwMode="auto">
            <a:xfrm>
              <a:off x="3810000" y="3886200"/>
              <a:ext cx="2438400" cy="2438400"/>
            </a:xfrm>
            <a:prstGeom prst="arc">
              <a:avLst>
                <a:gd name="adj1" fmla="val 16200000"/>
                <a:gd name="adj2" fmla="val 21458801"/>
              </a:avLst>
            </a:prstGeom>
            <a:noFill/>
            <a:ln w="9525" cap="flat" cmpd="sng" algn="ctr">
              <a:solidFill>
                <a:schemeClr val="tx1"/>
              </a:solidFill>
              <a:prstDash val="solid"/>
              <a:round/>
              <a:headEnd type="triangle" w="med" len="med"/>
              <a:tailEnd type="triangle" w="med" len="med"/>
            </a:ln>
            <a:effectLst/>
          </p:spPr>
          <p:txBody>
            <a:bodyPr/>
            <a:lstStyle/>
            <a:p>
              <a:pPr>
                <a:defRPr/>
              </a:pPr>
              <a:endParaRPr lang="en-US"/>
            </a:p>
          </p:txBody>
        </p:sp>
        <p:sp>
          <p:nvSpPr>
            <p:cNvPr id="100362" name="TextBox 42"/>
            <p:cNvSpPr txBox="1">
              <a:spLocks noChangeArrowheads="1"/>
            </p:cNvSpPr>
            <p:nvPr/>
          </p:nvSpPr>
          <p:spPr bwMode="auto">
            <a:xfrm rot="2307615">
              <a:off x="4700588" y="4386263"/>
              <a:ext cx="1981200" cy="369887"/>
            </a:xfrm>
            <a:prstGeom prst="rect">
              <a:avLst/>
            </a:prstGeom>
            <a:noFill/>
            <a:ln w="9525">
              <a:noFill/>
              <a:miter lim="800000"/>
              <a:headEnd/>
              <a:tailEnd/>
            </a:ln>
          </p:spPr>
          <p:txBody>
            <a:bodyPr>
              <a:spAutoFit/>
            </a:bodyPr>
            <a:lstStyle/>
            <a:p>
              <a:r>
                <a:rPr lang="en-US" b="0" dirty="0">
                  <a:latin typeface="Calibri" pitchFamily="34" charset="0"/>
                </a:rPr>
                <a:t>3dB beamwidth</a:t>
              </a:r>
            </a:p>
          </p:txBody>
        </p:sp>
        <p:sp>
          <p:nvSpPr>
            <p:cNvPr id="100363" name="Oval 43"/>
            <p:cNvSpPr>
              <a:spLocks noChangeArrowheads="1"/>
            </p:cNvSpPr>
            <p:nvPr/>
          </p:nvSpPr>
          <p:spPr bwMode="auto">
            <a:xfrm>
              <a:off x="2819400" y="6070600"/>
              <a:ext cx="250825" cy="254000"/>
            </a:xfrm>
            <a:prstGeom prst="ellipse">
              <a:avLst/>
            </a:prstGeom>
            <a:solidFill>
              <a:srgbClr val="CCECFF"/>
            </a:solidFill>
            <a:ln w="9525" algn="ctr">
              <a:solidFill>
                <a:schemeClr val="tx1"/>
              </a:solidFill>
              <a:round/>
              <a:headEnd/>
              <a:tailEnd/>
            </a:ln>
          </p:spPr>
          <p:txBody>
            <a:bodyPr/>
            <a:lstStyle/>
            <a:p>
              <a:endParaRPr lang="en-US"/>
            </a:p>
          </p:txBody>
        </p:sp>
      </p:grpSp>
    </p:spTree>
    <p:extLst>
      <p:ext uri="{BB962C8B-B14F-4D97-AF65-F5344CB8AC3E}">
        <p14:creationId xmlns:p14="http://schemas.microsoft.com/office/powerpoint/2010/main" val="17127678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228600" y="96838"/>
            <a:ext cx="8686800" cy="741362"/>
          </a:xfrm>
        </p:spPr>
        <p:txBody>
          <a:bodyPr/>
          <a:lstStyle/>
          <a:p>
            <a:r>
              <a:rPr lang="en-US" dirty="0" smtClean="0"/>
              <a:t>Free-Space Propagation: Beamwidth</a:t>
            </a:r>
          </a:p>
        </p:txBody>
      </p:sp>
      <p:sp>
        <p:nvSpPr>
          <p:cNvPr id="10244" name="Rectangle 3"/>
          <p:cNvSpPr>
            <a:spLocks noGrp="1" noChangeArrowheads="1"/>
          </p:cNvSpPr>
          <p:nvPr>
            <p:ph type="body" idx="1"/>
          </p:nvPr>
        </p:nvSpPr>
        <p:spPr>
          <a:xfrm>
            <a:off x="304800" y="1066800"/>
            <a:ext cx="8686800" cy="1828800"/>
          </a:xfrm>
        </p:spPr>
        <p:txBody>
          <a:bodyPr/>
          <a:lstStyle/>
          <a:p>
            <a:r>
              <a:rPr lang="en-US" dirty="0" smtClean="0">
                <a:solidFill>
                  <a:srgbClr val="FF0000"/>
                </a:solidFill>
              </a:rPr>
              <a:t>Beamwidth is a measure of the effective area in which the antenna can absorb EM waves</a:t>
            </a:r>
          </a:p>
          <a:p>
            <a:r>
              <a:rPr lang="en-US" dirty="0" smtClean="0"/>
              <a:t>3-dB beamwidth of an ideal parabolic dish antenna is</a:t>
            </a:r>
          </a:p>
          <a:p>
            <a:endParaRPr lang="en-US" dirty="0" smtClean="0"/>
          </a:p>
          <a:p>
            <a:pPr lvl="1"/>
            <a:endParaRPr lang="en-US" dirty="0" smtClean="0"/>
          </a:p>
          <a:p>
            <a:pPr lvl="1"/>
            <a:r>
              <a:rPr lang="en-US" dirty="0" smtClean="0"/>
              <a:t>D is the diameter of the dish</a:t>
            </a:r>
          </a:p>
        </p:txBody>
      </p:sp>
      <p:sp>
        <p:nvSpPr>
          <p:cNvPr id="10245" name="Slide Number Placeholder 4"/>
          <p:cNvSpPr>
            <a:spLocks noGrp="1"/>
          </p:cNvSpPr>
          <p:nvPr>
            <p:ph type="sldNum" sz="quarter" idx="12"/>
          </p:nvPr>
        </p:nvSpPr>
        <p:spPr>
          <a:noFill/>
        </p:spPr>
        <p:txBody>
          <a:bodyPr/>
          <a:lstStyle/>
          <a:p>
            <a:fld id="{29ADC789-C733-447E-8B62-375C63A74D77}" type="slidenum">
              <a:rPr lang="en-US" smtClean="0"/>
              <a:pPr/>
              <a:t>29</a:t>
            </a:fld>
            <a:endParaRPr lang="en-US" smtClean="0"/>
          </a:p>
        </p:txBody>
      </p:sp>
      <p:sp>
        <p:nvSpPr>
          <p:cNvPr id="58" name="Teardrop 57"/>
          <p:cNvSpPr/>
          <p:nvPr/>
        </p:nvSpPr>
        <p:spPr bwMode="auto">
          <a:xfrm rot="11472120">
            <a:off x="3235325" y="4246563"/>
            <a:ext cx="2352675" cy="2159000"/>
          </a:xfrm>
          <a:prstGeom prst="teardrop">
            <a:avLst/>
          </a:prstGeom>
          <a:noFill/>
          <a:ln w="9525" cap="flat" cmpd="sng" algn="ctr">
            <a:solidFill>
              <a:schemeClr val="tx1"/>
            </a:solidFill>
            <a:prstDash val="solid"/>
            <a:round/>
            <a:headEnd type="none" w="med" len="med"/>
            <a:tailEnd type="none" w="med" len="med"/>
          </a:ln>
          <a:effectLst/>
        </p:spPr>
        <p:txBody>
          <a:bodyPr/>
          <a:lstStyle/>
          <a:p>
            <a:pPr>
              <a:defRPr/>
            </a:pPr>
            <a:endParaRPr lang="en-US"/>
          </a:p>
        </p:txBody>
      </p:sp>
      <p:cxnSp>
        <p:nvCxnSpPr>
          <p:cNvPr id="10247" name="Straight Connector 48"/>
          <p:cNvCxnSpPr>
            <a:cxnSpLocks noChangeShapeType="1"/>
            <a:stCxn id="10252" idx="3"/>
          </p:cNvCxnSpPr>
          <p:nvPr/>
        </p:nvCxnSpPr>
        <p:spPr bwMode="auto">
          <a:xfrm rot="5400000" flipH="1" flipV="1">
            <a:off x="3275807" y="4152106"/>
            <a:ext cx="1714500" cy="2554287"/>
          </a:xfrm>
          <a:prstGeom prst="line">
            <a:avLst/>
          </a:prstGeom>
          <a:noFill/>
          <a:ln w="25400" algn="ctr">
            <a:solidFill>
              <a:schemeClr val="tx1"/>
            </a:solidFill>
            <a:round/>
            <a:headEnd/>
            <a:tailEnd/>
          </a:ln>
        </p:spPr>
      </p:cxnSp>
      <p:cxnSp>
        <p:nvCxnSpPr>
          <p:cNvPr id="10248" name="Straight Connector 48"/>
          <p:cNvCxnSpPr>
            <a:cxnSpLocks noChangeShapeType="1"/>
            <a:stCxn id="10252" idx="7"/>
          </p:cNvCxnSpPr>
          <p:nvPr/>
        </p:nvCxnSpPr>
        <p:spPr bwMode="auto">
          <a:xfrm rot="5400000" flipH="1" flipV="1">
            <a:off x="2921000" y="3998913"/>
            <a:ext cx="2220913" cy="1995487"/>
          </a:xfrm>
          <a:prstGeom prst="line">
            <a:avLst/>
          </a:prstGeom>
          <a:noFill/>
          <a:ln w="25400" algn="ctr">
            <a:solidFill>
              <a:schemeClr val="tx1"/>
            </a:solidFill>
            <a:prstDash val="dash"/>
            <a:round/>
            <a:headEnd/>
            <a:tailEnd/>
          </a:ln>
        </p:spPr>
      </p:cxnSp>
      <p:cxnSp>
        <p:nvCxnSpPr>
          <p:cNvPr id="10249" name="Straight Connector 48"/>
          <p:cNvCxnSpPr>
            <a:cxnSpLocks noChangeShapeType="1"/>
            <a:stCxn id="10252" idx="6"/>
            <a:endCxn id="50" idx="2"/>
          </p:cNvCxnSpPr>
          <p:nvPr/>
        </p:nvCxnSpPr>
        <p:spPr bwMode="auto">
          <a:xfrm flipV="1">
            <a:off x="3070225" y="5054600"/>
            <a:ext cx="3176588" cy="1143000"/>
          </a:xfrm>
          <a:prstGeom prst="line">
            <a:avLst/>
          </a:prstGeom>
          <a:noFill/>
          <a:ln w="25400" algn="ctr">
            <a:solidFill>
              <a:schemeClr val="tx1"/>
            </a:solidFill>
            <a:prstDash val="dash"/>
            <a:round/>
            <a:headEnd/>
            <a:tailEnd/>
          </a:ln>
        </p:spPr>
      </p:cxnSp>
      <p:sp>
        <p:nvSpPr>
          <p:cNvPr id="50" name="Arc 49"/>
          <p:cNvSpPr/>
          <p:nvPr/>
        </p:nvSpPr>
        <p:spPr bwMode="auto">
          <a:xfrm>
            <a:off x="3810000" y="3886200"/>
            <a:ext cx="2438400" cy="2438400"/>
          </a:xfrm>
          <a:prstGeom prst="arc">
            <a:avLst>
              <a:gd name="adj1" fmla="val 16200000"/>
              <a:gd name="adj2" fmla="val 21458801"/>
            </a:avLst>
          </a:prstGeom>
          <a:noFill/>
          <a:ln w="9525" cap="flat" cmpd="sng" algn="ctr">
            <a:solidFill>
              <a:schemeClr val="tx1"/>
            </a:solidFill>
            <a:prstDash val="solid"/>
            <a:round/>
            <a:headEnd type="triangle" w="med" len="med"/>
            <a:tailEnd type="triangle" w="med" len="med"/>
          </a:ln>
          <a:effectLst/>
        </p:spPr>
        <p:txBody>
          <a:bodyPr/>
          <a:lstStyle/>
          <a:p>
            <a:pPr>
              <a:defRPr/>
            </a:pPr>
            <a:endParaRPr lang="en-US"/>
          </a:p>
        </p:txBody>
      </p:sp>
      <p:sp>
        <p:nvSpPr>
          <p:cNvPr id="10251" name="TextBox 42"/>
          <p:cNvSpPr txBox="1">
            <a:spLocks noChangeArrowheads="1"/>
          </p:cNvSpPr>
          <p:nvPr/>
        </p:nvSpPr>
        <p:spPr bwMode="auto">
          <a:xfrm rot="2307615">
            <a:off x="4700588" y="4386263"/>
            <a:ext cx="1981200" cy="369887"/>
          </a:xfrm>
          <a:prstGeom prst="rect">
            <a:avLst/>
          </a:prstGeom>
          <a:noFill/>
          <a:ln w="9525">
            <a:noFill/>
            <a:miter lim="800000"/>
            <a:headEnd/>
            <a:tailEnd/>
          </a:ln>
        </p:spPr>
        <p:txBody>
          <a:bodyPr>
            <a:spAutoFit/>
          </a:bodyPr>
          <a:lstStyle/>
          <a:p>
            <a:r>
              <a:rPr lang="en-US" b="0" dirty="0">
                <a:latin typeface="Calibri" pitchFamily="34" charset="0"/>
              </a:rPr>
              <a:t>3dB beamwidth</a:t>
            </a:r>
          </a:p>
        </p:txBody>
      </p:sp>
      <p:sp>
        <p:nvSpPr>
          <p:cNvPr id="10252" name="Oval 43"/>
          <p:cNvSpPr>
            <a:spLocks noChangeArrowheads="1"/>
          </p:cNvSpPr>
          <p:nvPr/>
        </p:nvSpPr>
        <p:spPr bwMode="auto">
          <a:xfrm>
            <a:off x="2819400" y="6070600"/>
            <a:ext cx="250825" cy="254000"/>
          </a:xfrm>
          <a:prstGeom prst="ellipse">
            <a:avLst/>
          </a:prstGeom>
          <a:solidFill>
            <a:srgbClr val="CCECFF"/>
          </a:solidFill>
          <a:ln w="9525" algn="ctr">
            <a:solidFill>
              <a:schemeClr val="tx1"/>
            </a:solidFill>
            <a:round/>
            <a:headEnd/>
            <a:tailEnd/>
          </a:ln>
        </p:spPr>
        <p:txBody>
          <a:bodyPr/>
          <a:lstStyle/>
          <a:p>
            <a:endParaRPr lang="en-US"/>
          </a:p>
        </p:txBody>
      </p:sp>
      <p:graphicFrame>
        <p:nvGraphicFramePr>
          <p:cNvPr id="10242" name="Object 2"/>
          <p:cNvGraphicFramePr>
            <a:graphicFrameLocks noChangeAspect="1"/>
          </p:cNvGraphicFramePr>
          <p:nvPr/>
        </p:nvGraphicFramePr>
        <p:xfrm>
          <a:off x="304800" y="2209800"/>
          <a:ext cx="8185150" cy="873125"/>
        </p:xfrm>
        <a:graphic>
          <a:graphicData uri="http://schemas.openxmlformats.org/presentationml/2006/ole">
            <mc:AlternateContent xmlns:mc="http://schemas.openxmlformats.org/markup-compatibility/2006">
              <mc:Choice xmlns:v="urn:schemas-microsoft-com:vml" Requires="v">
                <p:oleObj spid="_x0000_s17497" name="Equation" r:id="rId4" imgW="3568700" imgH="381000" progId="Equation.DSMT4">
                  <p:embed/>
                </p:oleObj>
              </mc:Choice>
              <mc:Fallback>
                <p:oleObj name="Equation" r:id="rId4" imgW="3568700" imgH="381000" progId="Equation.DSMT4">
                  <p:embed/>
                  <p:pic>
                    <p:nvPicPr>
                      <p:cNvPr id="1024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209800"/>
                        <a:ext cx="8185150"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48545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Antennas		</a:t>
            </a:r>
            <a:endParaRPr lang="en-US" dirty="0"/>
          </a:p>
        </p:txBody>
      </p:sp>
      <p:sp>
        <p:nvSpPr>
          <p:cNvPr id="3" name="Content Placeholder 2"/>
          <p:cNvSpPr>
            <a:spLocks noGrp="1"/>
          </p:cNvSpPr>
          <p:nvPr>
            <p:ph idx="1"/>
          </p:nvPr>
        </p:nvSpPr>
        <p:spPr/>
        <p:txBody>
          <a:bodyPr/>
          <a:lstStyle/>
          <a:p>
            <a:endParaRPr lang="en-US" dirty="0" smtClean="0"/>
          </a:p>
          <a:p>
            <a:r>
              <a:rPr lang="en-US" dirty="0" smtClean="0">
                <a:solidFill>
                  <a:srgbClr val="0070C0"/>
                </a:solidFill>
              </a:rPr>
              <a:t>An antenna can be defined as an electrical conductor or system of conductors used either for radiating EM energy into space or collecting EM energy from space. </a:t>
            </a:r>
          </a:p>
          <a:p>
            <a:endParaRPr lang="en-US" dirty="0" smtClean="0"/>
          </a:p>
          <a:p>
            <a:r>
              <a:rPr lang="en-US" dirty="0" smtClean="0"/>
              <a:t>In two way communications, the </a:t>
            </a:r>
            <a:r>
              <a:rPr lang="en-US" dirty="0" smtClean="0">
                <a:solidFill>
                  <a:srgbClr val="FF0000"/>
                </a:solidFill>
              </a:rPr>
              <a:t>same antenna </a:t>
            </a:r>
            <a:r>
              <a:rPr lang="en-US" dirty="0" smtClean="0"/>
              <a:t>is used for transmission and reception of a signal.</a:t>
            </a:r>
          </a:p>
          <a:p>
            <a:endParaRPr lang="en-US" dirty="0" smtClean="0"/>
          </a:p>
          <a:p>
            <a:pPr algn="just"/>
            <a:r>
              <a:rPr lang="en-US" dirty="0" smtClean="0"/>
              <a:t>However, antenna characteristics are essentially the same whether an antenna is sending or receiving electromagnetic energy.</a:t>
            </a:r>
            <a:endParaRPr lang="en-US" dirty="0"/>
          </a:p>
        </p:txBody>
      </p:sp>
      <p:sp>
        <p:nvSpPr>
          <p:cNvPr id="4" name="Slide Number Placeholder 3"/>
          <p:cNvSpPr>
            <a:spLocks noGrp="1"/>
          </p:cNvSpPr>
          <p:nvPr>
            <p:ph type="sldNum" sz="quarter" idx="12"/>
          </p:nvPr>
        </p:nvSpPr>
        <p:spPr/>
        <p:txBody>
          <a:bodyPr/>
          <a:lstStyle/>
          <a:p>
            <a:pPr>
              <a:defRPr/>
            </a:pPr>
            <a:fld id="{4E77C113-1ACF-4DD2-9E50-0F11F0165AAC}" type="slidenum">
              <a:rPr lang="en-US" smtClean="0"/>
              <a:pPr>
                <a:defRPr/>
              </a:pPr>
              <a:t>3</a:t>
            </a:fld>
            <a:endParaRPr lang="en-US"/>
          </a:p>
        </p:txBody>
      </p:sp>
    </p:spTree>
    <p:extLst>
      <p:ext uri="{BB962C8B-B14F-4D97-AF65-F5344CB8AC3E}">
        <p14:creationId xmlns:p14="http://schemas.microsoft.com/office/powerpoint/2010/main" val="2730655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228600" y="96838"/>
            <a:ext cx="8686800" cy="741362"/>
          </a:xfrm>
        </p:spPr>
        <p:txBody>
          <a:bodyPr/>
          <a:lstStyle/>
          <a:p>
            <a:r>
              <a:rPr lang="en-US" dirty="0" smtClean="0"/>
              <a:t>Free-Space Propagation: Beamwidth</a:t>
            </a:r>
          </a:p>
        </p:txBody>
      </p:sp>
      <p:sp>
        <p:nvSpPr>
          <p:cNvPr id="11269" name="Rectangle 3"/>
          <p:cNvSpPr>
            <a:spLocks noGrp="1" noChangeArrowheads="1"/>
          </p:cNvSpPr>
          <p:nvPr>
            <p:ph type="body" idx="1"/>
          </p:nvPr>
        </p:nvSpPr>
        <p:spPr>
          <a:xfrm>
            <a:off x="304800" y="1828800"/>
            <a:ext cx="8686800" cy="1066800"/>
          </a:xfrm>
        </p:spPr>
        <p:txBody>
          <a:bodyPr/>
          <a:lstStyle/>
          <a:p>
            <a:r>
              <a:rPr lang="en-US" dirty="0" smtClean="0"/>
              <a:t>Beamwidth is a function of the size or effective area of the antenna:</a:t>
            </a:r>
          </a:p>
          <a:p>
            <a:pPr lvl="1"/>
            <a:r>
              <a:rPr lang="en-US" dirty="0" smtClean="0"/>
              <a:t>Large antenna =&gt; large effective area =&gt; large gain</a:t>
            </a:r>
          </a:p>
          <a:p>
            <a:pPr lvl="1"/>
            <a:r>
              <a:rPr lang="en-US" dirty="0" smtClean="0"/>
              <a:t>Large antenna =&gt; </a:t>
            </a:r>
            <a:r>
              <a:rPr lang="en-US" dirty="0" smtClean="0">
                <a:solidFill>
                  <a:srgbClr val="FF0000"/>
                </a:solidFill>
              </a:rPr>
              <a:t>large antenna diameter =&gt; Narrow beamwidth</a:t>
            </a:r>
          </a:p>
        </p:txBody>
      </p:sp>
      <p:sp>
        <p:nvSpPr>
          <p:cNvPr id="11270" name="Slide Number Placeholder 4"/>
          <p:cNvSpPr>
            <a:spLocks noGrp="1"/>
          </p:cNvSpPr>
          <p:nvPr>
            <p:ph type="sldNum" sz="quarter" idx="12"/>
          </p:nvPr>
        </p:nvSpPr>
        <p:spPr>
          <a:noFill/>
        </p:spPr>
        <p:txBody>
          <a:bodyPr/>
          <a:lstStyle/>
          <a:p>
            <a:fld id="{6077DC1A-D418-429E-82C5-8F28E8122842}" type="slidenum">
              <a:rPr lang="en-US" smtClean="0"/>
              <a:pPr/>
              <a:t>30</a:t>
            </a:fld>
            <a:endParaRPr lang="en-US" smtClean="0"/>
          </a:p>
        </p:txBody>
      </p:sp>
      <p:sp>
        <p:nvSpPr>
          <p:cNvPr id="58" name="Teardrop 57"/>
          <p:cNvSpPr/>
          <p:nvPr/>
        </p:nvSpPr>
        <p:spPr bwMode="auto">
          <a:xfrm rot="11472120">
            <a:off x="3235325" y="4246563"/>
            <a:ext cx="2352675" cy="2159000"/>
          </a:xfrm>
          <a:prstGeom prst="teardrop">
            <a:avLst/>
          </a:prstGeom>
          <a:noFill/>
          <a:ln w="9525" cap="flat" cmpd="sng" algn="ctr">
            <a:solidFill>
              <a:schemeClr val="tx1"/>
            </a:solidFill>
            <a:prstDash val="solid"/>
            <a:round/>
            <a:headEnd type="none" w="med" len="med"/>
            <a:tailEnd type="none" w="med" len="med"/>
          </a:ln>
          <a:effectLst/>
        </p:spPr>
        <p:txBody>
          <a:bodyPr/>
          <a:lstStyle/>
          <a:p>
            <a:pPr>
              <a:defRPr/>
            </a:pPr>
            <a:endParaRPr lang="en-US"/>
          </a:p>
        </p:txBody>
      </p:sp>
      <p:cxnSp>
        <p:nvCxnSpPr>
          <p:cNvPr id="11272" name="Straight Connector 48"/>
          <p:cNvCxnSpPr>
            <a:cxnSpLocks noChangeShapeType="1"/>
            <a:stCxn id="11277" idx="3"/>
          </p:cNvCxnSpPr>
          <p:nvPr/>
        </p:nvCxnSpPr>
        <p:spPr bwMode="auto">
          <a:xfrm rot="5400000" flipH="1" flipV="1">
            <a:off x="3275807" y="4152106"/>
            <a:ext cx="1714500" cy="2554287"/>
          </a:xfrm>
          <a:prstGeom prst="line">
            <a:avLst/>
          </a:prstGeom>
          <a:noFill/>
          <a:ln w="25400" algn="ctr">
            <a:solidFill>
              <a:schemeClr val="tx1"/>
            </a:solidFill>
            <a:round/>
            <a:headEnd/>
            <a:tailEnd/>
          </a:ln>
        </p:spPr>
      </p:cxnSp>
      <p:cxnSp>
        <p:nvCxnSpPr>
          <p:cNvPr id="11273" name="Straight Connector 48"/>
          <p:cNvCxnSpPr>
            <a:cxnSpLocks noChangeShapeType="1"/>
            <a:stCxn id="11277" idx="7"/>
          </p:cNvCxnSpPr>
          <p:nvPr/>
        </p:nvCxnSpPr>
        <p:spPr bwMode="auto">
          <a:xfrm rot="5400000" flipH="1" flipV="1">
            <a:off x="2921000" y="3998913"/>
            <a:ext cx="2220913" cy="1995487"/>
          </a:xfrm>
          <a:prstGeom prst="line">
            <a:avLst/>
          </a:prstGeom>
          <a:noFill/>
          <a:ln w="25400" algn="ctr">
            <a:solidFill>
              <a:schemeClr val="tx1"/>
            </a:solidFill>
            <a:prstDash val="dash"/>
            <a:round/>
            <a:headEnd/>
            <a:tailEnd/>
          </a:ln>
        </p:spPr>
      </p:cxnSp>
      <p:cxnSp>
        <p:nvCxnSpPr>
          <p:cNvPr id="11274" name="Straight Connector 48"/>
          <p:cNvCxnSpPr>
            <a:cxnSpLocks noChangeShapeType="1"/>
            <a:stCxn id="11277" idx="6"/>
            <a:endCxn id="50" idx="2"/>
          </p:cNvCxnSpPr>
          <p:nvPr/>
        </p:nvCxnSpPr>
        <p:spPr bwMode="auto">
          <a:xfrm flipV="1">
            <a:off x="3070225" y="5054600"/>
            <a:ext cx="3176588" cy="1143000"/>
          </a:xfrm>
          <a:prstGeom prst="line">
            <a:avLst/>
          </a:prstGeom>
          <a:noFill/>
          <a:ln w="25400" algn="ctr">
            <a:solidFill>
              <a:schemeClr val="tx1"/>
            </a:solidFill>
            <a:prstDash val="dash"/>
            <a:round/>
            <a:headEnd/>
            <a:tailEnd/>
          </a:ln>
        </p:spPr>
      </p:cxnSp>
      <p:sp>
        <p:nvSpPr>
          <p:cNvPr id="50" name="Arc 49"/>
          <p:cNvSpPr/>
          <p:nvPr/>
        </p:nvSpPr>
        <p:spPr bwMode="auto">
          <a:xfrm>
            <a:off x="3810000" y="3886200"/>
            <a:ext cx="2438400" cy="2438400"/>
          </a:xfrm>
          <a:prstGeom prst="arc">
            <a:avLst>
              <a:gd name="adj1" fmla="val 16200000"/>
              <a:gd name="adj2" fmla="val 21458801"/>
            </a:avLst>
          </a:prstGeom>
          <a:noFill/>
          <a:ln w="9525" cap="flat" cmpd="sng" algn="ctr">
            <a:solidFill>
              <a:schemeClr val="tx1"/>
            </a:solidFill>
            <a:prstDash val="solid"/>
            <a:round/>
            <a:headEnd type="triangle" w="med" len="med"/>
            <a:tailEnd type="triangle" w="med" len="med"/>
          </a:ln>
          <a:effectLst/>
        </p:spPr>
        <p:txBody>
          <a:bodyPr/>
          <a:lstStyle/>
          <a:p>
            <a:pPr>
              <a:defRPr/>
            </a:pPr>
            <a:endParaRPr lang="en-US"/>
          </a:p>
        </p:txBody>
      </p:sp>
      <p:sp>
        <p:nvSpPr>
          <p:cNvPr id="11276" name="TextBox 42"/>
          <p:cNvSpPr txBox="1">
            <a:spLocks noChangeArrowheads="1"/>
          </p:cNvSpPr>
          <p:nvPr/>
        </p:nvSpPr>
        <p:spPr bwMode="auto">
          <a:xfrm rot="2307615">
            <a:off x="4700588" y="4386263"/>
            <a:ext cx="1981200" cy="369887"/>
          </a:xfrm>
          <a:prstGeom prst="rect">
            <a:avLst/>
          </a:prstGeom>
          <a:noFill/>
          <a:ln w="9525">
            <a:noFill/>
            <a:miter lim="800000"/>
            <a:headEnd/>
            <a:tailEnd/>
          </a:ln>
        </p:spPr>
        <p:txBody>
          <a:bodyPr>
            <a:spAutoFit/>
          </a:bodyPr>
          <a:lstStyle/>
          <a:p>
            <a:r>
              <a:rPr lang="en-US" b="0" dirty="0">
                <a:latin typeface="Calibri" pitchFamily="34" charset="0"/>
              </a:rPr>
              <a:t>3dB beamwidth</a:t>
            </a:r>
          </a:p>
        </p:txBody>
      </p:sp>
      <p:sp>
        <p:nvSpPr>
          <p:cNvPr id="11277" name="Oval 43"/>
          <p:cNvSpPr>
            <a:spLocks noChangeArrowheads="1"/>
          </p:cNvSpPr>
          <p:nvPr/>
        </p:nvSpPr>
        <p:spPr bwMode="auto">
          <a:xfrm>
            <a:off x="2819400" y="6070600"/>
            <a:ext cx="250825" cy="254000"/>
          </a:xfrm>
          <a:prstGeom prst="ellipse">
            <a:avLst/>
          </a:prstGeom>
          <a:solidFill>
            <a:srgbClr val="CCECFF"/>
          </a:solidFill>
          <a:ln w="9525" algn="ctr">
            <a:solidFill>
              <a:schemeClr val="tx1"/>
            </a:solidFill>
            <a:round/>
            <a:headEnd/>
            <a:tailEnd/>
          </a:ln>
        </p:spPr>
        <p:txBody>
          <a:bodyPr/>
          <a:lstStyle/>
          <a:p>
            <a:endParaRPr lang="en-US"/>
          </a:p>
        </p:txBody>
      </p:sp>
      <p:graphicFrame>
        <p:nvGraphicFramePr>
          <p:cNvPr id="11266" name="Object 2"/>
          <p:cNvGraphicFramePr>
            <a:graphicFrameLocks noChangeAspect="1"/>
          </p:cNvGraphicFramePr>
          <p:nvPr/>
        </p:nvGraphicFramePr>
        <p:xfrm>
          <a:off x="4800600" y="990600"/>
          <a:ext cx="4049713" cy="873125"/>
        </p:xfrm>
        <a:graphic>
          <a:graphicData uri="http://schemas.openxmlformats.org/presentationml/2006/ole">
            <mc:AlternateContent xmlns:mc="http://schemas.openxmlformats.org/markup-compatibility/2006">
              <mc:Choice xmlns:v="urn:schemas-microsoft-com:vml" Requires="v">
                <p:oleObj spid="_x0000_s18608" name="Equation" r:id="rId4" imgW="1765300" imgH="381000" progId="Equation.DSMT4">
                  <p:embed/>
                </p:oleObj>
              </mc:Choice>
              <mc:Fallback>
                <p:oleObj name="Equation" r:id="rId4" imgW="1765300" imgH="381000" progId="Equation.DSMT4">
                  <p:embed/>
                  <p:pic>
                    <p:nvPicPr>
                      <p:cNvPr id="1126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990600"/>
                        <a:ext cx="4049713"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7" name="Object 3"/>
          <p:cNvGraphicFramePr>
            <a:graphicFrameLocks noChangeAspect="1"/>
          </p:cNvGraphicFramePr>
          <p:nvPr/>
        </p:nvGraphicFramePr>
        <p:xfrm>
          <a:off x="1600200" y="990600"/>
          <a:ext cx="1630363" cy="873125"/>
        </p:xfrm>
        <a:graphic>
          <a:graphicData uri="http://schemas.openxmlformats.org/presentationml/2006/ole">
            <mc:AlternateContent xmlns:mc="http://schemas.openxmlformats.org/markup-compatibility/2006">
              <mc:Choice xmlns:v="urn:schemas-microsoft-com:vml" Requires="v">
                <p:oleObj spid="_x0000_s18609" name="Equation" r:id="rId6" imgW="710891" imgH="380835" progId="Equation.DSMT4">
                  <p:embed/>
                </p:oleObj>
              </mc:Choice>
              <mc:Fallback>
                <p:oleObj name="Equation" r:id="rId6" imgW="710891" imgH="380835" progId="Equation.DSMT4">
                  <p:embed/>
                  <p:pic>
                    <p:nvPicPr>
                      <p:cNvPr id="1126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990600"/>
                        <a:ext cx="1630363"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486491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228600" y="96838"/>
            <a:ext cx="8686800" cy="741362"/>
          </a:xfrm>
        </p:spPr>
        <p:txBody>
          <a:bodyPr/>
          <a:lstStyle/>
          <a:p>
            <a:r>
              <a:rPr lang="en-US" dirty="0" smtClean="0"/>
              <a:t>Free-Space Propagation: Beamwidth</a:t>
            </a:r>
          </a:p>
        </p:txBody>
      </p:sp>
      <p:sp>
        <p:nvSpPr>
          <p:cNvPr id="12293" name="Rectangle 3"/>
          <p:cNvSpPr>
            <a:spLocks noGrp="1" noChangeArrowheads="1"/>
          </p:cNvSpPr>
          <p:nvPr>
            <p:ph type="body" idx="1"/>
          </p:nvPr>
        </p:nvSpPr>
        <p:spPr>
          <a:xfrm>
            <a:off x="304800" y="1828800"/>
            <a:ext cx="8686800" cy="1066800"/>
          </a:xfrm>
        </p:spPr>
        <p:txBody>
          <a:bodyPr/>
          <a:lstStyle/>
          <a:p>
            <a:r>
              <a:rPr lang="en-US" dirty="0" smtClean="0">
                <a:solidFill>
                  <a:srgbClr val="0070C0"/>
                </a:solidFill>
              </a:rPr>
              <a:t>Large antenna need to be pointed in a precise direction to make use of the gain [example:…..]</a:t>
            </a:r>
          </a:p>
          <a:p>
            <a:r>
              <a:rPr lang="en-US" dirty="0" smtClean="0"/>
              <a:t>In general, 3-dB beamwidth is:</a:t>
            </a:r>
          </a:p>
          <a:p>
            <a:pPr lvl="1"/>
            <a:r>
              <a:rPr lang="en-US" dirty="0" smtClean="0">
                <a:solidFill>
                  <a:srgbClr val="FF0000"/>
                </a:solidFill>
              </a:rPr>
              <a:t>Directly</a:t>
            </a:r>
            <a:r>
              <a:rPr lang="en-US" dirty="0" smtClean="0"/>
              <a:t> (linearly) proportional to the signal wavelength</a:t>
            </a:r>
          </a:p>
          <a:p>
            <a:pPr lvl="1"/>
            <a:r>
              <a:rPr lang="en-US" dirty="0" smtClean="0">
                <a:solidFill>
                  <a:srgbClr val="FF0000"/>
                </a:solidFill>
              </a:rPr>
              <a:t>Inversely</a:t>
            </a:r>
            <a:r>
              <a:rPr lang="en-US" dirty="0" smtClean="0"/>
              <a:t> proportional to the antenna diameter</a:t>
            </a:r>
          </a:p>
        </p:txBody>
      </p:sp>
      <p:sp>
        <p:nvSpPr>
          <p:cNvPr id="12294" name="Slide Number Placeholder 4"/>
          <p:cNvSpPr>
            <a:spLocks noGrp="1"/>
          </p:cNvSpPr>
          <p:nvPr>
            <p:ph type="sldNum" sz="quarter" idx="12"/>
          </p:nvPr>
        </p:nvSpPr>
        <p:spPr>
          <a:noFill/>
        </p:spPr>
        <p:txBody>
          <a:bodyPr/>
          <a:lstStyle/>
          <a:p>
            <a:fld id="{64D7206F-C03E-4F47-BE20-D56039F57A86}" type="slidenum">
              <a:rPr lang="en-US" smtClean="0"/>
              <a:pPr/>
              <a:t>31</a:t>
            </a:fld>
            <a:endParaRPr lang="en-US" smtClean="0"/>
          </a:p>
        </p:txBody>
      </p:sp>
      <p:sp>
        <p:nvSpPr>
          <p:cNvPr id="58" name="Teardrop 57"/>
          <p:cNvSpPr/>
          <p:nvPr/>
        </p:nvSpPr>
        <p:spPr bwMode="auto">
          <a:xfrm rot="11472120">
            <a:off x="3235325" y="4491038"/>
            <a:ext cx="2352675" cy="2159000"/>
          </a:xfrm>
          <a:prstGeom prst="teardrop">
            <a:avLst/>
          </a:prstGeom>
          <a:noFill/>
          <a:ln w="9525" cap="flat" cmpd="sng" algn="ctr">
            <a:solidFill>
              <a:schemeClr val="tx1"/>
            </a:solidFill>
            <a:prstDash val="solid"/>
            <a:round/>
            <a:headEnd type="none" w="med" len="med"/>
            <a:tailEnd type="none" w="med" len="med"/>
          </a:ln>
          <a:effectLst/>
        </p:spPr>
        <p:txBody>
          <a:bodyPr/>
          <a:lstStyle/>
          <a:p>
            <a:pPr>
              <a:defRPr/>
            </a:pPr>
            <a:endParaRPr lang="en-US"/>
          </a:p>
        </p:txBody>
      </p:sp>
      <p:cxnSp>
        <p:nvCxnSpPr>
          <p:cNvPr id="12296" name="Straight Connector 48"/>
          <p:cNvCxnSpPr>
            <a:cxnSpLocks noChangeShapeType="1"/>
            <a:stCxn id="12301" idx="3"/>
          </p:cNvCxnSpPr>
          <p:nvPr/>
        </p:nvCxnSpPr>
        <p:spPr bwMode="auto">
          <a:xfrm rot="5400000" flipH="1" flipV="1">
            <a:off x="3275013" y="4397375"/>
            <a:ext cx="1716088" cy="2554287"/>
          </a:xfrm>
          <a:prstGeom prst="line">
            <a:avLst/>
          </a:prstGeom>
          <a:noFill/>
          <a:ln w="25400" algn="ctr">
            <a:solidFill>
              <a:schemeClr val="tx1"/>
            </a:solidFill>
            <a:round/>
            <a:headEnd/>
            <a:tailEnd/>
          </a:ln>
        </p:spPr>
      </p:cxnSp>
      <p:cxnSp>
        <p:nvCxnSpPr>
          <p:cNvPr id="12297" name="Straight Connector 48"/>
          <p:cNvCxnSpPr>
            <a:cxnSpLocks noChangeShapeType="1"/>
            <a:stCxn id="12301" idx="7"/>
          </p:cNvCxnSpPr>
          <p:nvPr/>
        </p:nvCxnSpPr>
        <p:spPr bwMode="auto">
          <a:xfrm rot="5400000" flipH="1" flipV="1">
            <a:off x="2921000" y="4243388"/>
            <a:ext cx="2220913" cy="1995487"/>
          </a:xfrm>
          <a:prstGeom prst="line">
            <a:avLst/>
          </a:prstGeom>
          <a:noFill/>
          <a:ln w="25400" algn="ctr">
            <a:solidFill>
              <a:schemeClr val="tx1"/>
            </a:solidFill>
            <a:prstDash val="dash"/>
            <a:round/>
            <a:headEnd/>
            <a:tailEnd/>
          </a:ln>
        </p:spPr>
      </p:cxnSp>
      <p:cxnSp>
        <p:nvCxnSpPr>
          <p:cNvPr id="12298" name="Straight Connector 48"/>
          <p:cNvCxnSpPr>
            <a:cxnSpLocks noChangeShapeType="1"/>
            <a:stCxn id="12301" idx="6"/>
            <a:endCxn id="50" idx="2"/>
          </p:cNvCxnSpPr>
          <p:nvPr/>
        </p:nvCxnSpPr>
        <p:spPr bwMode="auto">
          <a:xfrm flipV="1">
            <a:off x="3070225" y="5300663"/>
            <a:ext cx="3176588" cy="1141412"/>
          </a:xfrm>
          <a:prstGeom prst="line">
            <a:avLst/>
          </a:prstGeom>
          <a:noFill/>
          <a:ln w="25400" algn="ctr">
            <a:solidFill>
              <a:schemeClr val="tx1"/>
            </a:solidFill>
            <a:prstDash val="dash"/>
            <a:round/>
            <a:headEnd/>
            <a:tailEnd/>
          </a:ln>
        </p:spPr>
      </p:cxnSp>
      <p:sp>
        <p:nvSpPr>
          <p:cNvPr id="50" name="Arc 49"/>
          <p:cNvSpPr/>
          <p:nvPr/>
        </p:nvSpPr>
        <p:spPr bwMode="auto">
          <a:xfrm>
            <a:off x="3810000" y="4130675"/>
            <a:ext cx="2438400" cy="2438400"/>
          </a:xfrm>
          <a:prstGeom prst="arc">
            <a:avLst>
              <a:gd name="adj1" fmla="val 16200000"/>
              <a:gd name="adj2" fmla="val 21458801"/>
            </a:avLst>
          </a:prstGeom>
          <a:noFill/>
          <a:ln w="9525" cap="flat" cmpd="sng" algn="ctr">
            <a:solidFill>
              <a:schemeClr val="tx1"/>
            </a:solidFill>
            <a:prstDash val="solid"/>
            <a:round/>
            <a:headEnd type="triangle" w="med" len="med"/>
            <a:tailEnd type="triangle" w="med" len="med"/>
          </a:ln>
          <a:effectLst/>
        </p:spPr>
        <p:txBody>
          <a:bodyPr/>
          <a:lstStyle/>
          <a:p>
            <a:pPr>
              <a:defRPr/>
            </a:pPr>
            <a:endParaRPr lang="en-US"/>
          </a:p>
        </p:txBody>
      </p:sp>
      <p:sp>
        <p:nvSpPr>
          <p:cNvPr id="12300" name="TextBox 42"/>
          <p:cNvSpPr txBox="1">
            <a:spLocks noChangeArrowheads="1"/>
          </p:cNvSpPr>
          <p:nvPr/>
        </p:nvSpPr>
        <p:spPr bwMode="auto">
          <a:xfrm rot="2307615">
            <a:off x="4700588" y="4630738"/>
            <a:ext cx="1981200" cy="369887"/>
          </a:xfrm>
          <a:prstGeom prst="rect">
            <a:avLst/>
          </a:prstGeom>
          <a:noFill/>
          <a:ln w="9525">
            <a:noFill/>
            <a:miter lim="800000"/>
            <a:headEnd/>
            <a:tailEnd/>
          </a:ln>
        </p:spPr>
        <p:txBody>
          <a:bodyPr>
            <a:spAutoFit/>
          </a:bodyPr>
          <a:lstStyle/>
          <a:p>
            <a:r>
              <a:rPr lang="en-US" b="0" dirty="0">
                <a:latin typeface="Calibri" pitchFamily="34" charset="0"/>
              </a:rPr>
              <a:t>3dB beamwidth</a:t>
            </a:r>
          </a:p>
        </p:txBody>
      </p:sp>
      <p:sp>
        <p:nvSpPr>
          <p:cNvPr id="12301" name="Oval 43"/>
          <p:cNvSpPr>
            <a:spLocks noChangeArrowheads="1"/>
          </p:cNvSpPr>
          <p:nvPr/>
        </p:nvSpPr>
        <p:spPr bwMode="auto">
          <a:xfrm>
            <a:off x="2819400" y="6315075"/>
            <a:ext cx="250825" cy="254000"/>
          </a:xfrm>
          <a:prstGeom prst="ellipse">
            <a:avLst/>
          </a:prstGeom>
          <a:solidFill>
            <a:srgbClr val="CCECFF"/>
          </a:solidFill>
          <a:ln w="9525" algn="ctr">
            <a:solidFill>
              <a:schemeClr val="tx1"/>
            </a:solidFill>
            <a:round/>
            <a:headEnd/>
            <a:tailEnd/>
          </a:ln>
        </p:spPr>
        <p:txBody>
          <a:bodyPr/>
          <a:lstStyle/>
          <a:p>
            <a:endParaRPr lang="en-US"/>
          </a:p>
        </p:txBody>
      </p:sp>
      <p:graphicFrame>
        <p:nvGraphicFramePr>
          <p:cNvPr id="12290" name="Object 2"/>
          <p:cNvGraphicFramePr>
            <a:graphicFrameLocks noChangeAspect="1"/>
          </p:cNvGraphicFramePr>
          <p:nvPr/>
        </p:nvGraphicFramePr>
        <p:xfrm>
          <a:off x="4800600" y="947738"/>
          <a:ext cx="4049713" cy="960437"/>
        </p:xfrm>
        <a:graphic>
          <a:graphicData uri="http://schemas.openxmlformats.org/presentationml/2006/ole">
            <mc:AlternateContent xmlns:mc="http://schemas.openxmlformats.org/markup-compatibility/2006">
              <mc:Choice xmlns:v="urn:schemas-microsoft-com:vml" Requires="v">
                <p:oleObj spid="_x0000_s19632" name="Equation" r:id="rId4" imgW="1765300" imgH="419100" progId="Equation.DSMT4">
                  <p:embed/>
                </p:oleObj>
              </mc:Choice>
              <mc:Fallback>
                <p:oleObj name="Equation" r:id="rId4" imgW="1765300" imgH="419100" progId="Equation.DSMT4">
                  <p:embed/>
                  <p:pic>
                    <p:nvPicPr>
                      <p:cNvPr id="1229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947738"/>
                        <a:ext cx="4049713" cy="960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3"/>
          <p:cNvGraphicFramePr>
            <a:graphicFrameLocks noChangeAspect="1"/>
          </p:cNvGraphicFramePr>
          <p:nvPr/>
        </p:nvGraphicFramePr>
        <p:xfrm>
          <a:off x="1600200" y="990600"/>
          <a:ext cx="1630363" cy="873125"/>
        </p:xfrm>
        <a:graphic>
          <a:graphicData uri="http://schemas.openxmlformats.org/presentationml/2006/ole">
            <mc:AlternateContent xmlns:mc="http://schemas.openxmlformats.org/markup-compatibility/2006">
              <mc:Choice xmlns:v="urn:schemas-microsoft-com:vml" Requires="v">
                <p:oleObj spid="_x0000_s19633" name="Equation" r:id="rId6" imgW="710891" imgH="380835" progId="Equation.DSMT4">
                  <p:embed/>
                </p:oleObj>
              </mc:Choice>
              <mc:Fallback>
                <p:oleObj name="Equation" r:id="rId6" imgW="710891" imgH="380835" progId="Equation.DSMT4">
                  <p:embed/>
                  <p:pic>
                    <p:nvPicPr>
                      <p:cNvPr id="1229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990600"/>
                        <a:ext cx="1630363"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904388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0" y="96838"/>
            <a:ext cx="9144000" cy="741362"/>
          </a:xfrm>
        </p:spPr>
        <p:txBody>
          <a:bodyPr/>
          <a:lstStyle/>
          <a:p>
            <a:r>
              <a:rPr lang="en-US" dirty="0" smtClean="0"/>
              <a:t>Free-Space Model validitiy: Fraunhofer Distance</a:t>
            </a:r>
          </a:p>
        </p:txBody>
      </p:sp>
      <p:sp>
        <p:nvSpPr>
          <p:cNvPr id="12293" name="Rectangle 3"/>
          <p:cNvSpPr>
            <a:spLocks noGrp="1" noChangeArrowheads="1"/>
          </p:cNvSpPr>
          <p:nvPr>
            <p:ph type="body" idx="1"/>
          </p:nvPr>
        </p:nvSpPr>
        <p:spPr>
          <a:xfrm>
            <a:off x="152400" y="2209800"/>
            <a:ext cx="8686800" cy="762000"/>
          </a:xfrm>
        </p:spPr>
        <p:txBody>
          <a:bodyPr/>
          <a:lstStyle/>
          <a:p>
            <a:r>
              <a:rPr lang="en-US" dirty="0" smtClean="0"/>
              <a:t>The </a:t>
            </a:r>
            <a:r>
              <a:rPr lang="en-US" dirty="0" err="1" smtClean="0"/>
              <a:t>Friis</a:t>
            </a:r>
            <a:r>
              <a:rPr lang="en-US" dirty="0" smtClean="0"/>
              <a:t> model is valid for values of </a:t>
            </a:r>
            <a:r>
              <a:rPr lang="en-US" sz="2600" dirty="0" smtClean="0">
                <a:solidFill>
                  <a:srgbClr val="FF0000"/>
                </a:solidFill>
              </a:rPr>
              <a:t>T-R separation d &gt; d</a:t>
            </a:r>
            <a:r>
              <a:rPr lang="en-US" sz="2600" baseline="-25000" dirty="0" smtClean="0">
                <a:solidFill>
                  <a:srgbClr val="FF0000"/>
                </a:solidFill>
              </a:rPr>
              <a:t>f</a:t>
            </a:r>
            <a:r>
              <a:rPr lang="en-US" dirty="0" smtClean="0"/>
              <a:t>, where d</a:t>
            </a:r>
            <a:r>
              <a:rPr lang="en-US" baseline="-25000" dirty="0" smtClean="0"/>
              <a:t>f</a:t>
            </a:r>
            <a:r>
              <a:rPr lang="en-US" dirty="0" smtClean="0"/>
              <a:t> is given by</a:t>
            </a:r>
          </a:p>
        </p:txBody>
      </p:sp>
      <p:sp>
        <p:nvSpPr>
          <p:cNvPr id="12294" name="Slide Number Placeholder 4"/>
          <p:cNvSpPr>
            <a:spLocks noGrp="1"/>
          </p:cNvSpPr>
          <p:nvPr>
            <p:ph type="sldNum" sz="quarter" idx="12"/>
          </p:nvPr>
        </p:nvSpPr>
        <p:spPr>
          <a:noFill/>
        </p:spPr>
        <p:txBody>
          <a:bodyPr/>
          <a:lstStyle/>
          <a:p>
            <a:fld id="{64D7206F-C03E-4F47-BE20-D56039F57A86}" type="slidenum">
              <a:rPr lang="en-US" smtClean="0"/>
              <a:pPr/>
              <a:t>32</a:t>
            </a:fld>
            <a:endParaRPr lang="en-US" smtClean="0"/>
          </a:p>
        </p:txBody>
      </p:sp>
      <p:graphicFrame>
        <p:nvGraphicFramePr>
          <p:cNvPr id="430083" name="Object 2"/>
          <p:cNvGraphicFramePr>
            <a:graphicFrameLocks noChangeAspect="1"/>
          </p:cNvGraphicFramePr>
          <p:nvPr/>
        </p:nvGraphicFramePr>
        <p:xfrm>
          <a:off x="1558925" y="1290638"/>
          <a:ext cx="5270500" cy="573087"/>
        </p:xfrm>
        <a:graphic>
          <a:graphicData uri="http://schemas.openxmlformats.org/presentationml/2006/ole">
            <mc:AlternateContent xmlns:mc="http://schemas.openxmlformats.org/markup-compatibility/2006">
              <mc:Choice xmlns:v="urn:schemas-microsoft-com:vml" Requires="v">
                <p:oleObj spid="_x0000_s20743" name="Equation" r:id="rId4" imgW="2451100" imgH="266700" progId="Equation.DSMT4">
                  <p:embed/>
                </p:oleObj>
              </mc:Choice>
              <mc:Fallback>
                <p:oleObj name="Equation" r:id="rId4" imgW="2451100" imgH="266700" progId="Equation.DSMT4">
                  <p:embed/>
                  <p:pic>
                    <p:nvPicPr>
                      <p:cNvPr id="43008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8925" y="1290638"/>
                        <a:ext cx="5270500" cy="573087"/>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graphicFrame>
        <p:nvGraphicFramePr>
          <p:cNvPr id="430084" name="Object 2"/>
          <p:cNvGraphicFramePr>
            <a:graphicFrameLocks noChangeAspect="1"/>
          </p:cNvGraphicFramePr>
          <p:nvPr/>
        </p:nvGraphicFramePr>
        <p:xfrm>
          <a:off x="3276600" y="2695770"/>
          <a:ext cx="1549400" cy="1015806"/>
        </p:xfrm>
        <a:graphic>
          <a:graphicData uri="http://schemas.openxmlformats.org/presentationml/2006/ole">
            <mc:AlternateContent xmlns:mc="http://schemas.openxmlformats.org/markup-compatibility/2006">
              <mc:Choice xmlns:v="urn:schemas-microsoft-com:vml" Requires="v">
                <p:oleObj spid="_x0000_s20744" name="Equation" r:id="rId6" imgW="660113" imgH="431613" progId="Equation.DSMT4">
                  <p:embed/>
                </p:oleObj>
              </mc:Choice>
              <mc:Fallback>
                <p:oleObj name="Equation" r:id="rId6" imgW="660113" imgH="431613" progId="Equation.DSMT4">
                  <p:embed/>
                  <p:pic>
                    <p:nvPicPr>
                      <p:cNvPr id="430084"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2695770"/>
                        <a:ext cx="1549400" cy="1015806"/>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sp>
        <p:nvSpPr>
          <p:cNvPr id="9" name="TextBox 42"/>
          <p:cNvSpPr txBox="1">
            <a:spLocks noChangeArrowheads="1"/>
          </p:cNvSpPr>
          <p:nvPr/>
        </p:nvSpPr>
        <p:spPr bwMode="auto">
          <a:xfrm>
            <a:off x="6477000" y="2902803"/>
            <a:ext cx="1981200" cy="830997"/>
          </a:xfrm>
          <a:prstGeom prst="rect">
            <a:avLst/>
          </a:prstGeom>
          <a:noFill/>
          <a:ln w="9525">
            <a:noFill/>
            <a:miter lim="800000"/>
            <a:headEnd/>
            <a:tailEnd/>
          </a:ln>
        </p:spPr>
        <p:txBody>
          <a:bodyPr wrap="square">
            <a:spAutoFit/>
          </a:bodyPr>
          <a:lstStyle/>
          <a:p>
            <a:r>
              <a:rPr lang="en-US" sz="2400" b="0" dirty="0" smtClean="0">
                <a:latin typeface="Calibri" pitchFamily="34" charset="0"/>
              </a:rPr>
              <a:t>Fraunhofer distance</a:t>
            </a:r>
            <a:endParaRPr lang="en-US" sz="2400" b="0" dirty="0">
              <a:latin typeface="Calibri" pitchFamily="34" charset="0"/>
            </a:endParaRPr>
          </a:p>
        </p:txBody>
      </p:sp>
      <p:cxnSp>
        <p:nvCxnSpPr>
          <p:cNvPr id="10" name="Straight Arrow Connector 17"/>
          <p:cNvCxnSpPr>
            <a:cxnSpLocks noChangeShapeType="1"/>
            <a:stCxn id="9" idx="1"/>
          </p:cNvCxnSpPr>
          <p:nvPr/>
        </p:nvCxnSpPr>
        <p:spPr bwMode="auto">
          <a:xfrm rot="10800000">
            <a:off x="4953000" y="3207602"/>
            <a:ext cx="1524000" cy="110700"/>
          </a:xfrm>
          <a:prstGeom prst="straightConnector1">
            <a:avLst/>
          </a:prstGeom>
          <a:noFill/>
          <a:ln w="9525" algn="ctr">
            <a:solidFill>
              <a:schemeClr val="tx1"/>
            </a:solidFill>
            <a:round/>
            <a:headEnd/>
            <a:tailEnd type="arrow" w="med" len="med"/>
          </a:ln>
        </p:spPr>
      </p:cxnSp>
      <p:sp>
        <p:nvSpPr>
          <p:cNvPr id="15" name="Rectangle 3"/>
          <p:cNvSpPr txBox="1">
            <a:spLocks noChangeArrowheads="1"/>
          </p:cNvSpPr>
          <p:nvPr/>
        </p:nvSpPr>
        <p:spPr bwMode="auto">
          <a:xfrm>
            <a:off x="228600" y="3733800"/>
            <a:ext cx="8686800" cy="144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47675" marR="0" lvl="0" indent="-447675" algn="l" defTabSz="914400" rtl="0" eaLnBrk="0" fontAlgn="base" latinLnBrk="0" hangingPunct="0">
              <a:lnSpc>
                <a:spcPct val="100000"/>
              </a:lnSpc>
              <a:spcBef>
                <a:spcPct val="20000"/>
              </a:spcBef>
              <a:spcAft>
                <a:spcPct val="0"/>
              </a:spcAft>
              <a:buClr>
                <a:srgbClr val="0070C0"/>
              </a:buClr>
              <a:buSzPct val="70000"/>
              <a:tabLst/>
              <a:defRPr/>
            </a:pPr>
            <a:r>
              <a:rPr kumimoji="0" lang="en-US" sz="2400" b="0" i="0" u="none" strike="noStrike" kern="0" cap="none" spc="0" normalizeH="0" baseline="0" noProof="0" dirty="0" smtClean="0">
                <a:ln>
                  <a:noFill/>
                </a:ln>
                <a:solidFill>
                  <a:schemeClr val="tx1"/>
                </a:solidFill>
                <a:effectLst/>
                <a:uLnTx/>
                <a:uFillTx/>
                <a:latin typeface="Calibri" pitchFamily="34" charset="0"/>
                <a:ea typeface="+mn-ea"/>
                <a:cs typeface="+mn-cs"/>
              </a:rPr>
              <a:t>where D is the largest physical dimension (diameter)</a:t>
            </a:r>
            <a:r>
              <a:rPr kumimoji="0" lang="en-US" sz="2400" b="0" i="0" u="none" strike="noStrike" kern="0" cap="none" spc="0" normalizeH="0" noProof="0" dirty="0" smtClean="0">
                <a:ln>
                  <a:noFill/>
                </a:ln>
                <a:solidFill>
                  <a:schemeClr val="tx1"/>
                </a:solidFill>
                <a:effectLst/>
                <a:uLnTx/>
                <a:uFillTx/>
                <a:latin typeface="Calibri" pitchFamily="34" charset="0"/>
                <a:ea typeface="+mn-ea"/>
                <a:cs typeface="+mn-cs"/>
              </a:rPr>
              <a:t> of the antenna</a:t>
            </a:r>
            <a:endParaRPr kumimoji="0" lang="en-US" sz="2400" b="0" i="0" u="none" strike="noStrike" kern="0" cap="none" spc="0" normalizeH="0" baseline="0" noProof="0" dirty="0" smtClean="0">
              <a:ln>
                <a:noFill/>
              </a:ln>
              <a:solidFill>
                <a:schemeClr val="tx1"/>
              </a:solidFill>
              <a:effectLst/>
              <a:uLnTx/>
              <a:uFillTx/>
              <a:latin typeface="Calibri" pitchFamily="34" charset="0"/>
              <a:ea typeface="+mn-ea"/>
              <a:cs typeface="+mn-cs"/>
            </a:endParaRPr>
          </a:p>
          <a:p>
            <a:pPr marL="447675" marR="0" lvl="0" indent="-447675" algn="l" defTabSz="914400" rtl="0" eaLnBrk="0" fontAlgn="base" latinLnBrk="0" hangingPunct="0">
              <a:lnSpc>
                <a:spcPct val="100000"/>
              </a:lnSpc>
              <a:spcBef>
                <a:spcPct val="20000"/>
              </a:spcBef>
              <a:spcAft>
                <a:spcPct val="0"/>
              </a:spcAft>
              <a:buClr>
                <a:srgbClr val="0070C0"/>
              </a:buClr>
              <a:buSzPct val="70000"/>
              <a:buFont typeface="Wingdings" pitchFamily="2" charset="2"/>
              <a:buChar char="q"/>
              <a:tabLst/>
              <a:defRPr/>
            </a:pPr>
            <a:endParaRPr kumimoji="0" lang="en-US" sz="2400" b="0" i="0" u="none" strike="noStrike" kern="0" cap="none" spc="0" normalizeH="0" baseline="0" noProof="0" dirty="0" smtClean="0">
              <a:ln>
                <a:noFill/>
              </a:ln>
              <a:solidFill>
                <a:schemeClr val="tx1"/>
              </a:solidFill>
              <a:effectLst/>
              <a:uLnTx/>
              <a:uFillTx/>
              <a:latin typeface="Calibri" pitchFamily="34" charset="0"/>
              <a:ea typeface="+mn-ea"/>
              <a:cs typeface="+mn-cs"/>
            </a:endParaRPr>
          </a:p>
          <a:p>
            <a:pPr marL="447675" lvl="0" indent="-447675">
              <a:spcBef>
                <a:spcPct val="20000"/>
              </a:spcBef>
              <a:buClr>
                <a:srgbClr val="0070C0"/>
              </a:buClr>
              <a:buSzPct val="70000"/>
              <a:buFont typeface="Wingdings" pitchFamily="2" charset="2"/>
              <a:buChar char="q"/>
            </a:pPr>
            <a:r>
              <a:rPr kumimoji="0" lang="en-US" sz="2400" b="0" i="0" u="none" strike="noStrike" kern="0" cap="none" spc="0" normalizeH="0" baseline="0" noProof="0" dirty="0" smtClean="0">
                <a:ln>
                  <a:noFill/>
                </a:ln>
                <a:solidFill>
                  <a:schemeClr val="tx1"/>
                </a:solidFill>
                <a:effectLst/>
                <a:uLnTx/>
                <a:uFillTx/>
                <a:latin typeface="Calibri" pitchFamily="34" charset="0"/>
                <a:ea typeface="+mn-ea"/>
                <a:cs typeface="+mn-cs"/>
              </a:rPr>
              <a:t>Some other constraints on </a:t>
            </a:r>
            <a:r>
              <a:rPr lang="en-US" sz="2400" b="0" dirty="0" smtClean="0"/>
              <a:t>d</a:t>
            </a:r>
            <a:r>
              <a:rPr lang="en-US" sz="2400" b="0" baseline="-25000" dirty="0" smtClean="0"/>
              <a:t>f</a:t>
            </a:r>
            <a:r>
              <a:rPr kumimoji="0" lang="en-US" sz="2400" b="0" i="0" u="none" strike="noStrike" kern="0" cap="none" spc="0" normalizeH="0" baseline="0" noProof="0" dirty="0" smtClean="0">
                <a:ln>
                  <a:noFill/>
                </a:ln>
                <a:solidFill>
                  <a:schemeClr val="tx1"/>
                </a:solidFill>
                <a:effectLst/>
                <a:uLnTx/>
                <a:uFillTx/>
                <a:latin typeface="Calibri" pitchFamily="34" charset="0"/>
                <a:ea typeface="+mn-ea"/>
                <a:cs typeface="+mn-cs"/>
              </a:rPr>
              <a:t> are:</a:t>
            </a:r>
          </a:p>
        </p:txBody>
      </p:sp>
      <p:graphicFrame>
        <p:nvGraphicFramePr>
          <p:cNvPr id="430085" name="Object 2"/>
          <p:cNvGraphicFramePr>
            <a:graphicFrameLocks noChangeAspect="1"/>
          </p:cNvGraphicFramePr>
          <p:nvPr/>
        </p:nvGraphicFramePr>
        <p:xfrm>
          <a:off x="2438400" y="5181600"/>
          <a:ext cx="4410075" cy="628650"/>
        </p:xfrm>
        <a:graphic>
          <a:graphicData uri="http://schemas.openxmlformats.org/presentationml/2006/ole">
            <mc:AlternateContent xmlns:mc="http://schemas.openxmlformats.org/markup-compatibility/2006">
              <mc:Choice xmlns:v="urn:schemas-microsoft-com:vml" Requires="v">
                <p:oleObj spid="_x0000_s20745" name="Equation" r:id="rId8" imgW="1879600" imgH="266700" progId="Equation.DSMT4">
                  <p:embed/>
                </p:oleObj>
              </mc:Choice>
              <mc:Fallback>
                <p:oleObj name="Equation" r:id="rId8" imgW="1879600" imgH="266700" progId="Equation.DSMT4">
                  <p:embed/>
                  <p:pic>
                    <p:nvPicPr>
                      <p:cNvPr id="430085"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400" y="5181600"/>
                        <a:ext cx="4410075" cy="628650"/>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spTree>
    <p:extLst>
      <p:ext uri="{BB962C8B-B14F-4D97-AF65-F5344CB8AC3E}">
        <p14:creationId xmlns:p14="http://schemas.microsoft.com/office/powerpoint/2010/main" val="94453455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4E77C113-1ACF-4DD2-9E50-0F11F0165AAC}" type="slidenum">
              <a:rPr lang="en-US" smtClean="0"/>
              <a:pPr>
                <a:defRPr/>
              </a:pPr>
              <a:t>33</a:t>
            </a:fld>
            <a:endParaRPr lang="en-US"/>
          </a:p>
        </p:txBody>
      </p:sp>
      <p:pic>
        <p:nvPicPr>
          <p:cNvPr id="742402" name="Picture 2" descr="http://upload.wikimedia.org/wikipedia/commons/thumb/5/5d/FarNearFields-USP-4998112-1.svg/300px-FarNearFields-USP-4998112-1.svg.png"/>
          <p:cNvPicPr>
            <a:picLocks noChangeAspect="1" noChangeArrowheads="1"/>
          </p:cNvPicPr>
          <p:nvPr/>
        </p:nvPicPr>
        <p:blipFill>
          <a:blip r:embed="rId2"/>
          <a:srcRect/>
          <a:stretch>
            <a:fillRect/>
          </a:stretch>
        </p:blipFill>
        <p:spPr bwMode="auto">
          <a:xfrm>
            <a:off x="533401" y="1143000"/>
            <a:ext cx="8143870" cy="4343400"/>
          </a:xfrm>
          <a:prstGeom prst="rect">
            <a:avLst/>
          </a:prstGeom>
          <a:noFill/>
        </p:spPr>
      </p:pic>
    </p:spTree>
    <p:extLst>
      <p:ext uri="{BB962C8B-B14F-4D97-AF65-F5344CB8AC3E}">
        <p14:creationId xmlns:p14="http://schemas.microsoft.com/office/powerpoint/2010/main" val="24213318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534240" y="108649"/>
            <a:ext cx="1714803" cy="2657325"/>
            <a:chOff x="534240" y="108649"/>
            <a:chExt cx="1714803" cy="2657325"/>
          </a:xfrm>
        </p:grpSpPr>
        <p:sp>
          <p:nvSpPr>
            <p:cNvPr id="7" name="Rectangle 6"/>
            <p:cNvSpPr/>
            <p:nvPr/>
          </p:nvSpPr>
          <p:spPr>
            <a:xfrm rot="19241039">
              <a:off x="871342" y="522720"/>
              <a:ext cx="707245" cy="1446550"/>
            </a:xfrm>
            <a:prstGeom prst="rect">
              <a:avLst/>
            </a:prstGeom>
          </p:spPr>
          <p:txBody>
            <a:bodyPr wrap="none">
              <a:spAutoFit/>
            </a:bodyPr>
            <a:lstStyle/>
            <a:p>
              <a:pPr algn="l" rtl="0"/>
              <a:r>
                <a:rPr lang="en-US" sz="8800" kern="1200" dirty="0">
                  <a:ln cap="rnd" cmpd="thickThin">
                    <a:solidFill>
                      <a:prstClr val="black"/>
                    </a:solidFill>
                    <a:bevel/>
                  </a:ln>
                  <a:solidFill>
                    <a:srgbClr val="EEECE1">
                      <a:lumMod val="25000"/>
                    </a:srgbClr>
                  </a:solidFill>
                  <a:latin typeface="Calibri"/>
                  <a:ea typeface="+mn-ea"/>
                  <a:cs typeface="+mn-cs"/>
                </a:rPr>
                <a:t>?</a:t>
              </a:r>
              <a:endParaRPr lang="en-US" sz="6600" kern="1200" dirty="0">
                <a:solidFill>
                  <a:srgbClr val="EEECE1">
                    <a:lumMod val="25000"/>
                  </a:srgbClr>
                </a:solidFill>
                <a:latin typeface="Calibri"/>
                <a:ea typeface="+mn-ea"/>
                <a:cs typeface="+mn-cs"/>
              </a:endParaRPr>
            </a:p>
          </p:txBody>
        </p:sp>
        <p:grpSp>
          <p:nvGrpSpPr>
            <p:cNvPr id="3" name="Group 9"/>
            <p:cNvGrpSpPr/>
            <p:nvPr/>
          </p:nvGrpSpPr>
          <p:grpSpPr>
            <a:xfrm>
              <a:off x="534240" y="108649"/>
              <a:ext cx="1714803" cy="2657325"/>
              <a:chOff x="534240" y="108649"/>
              <a:chExt cx="1714803" cy="2657325"/>
            </a:xfrm>
          </p:grpSpPr>
          <p:sp>
            <p:nvSpPr>
              <p:cNvPr id="9" name="Rectangle 8"/>
              <p:cNvSpPr/>
              <p:nvPr/>
            </p:nvSpPr>
            <p:spPr>
              <a:xfrm rot="20169128">
                <a:off x="1243640" y="108649"/>
                <a:ext cx="1005403" cy="2215991"/>
              </a:xfrm>
              <a:prstGeom prst="rect">
                <a:avLst/>
              </a:prstGeom>
            </p:spPr>
            <p:txBody>
              <a:bodyPr wrap="none">
                <a:spAutoFit/>
              </a:bodyPr>
              <a:lstStyle/>
              <a:p>
                <a:pPr algn="l" rtl="0"/>
                <a:r>
                  <a:rPr lang="en-US" sz="13800" kern="1200" dirty="0">
                    <a:ln cap="rnd" cmpd="thickThin">
                      <a:solidFill>
                        <a:prstClr val="black"/>
                      </a:solidFill>
                      <a:bevel/>
                    </a:ln>
                    <a:solidFill>
                      <a:srgbClr val="F79646">
                        <a:lumMod val="75000"/>
                      </a:srgbClr>
                    </a:solidFill>
                    <a:latin typeface="Calibri"/>
                    <a:ea typeface="+mn-ea"/>
                    <a:cs typeface="+mn-cs"/>
                  </a:rPr>
                  <a:t>?</a:t>
                </a:r>
                <a:endParaRPr lang="en-US" sz="8800" kern="1200" dirty="0">
                  <a:solidFill>
                    <a:srgbClr val="F79646">
                      <a:lumMod val="75000"/>
                    </a:srgbClr>
                  </a:solidFill>
                  <a:latin typeface="Calibri"/>
                  <a:ea typeface="+mn-ea"/>
                  <a:cs typeface="+mn-cs"/>
                </a:endParaRPr>
              </a:p>
            </p:txBody>
          </p:sp>
          <p:sp>
            <p:nvSpPr>
              <p:cNvPr id="10" name="Rectangle 9"/>
              <p:cNvSpPr/>
              <p:nvPr/>
            </p:nvSpPr>
            <p:spPr>
              <a:xfrm rot="19258157">
                <a:off x="534240" y="549983"/>
                <a:ext cx="1465152" cy="2215991"/>
              </a:xfrm>
              <a:prstGeom prst="rect">
                <a:avLst/>
              </a:prstGeom>
              <a:scene3d>
                <a:camera prst="orthographicFront">
                  <a:rot lat="0" lon="10200000" rev="600000"/>
                </a:camera>
                <a:lightRig rig="threePt" dir="t"/>
              </a:scene3d>
            </p:spPr>
            <p:txBody>
              <a:bodyPr wrap="square">
                <a:spAutoFit/>
              </a:bodyPr>
              <a:lstStyle/>
              <a:p>
                <a:pPr algn="l" rtl="0"/>
                <a:r>
                  <a:rPr lang="en-US" sz="13800" kern="1200" dirty="0">
                    <a:ln cap="rnd" cmpd="thickThin">
                      <a:solidFill>
                        <a:prstClr val="black"/>
                      </a:solidFill>
                      <a:bevel/>
                    </a:ln>
                    <a:solidFill>
                      <a:srgbClr val="1F497D">
                        <a:lumMod val="75000"/>
                      </a:srgbClr>
                    </a:solidFill>
                    <a:latin typeface="Calibri"/>
                    <a:ea typeface="+mn-ea"/>
                    <a:cs typeface="+mn-cs"/>
                  </a:rPr>
                  <a:t>?</a:t>
                </a:r>
                <a:endParaRPr lang="en-US" sz="8800" kern="1200" dirty="0">
                  <a:solidFill>
                    <a:srgbClr val="1F497D">
                      <a:lumMod val="75000"/>
                    </a:srgbClr>
                  </a:solidFill>
                  <a:latin typeface="Calibri"/>
                  <a:ea typeface="+mn-ea"/>
                  <a:cs typeface="+mn-cs"/>
                </a:endParaRPr>
              </a:p>
            </p:txBody>
          </p:sp>
        </p:grpSp>
      </p:grpSp>
      <p:sp>
        <p:nvSpPr>
          <p:cNvPr id="11" name="TextBox 10"/>
          <p:cNvSpPr txBox="1"/>
          <p:nvPr/>
        </p:nvSpPr>
        <p:spPr>
          <a:xfrm>
            <a:off x="1981200" y="1718608"/>
            <a:ext cx="5715000" cy="3262432"/>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4000" b="1" kern="1200" dirty="0">
                <a:ln cap="rnd" cmpd="thickThin">
                  <a:solidFill>
                    <a:prstClr val="black"/>
                  </a:solidFill>
                  <a:bevel/>
                </a:ln>
                <a:solidFill>
                  <a:srgbClr val="0070C0"/>
                </a:solidFill>
                <a:effectLst>
                  <a:outerShdw blurRad="38100" dist="38100" dir="2700000" algn="tl">
                    <a:srgbClr val="000000">
                      <a:alpha val="43137"/>
                    </a:srgbClr>
                  </a:outerShdw>
                </a:effectLst>
                <a:latin typeface="Calibri"/>
                <a:ea typeface="+mn-ea"/>
                <a:cs typeface="+mn-cs"/>
              </a:rPr>
              <a:t>Questions/ Confusions</a:t>
            </a:r>
            <a:r>
              <a:rPr lang="en-US" sz="4000" b="1" kern="1200" dirty="0" smtClean="0">
                <a:ln cap="rnd" cmpd="thickThin">
                  <a:solidFill>
                    <a:prstClr val="black"/>
                  </a:solidFill>
                  <a:bevel/>
                </a:ln>
                <a:solidFill>
                  <a:srgbClr val="0070C0"/>
                </a:solidFill>
                <a:effectLst>
                  <a:outerShdw blurRad="38100" dist="38100" dir="2700000" algn="tl">
                    <a:srgbClr val="000000">
                      <a:alpha val="43137"/>
                    </a:srgbClr>
                  </a:outerShdw>
                </a:effectLst>
                <a:latin typeface="Calibri"/>
                <a:ea typeface="+mn-ea"/>
                <a:cs typeface="+mn-cs"/>
              </a:rPr>
              <a:t>?</a:t>
            </a:r>
          </a:p>
          <a:p>
            <a:pPr algn="ctr" rtl="0"/>
            <a:r>
              <a:rPr lang="en-US" sz="5600" b="1" u="sng" dirty="0" smtClean="0">
                <a:ln cap="rnd" cmpd="thickThin">
                  <a:solidFill>
                    <a:prstClr val="black"/>
                  </a:solidFill>
                  <a:bevel/>
                </a:ln>
                <a:solidFill>
                  <a:srgbClr val="C00000"/>
                </a:solidFill>
                <a:effectLst>
                  <a:outerShdw blurRad="38100" dist="38100" dir="2700000" algn="tl">
                    <a:srgbClr val="000000">
                      <a:alpha val="43137"/>
                    </a:srgbClr>
                  </a:outerShdw>
                </a:effectLst>
                <a:latin typeface="Calibri"/>
              </a:rPr>
              <a:t>Quote of the week</a:t>
            </a:r>
          </a:p>
          <a:p>
            <a:pPr algn="ctr" rtl="0"/>
            <a:r>
              <a:rPr lang="en-US" sz="4000" b="1" kern="1200" dirty="0" smtClean="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You never fail until you stop trying</a:t>
            </a:r>
          </a:p>
          <a:p>
            <a:pPr algn="ctr" rtl="0"/>
            <a:endParaRPr lang="en-US" sz="3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ndParaRPr>
          </a:p>
        </p:txBody>
      </p:sp>
    </p:spTree>
    <p:extLst>
      <p:ext uri="{BB962C8B-B14F-4D97-AF65-F5344CB8AC3E}">
        <p14:creationId xmlns:p14="http://schemas.microsoft.com/office/powerpoint/2010/main" val="3683947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Radiation Pattern</a:t>
            </a:r>
            <a:endParaRPr lang="en-US" dirty="0"/>
          </a:p>
        </p:txBody>
      </p:sp>
      <p:sp>
        <p:nvSpPr>
          <p:cNvPr id="3" name="Content Placeholder 2"/>
          <p:cNvSpPr>
            <a:spLocks noGrp="1"/>
          </p:cNvSpPr>
          <p:nvPr>
            <p:ph idx="1"/>
          </p:nvPr>
        </p:nvSpPr>
        <p:spPr/>
        <p:txBody>
          <a:bodyPr/>
          <a:lstStyle/>
          <a:p>
            <a:r>
              <a:rPr lang="en-US" dirty="0" smtClean="0"/>
              <a:t>An antenna will radiate power in all directions but typically does not perform well in all directions. </a:t>
            </a:r>
          </a:p>
          <a:p>
            <a:endParaRPr lang="en-US" dirty="0" smtClean="0"/>
          </a:p>
          <a:p>
            <a:r>
              <a:rPr lang="en-US" dirty="0" smtClean="0"/>
              <a:t>However, performance of an antenna is characterized  by using an idealized antenna known as </a:t>
            </a:r>
            <a:r>
              <a:rPr lang="en-US" dirty="0" smtClean="0">
                <a:solidFill>
                  <a:srgbClr val="FF0000"/>
                </a:solidFill>
              </a:rPr>
              <a:t>Isotropic antenna</a:t>
            </a:r>
            <a:r>
              <a:rPr lang="en-US" dirty="0" smtClean="0"/>
              <a:t>.</a:t>
            </a:r>
          </a:p>
          <a:p>
            <a:endParaRPr lang="en-US" dirty="0" smtClean="0"/>
          </a:p>
          <a:p>
            <a:r>
              <a:rPr lang="en-US" dirty="0" smtClean="0"/>
              <a:t>The actual size of the radiation pattern is </a:t>
            </a:r>
            <a:r>
              <a:rPr lang="en-US" b="1" dirty="0" smtClean="0"/>
              <a:t>arbitrary</a:t>
            </a:r>
            <a:r>
              <a:rPr lang="en-US" dirty="0" smtClean="0"/>
              <a:t>. What is important is the </a:t>
            </a:r>
            <a:r>
              <a:rPr lang="en-US" dirty="0" smtClean="0">
                <a:solidFill>
                  <a:srgbClr val="FF0000"/>
                </a:solidFill>
              </a:rPr>
              <a:t>relative distance from the antenna position in each direction.</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4E77C113-1ACF-4DD2-9E50-0F11F0165AAC}" type="slidenum">
              <a:rPr lang="en-US" smtClean="0"/>
              <a:pPr>
                <a:defRPr/>
              </a:pPr>
              <a:t>4</a:t>
            </a:fld>
            <a:endParaRPr lang="en-US"/>
          </a:p>
        </p:txBody>
      </p:sp>
    </p:spTree>
    <p:extLst>
      <p:ext uri="{BB962C8B-B14F-4D97-AF65-F5344CB8AC3E}">
        <p14:creationId xmlns:p14="http://schemas.microsoft.com/office/powerpoint/2010/main" val="119302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Radiation Pattern</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a:t>
            </a:r>
            <a:r>
              <a:rPr lang="en-US" dirty="0" smtClean="0">
                <a:solidFill>
                  <a:srgbClr val="0070C0"/>
                </a:solidFill>
              </a:rPr>
              <a:t>relative distance determines the relative power</a:t>
            </a:r>
            <a:r>
              <a:rPr lang="en-US" dirty="0" smtClean="0"/>
              <a:t> and a line or a vector is drawn to determine the relative power in each direction. </a:t>
            </a:r>
          </a:p>
          <a:p>
            <a:endParaRPr lang="en-US" dirty="0" smtClean="0"/>
          </a:p>
          <a:p>
            <a:r>
              <a:rPr lang="en-US" dirty="0" smtClean="0"/>
              <a:t>In case of an isotropic antenna, the relative distance </a:t>
            </a:r>
            <a:r>
              <a:rPr lang="en-US" dirty="0" smtClean="0">
                <a:solidFill>
                  <a:srgbClr val="FF0000"/>
                </a:solidFill>
              </a:rPr>
              <a:t>remains same.</a:t>
            </a:r>
          </a:p>
          <a:p>
            <a:endParaRPr lang="en-US" dirty="0" smtClean="0"/>
          </a:p>
          <a:p>
            <a:r>
              <a:rPr lang="en-US" dirty="0" smtClean="0"/>
              <a:t>However, for directional antennas such as hertz antenna, the relative distance is not same.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4E77C113-1ACF-4DD2-9E50-0F11F0165AAC}" type="slidenum">
              <a:rPr lang="en-US" smtClean="0"/>
              <a:pPr>
                <a:defRPr/>
              </a:pPr>
              <a:t>5</a:t>
            </a:fld>
            <a:endParaRPr lang="en-US"/>
          </a:p>
        </p:txBody>
      </p:sp>
    </p:spTree>
    <p:extLst>
      <p:ext uri="{BB962C8B-B14F-4D97-AF65-F5344CB8AC3E}">
        <p14:creationId xmlns:p14="http://schemas.microsoft.com/office/powerpoint/2010/main" val="1839613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Radiation Pattern</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radiation pattern provides a </a:t>
            </a:r>
            <a:r>
              <a:rPr lang="en-US" dirty="0" smtClean="0">
                <a:solidFill>
                  <a:srgbClr val="0070C0"/>
                </a:solidFill>
              </a:rPr>
              <a:t>convenient means of determining the beam width of an antenna.</a:t>
            </a:r>
          </a:p>
          <a:p>
            <a:endParaRPr lang="en-US" dirty="0" smtClean="0"/>
          </a:p>
          <a:p>
            <a:pPr algn="just"/>
            <a:r>
              <a:rPr lang="en-US" dirty="0" smtClean="0"/>
              <a:t>The </a:t>
            </a:r>
            <a:r>
              <a:rPr lang="en-US" dirty="0" smtClean="0">
                <a:solidFill>
                  <a:srgbClr val="0070C0"/>
                </a:solidFill>
              </a:rPr>
              <a:t>beam width </a:t>
            </a:r>
            <a:r>
              <a:rPr lang="en-US" dirty="0" smtClean="0"/>
              <a:t>is a common measure to determine the </a:t>
            </a:r>
            <a:r>
              <a:rPr lang="en-US" dirty="0" smtClean="0">
                <a:solidFill>
                  <a:srgbClr val="0070C0"/>
                </a:solidFill>
              </a:rPr>
              <a:t>directivity of an antenna.</a:t>
            </a:r>
          </a:p>
          <a:p>
            <a:endParaRPr lang="en-US" dirty="0" smtClean="0"/>
          </a:p>
          <a:p>
            <a:r>
              <a:rPr lang="en-US" dirty="0" smtClean="0"/>
              <a:t>When an antenna is used for reception, the antenna </a:t>
            </a:r>
            <a:r>
              <a:rPr lang="en-US" b="1" dirty="0" smtClean="0"/>
              <a:t>radiation pattern</a:t>
            </a:r>
            <a:r>
              <a:rPr lang="en-US" dirty="0" smtClean="0"/>
              <a:t> becomes </a:t>
            </a:r>
            <a:r>
              <a:rPr lang="en-US" b="1" dirty="0" smtClean="0"/>
              <a:t>reception pattern</a:t>
            </a:r>
            <a:r>
              <a:rPr lang="en-US" dirty="0" smtClean="0"/>
              <a:t>.  </a:t>
            </a:r>
            <a:endParaRPr lang="en-US" dirty="0"/>
          </a:p>
        </p:txBody>
      </p:sp>
      <p:sp>
        <p:nvSpPr>
          <p:cNvPr id="4" name="Slide Number Placeholder 3"/>
          <p:cNvSpPr>
            <a:spLocks noGrp="1"/>
          </p:cNvSpPr>
          <p:nvPr>
            <p:ph type="sldNum" sz="quarter" idx="12"/>
          </p:nvPr>
        </p:nvSpPr>
        <p:spPr/>
        <p:txBody>
          <a:bodyPr/>
          <a:lstStyle/>
          <a:p>
            <a:pPr>
              <a:defRPr/>
            </a:pPr>
            <a:fld id="{4E77C113-1ACF-4DD2-9E50-0F11F0165AAC}" type="slidenum">
              <a:rPr lang="en-US" smtClean="0"/>
              <a:pPr>
                <a:defRPr/>
              </a:pPr>
              <a:t>6</a:t>
            </a:fld>
            <a:endParaRPr lang="en-US"/>
          </a:p>
        </p:txBody>
      </p:sp>
    </p:spTree>
    <p:extLst>
      <p:ext uri="{BB962C8B-B14F-4D97-AF65-F5344CB8AC3E}">
        <p14:creationId xmlns:p14="http://schemas.microsoft.com/office/powerpoint/2010/main" val="316848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228600" y="96838"/>
            <a:ext cx="8686800" cy="741362"/>
          </a:xfrm>
        </p:spPr>
        <p:txBody>
          <a:bodyPr/>
          <a:lstStyle/>
          <a:p>
            <a:r>
              <a:rPr lang="en-US" smtClean="0"/>
              <a:t>Free-Space Propagation</a:t>
            </a:r>
          </a:p>
        </p:txBody>
      </p:sp>
      <p:sp>
        <p:nvSpPr>
          <p:cNvPr id="96259" name="Rectangle 3"/>
          <p:cNvSpPr>
            <a:spLocks noGrp="1" noChangeArrowheads="1"/>
          </p:cNvSpPr>
          <p:nvPr>
            <p:ph type="body" idx="1"/>
          </p:nvPr>
        </p:nvSpPr>
        <p:spPr>
          <a:xfrm>
            <a:off x="228600" y="990600"/>
            <a:ext cx="8686800" cy="5334000"/>
          </a:xfrm>
        </p:spPr>
        <p:txBody>
          <a:bodyPr/>
          <a:lstStyle/>
          <a:p>
            <a:r>
              <a:rPr lang="en-US" dirty="0" smtClean="0"/>
              <a:t>In general, different versions of a radio signal arrive at a receiver </a:t>
            </a:r>
            <a:r>
              <a:rPr lang="en-US" dirty="0" smtClean="0">
                <a:solidFill>
                  <a:srgbClr val="FF0000"/>
                </a:solidFill>
              </a:rPr>
              <a:t>due to reflections from objects between the transmitter and the receiver</a:t>
            </a:r>
          </a:p>
          <a:p>
            <a:pPr lvl="1"/>
            <a:endParaRPr lang="en-US" dirty="0" smtClean="0"/>
          </a:p>
          <a:p>
            <a:r>
              <a:rPr lang="en-US" dirty="0" smtClean="0">
                <a:solidFill>
                  <a:srgbClr val="00B050"/>
                </a:solidFill>
              </a:rPr>
              <a:t>For the moment</a:t>
            </a:r>
            <a:r>
              <a:rPr lang="en-US" dirty="0" smtClean="0"/>
              <a:t>, we will not consider propagation effects due to these multiple signal </a:t>
            </a:r>
          </a:p>
          <a:p>
            <a:pPr lvl="1"/>
            <a:endParaRPr lang="en-US" dirty="0" smtClean="0"/>
          </a:p>
          <a:p>
            <a:r>
              <a:rPr lang="en-US" dirty="0" smtClean="0"/>
              <a:t>Instead, we will first model propagation effects for </a:t>
            </a:r>
            <a:r>
              <a:rPr lang="en-US" dirty="0" smtClean="0">
                <a:solidFill>
                  <a:srgbClr val="0070C0"/>
                </a:solidFill>
              </a:rPr>
              <a:t>a free-space environment in which the wireless transmitter and receiver have only one Line of Sight (LoS) path between them</a:t>
            </a:r>
          </a:p>
          <a:p>
            <a:pPr lvl="1"/>
            <a:r>
              <a:rPr lang="en-US" dirty="0" smtClean="0"/>
              <a:t>Such a model is fairly realistic in a satellite communication scenario</a:t>
            </a:r>
          </a:p>
          <a:p>
            <a:pPr lvl="1"/>
            <a:endParaRPr lang="en-US" dirty="0" smtClean="0"/>
          </a:p>
          <a:p>
            <a:r>
              <a:rPr lang="en-US" dirty="0" smtClean="0"/>
              <a:t>Later in the lectures (if time allows), we will incorporate </a:t>
            </a:r>
            <a:r>
              <a:rPr lang="en-US" dirty="0" smtClean="0">
                <a:solidFill>
                  <a:srgbClr val="FF0000"/>
                </a:solidFill>
              </a:rPr>
              <a:t>multiple signal paths into our model</a:t>
            </a:r>
          </a:p>
        </p:txBody>
      </p:sp>
      <p:sp>
        <p:nvSpPr>
          <p:cNvPr id="96260" name="Slide Number Placeholder 4"/>
          <p:cNvSpPr>
            <a:spLocks noGrp="1"/>
          </p:cNvSpPr>
          <p:nvPr>
            <p:ph type="sldNum" sz="quarter" idx="12"/>
          </p:nvPr>
        </p:nvSpPr>
        <p:spPr>
          <a:noFill/>
        </p:spPr>
        <p:txBody>
          <a:bodyPr/>
          <a:lstStyle/>
          <a:p>
            <a:fld id="{CDFB91B0-FAD4-420B-993D-ED657ED0DBC3}" type="slidenum">
              <a:rPr lang="en-US" smtClean="0"/>
              <a:pPr/>
              <a:t>7</a:t>
            </a:fld>
            <a:endParaRPr lang="en-US" smtClean="0"/>
          </a:p>
        </p:txBody>
      </p:sp>
    </p:spTree>
    <p:extLst>
      <p:ext uri="{BB962C8B-B14F-4D97-AF65-F5344CB8AC3E}">
        <p14:creationId xmlns:p14="http://schemas.microsoft.com/office/powerpoint/2010/main" val="2002590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228600" y="96838"/>
            <a:ext cx="8686800" cy="741362"/>
          </a:xfrm>
        </p:spPr>
        <p:txBody>
          <a:bodyPr/>
          <a:lstStyle/>
          <a:p>
            <a:r>
              <a:rPr lang="en-US" smtClean="0"/>
              <a:t>Free-Space Propagation: Isotropic Antenna</a:t>
            </a:r>
          </a:p>
        </p:txBody>
      </p:sp>
      <p:sp>
        <p:nvSpPr>
          <p:cNvPr id="97283" name="Rectangle 3"/>
          <p:cNvSpPr>
            <a:spLocks noGrp="1" noChangeArrowheads="1"/>
          </p:cNvSpPr>
          <p:nvPr>
            <p:ph type="body" idx="1"/>
          </p:nvPr>
        </p:nvSpPr>
        <p:spPr>
          <a:xfrm>
            <a:off x="228600" y="990600"/>
            <a:ext cx="8686800" cy="5562600"/>
          </a:xfrm>
        </p:spPr>
        <p:txBody>
          <a:bodyPr/>
          <a:lstStyle/>
          <a:p>
            <a:r>
              <a:rPr lang="en-US" dirty="0" smtClean="0"/>
              <a:t>We first consider the simple case of an </a:t>
            </a:r>
            <a:r>
              <a:rPr lang="en-US" dirty="0" smtClean="0">
                <a:solidFill>
                  <a:srgbClr val="7030A0"/>
                </a:solidFill>
              </a:rPr>
              <a:t>isotropic antenna </a:t>
            </a:r>
            <a:r>
              <a:rPr lang="en-US" dirty="0" smtClean="0"/>
              <a:t>that transmits equal power in all directions</a:t>
            </a:r>
          </a:p>
          <a:p>
            <a:pPr lvl="1"/>
            <a:endParaRPr lang="en-US" dirty="0" smtClean="0"/>
          </a:p>
          <a:p>
            <a:pPr algn="just"/>
            <a:r>
              <a:rPr lang="en-US" sz="2600" dirty="0" smtClean="0"/>
              <a:t>If the isotropic transmitter emits a radio signal with power P</a:t>
            </a:r>
            <a:r>
              <a:rPr lang="en-US" sz="2600" baseline="-25000" dirty="0" smtClean="0"/>
              <a:t>T</a:t>
            </a:r>
            <a:r>
              <a:rPr lang="en-US" sz="2600" dirty="0" smtClean="0"/>
              <a:t> watts, </a:t>
            </a:r>
            <a:r>
              <a:rPr lang="en-US" sz="2600" dirty="0" smtClean="0">
                <a:solidFill>
                  <a:srgbClr val="FF0000"/>
                </a:solidFill>
              </a:rPr>
              <a:t>what is the power received by the receiver’s antenna?</a:t>
            </a:r>
            <a:endParaRPr lang="en-US" dirty="0" smtClean="0"/>
          </a:p>
          <a:p>
            <a:r>
              <a:rPr lang="en-US" dirty="0" smtClean="0"/>
              <a:t>In other words, what parameters impact </a:t>
            </a:r>
            <a:r>
              <a:rPr lang="en-US" dirty="0" smtClean="0">
                <a:solidFill>
                  <a:srgbClr val="7030A0"/>
                </a:solidFill>
              </a:rPr>
              <a:t>received signal power</a:t>
            </a:r>
            <a:r>
              <a:rPr lang="en-US" dirty="0" smtClean="0"/>
              <a:t>?</a:t>
            </a:r>
          </a:p>
        </p:txBody>
      </p:sp>
      <p:sp>
        <p:nvSpPr>
          <p:cNvPr id="97284" name="Slide Number Placeholder 4"/>
          <p:cNvSpPr>
            <a:spLocks noGrp="1"/>
          </p:cNvSpPr>
          <p:nvPr>
            <p:ph type="sldNum" sz="quarter" idx="12"/>
          </p:nvPr>
        </p:nvSpPr>
        <p:spPr>
          <a:noFill/>
        </p:spPr>
        <p:txBody>
          <a:bodyPr/>
          <a:lstStyle/>
          <a:p>
            <a:fld id="{E4AFAA21-24DD-4967-8793-1805EA9E6CC1}" type="slidenum">
              <a:rPr lang="en-US" smtClean="0"/>
              <a:pPr/>
              <a:t>8</a:t>
            </a:fld>
            <a:endParaRPr lang="en-US" smtClean="0"/>
          </a:p>
        </p:txBody>
      </p:sp>
      <p:sp>
        <p:nvSpPr>
          <p:cNvPr id="5" name="Oval 4"/>
          <p:cNvSpPr/>
          <p:nvPr/>
        </p:nvSpPr>
        <p:spPr bwMode="auto">
          <a:xfrm>
            <a:off x="3352800" y="3962400"/>
            <a:ext cx="2057400" cy="20574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97286" name="Oval 5"/>
          <p:cNvSpPr>
            <a:spLocks noChangeArrowheads="1"/>
          </p:cNvSpPr>
          <p:nvPr/>
        </p:nvSpPr>
        <p:spPr bwMode="auto">
          <a:xfrm>
            <a:off x="4267200" y="4876800"/>
            <a:ext cx="228600" cy="228600"/>
          </a:xfrm>
          <a:prstGeom prst="ellipse">
            <a:avLst/>
          </a:prstGeom>
          <a:solidFill>
            <a:srgbClr val="CCECFF"/>
          </a:solidFill>
          <a:ln w="9525" algn="ctr">
            <a:solidFill>
              <a:schemeClr val="tx1"/>
            </a:solidFill>
            <a:round/>
            <a:headEnd/>
            <a:tailEnd/>
          </a:ln>
        </p:spPr>
        <p:txBody>
          <a:bodyPr/>
          <a:lstStyle/>
          <a:p>
            <a:endParaRPr lang="en-US"/>
          </a:p>
        </p:txBody>
      </p:sp>
      <p:cxnSp>
        <p:nvCxnSpPr>
          <p:cNvPr id="97287" name="Straight Arrow Connector 7"/>
          <p:cNvCxnSpPr>
            <a:cxnSpLocks noChangeShapeType="1"/>
            <a:stCxn id="97286" idx="7"/>
            <a:endCxn id="5" idx="7"/>
          </p:cNvCxnSpPr>
          <p:nvPr/>
        </p:nvCxnSpPr>
        <p:spPr bwMode="auto">
          <a:xfrm rot="5400000" flipH="1" flipV="1">
            <a:off x="4462462" y="4264026"/>
            <a:ext cx="646113" cy="646112"/>
          </a:xfrm>
          <a:prstGeom prst="straightConnector1">
            <a:avLst/>
          </a:prstGeom>
          <a:noFill/>
          <a:ln w="9525" algn="ctr">
            <a:solidFill>
              <a:schemeClr val="tx1"/>
            </a:solidFill>
            <a:round/>
            <a:headEnd/>
            <a:tailEnd type="arrow" w="med" len="med"/>
          </a:ln>
        </p:spPr>
      </p:cxnSp>
      <p:cxnSp>
        <p:nvCxnSpPr>
          <p:cNvPr id="97288" name="Straight Arrow Connector 9"/>
          <p:cNvCxnSpPr>
            <a:cxnSpLocks noChangeShapeType="1"/>
            <a:stCxn id="97286" idx="6"/>
            <a:endCxn id="5" idx="6"/>
          </p:cNvCxnSpPr>
          <p:nvPr/>
        </p:nvCxnSpPr>
        <p:spPr bwMode="auto">
          <a:xfrm>
            <a:off x="4495800" y="4991100"/>
            <a:ext cx="914400" cy="1588"/>
          </a:xfrm>
          <a:prstGeom prst="straightConnector1">
            <a:avLst/>
          </a:prstGeom>
          <a:noFill/>
          <a:ln w="9525" algn="ctr">
            <a:solidFill>
              <a:schemeClr val="tx1"/>
            </a:solidFill>
            <a:round/>
            <a:headEnd/>
            <a:tailEnd type="arrow" w="med" len="med"/>
          </a:ln>
        </p:spPr>
      </p:cxnSp>
      <p:cxnSp>
        <p:nvCxnSpPr>
          <p:cNvPr id="97289" name="Straight Arrow Connector 12"/>
          <p:cNvCxnSpPr>
            <a:cxnSpLocks noChangeShapeType="1"/>
            <a:stCxn id="97286" idx="2"/>
            <a:endCxn id="5" idx="2"/>
          </p:cNvCxnSpPr>
          <p:nvPr/>
        </p:nvCxnSpPr>
        <p:spPr bwMode="auto">
          <a:xfrm rot="10800000">
            <a:off x="3352800" y="4991100"/>
            <a:ext cx="914400" cy="1588"/>
          </a:xfrm>
          <a:prstGeom prst="straightConnector1">
            <a:avLst/>
          </a:prstGeom>
          <a:noFill/>
          <a:ln w="9525" algn="ctr">
            <a:solidFill>
              <a:schemeClr val="tx1"/>
            </a:solidFill>
            <a:round/>
            <a:headEnd/>
            <a:tailEnd type="arrow" w="med" len="med"/>
          </a:ln>
        </p:spPr>
      </p:cxnSp>
      <p:cxnSp>
        <p:nvCxnSpPr>
          <p:cNvPr id="97290" name="Straight Arrow Connector 18"/>
          <p:cNvCxnSpPr>
            <a:cxnSpLocks noChangeShapeType="1"/>
            <a:stCxn id="97286" idx="0"/>
            <a:endCxn id="5" idx="0"/>
          </p:cNvCxnSpPr>
          <p:nvPr/>
        </p:nvCxnSpPr>
        <p:spPr bwMode="auto">
          <a:xfrm rot="5400000" flipH="1" flipV="1">
            <a:off x="3924301" y="4419600"/>
            <a:ext cx="914400" cy="3175"/>
          </a:xfrm>
          <a:prstGeom prst="straightConnector1">
            <a:avLst/>
          </a:prstGeom>
          <a:noFill/>
          <a:ln w="9525" algn="ctr">
            <a:solidFill>
              <a:schemeClr val="tx1"/>
            </a:solidFill>
            <a:round/>
            <a:headEnd/>
            <a:tailEnd type="arrow" w="med" len="med"/>
          </a:ln>
        </p:spPr>
      </p:cxnSp>
      <p:cxnSp>
        <p:nvCxnSpPr>
          <p:cNvPr id="97291" name="Straight Arrow Connector 21"/>
          <p:cNvCxnSpPr>
            <a:cxnSpLocks noChangeShapeType="1"/>
            <a:stCxn id="97286" idx="1"/>
            <a:endCxn id="5" idx="1"/>
          </p:cNvCxnSpPr>
          <p:nvPr/>
        </p:nvCxnSpPr>
        <p:spPr bwMode="auto">
          <a:xfrm rot="16200000" flipV="1">
            <a:off x="3654425" y="4264025"/>
            <a:ext cx="646113" cy="646113"/>
          </a:xfrm>
          <a:prstGeom prst="straightConnector1">
            <a:avLst/>
          </a:prstGeom>
          <a:noFill/>
          <a:ln w="9525" algn="ctr">
            <a:solidFill>
              <a:schemeClr val="tx1"/>
            </a:solidFill>
            <a:round/>
            <a:headEnd/>
            <a:tailEnd type="arrow" w="med" len="med"/>
          </a:ln>
        </p:spPr>
      </p:cxnSp>
      <p:cxnSp>
        <p:nvCxnSpPr>
          <p:cNvPr id="97292" name="Straight Arrow Connector 31"/>
          <p:cNvCxnSpPr>
            <a:cxnSpLocks noChangeShapeType="1"/>
            <a:stCxn id="97286" idx="4"/>
            <a:endCxn id="5" idx="4"/>
          </p:cNvCxnSpPr>
          <p:nvPr/>
        </p:nvCxnSpPr>
        <p:spPr bwMode="auto">
          <a:xfrm rot="5400000">
            <a:off x="3924301" y="5562600"/>
            <a:ext cx="914400" cy="3175"/>
          </a:xfrm>
          <a:prstGeom prst="straightConnector1">
            <a:avLst/>
          </a:prstGeom>
          <a:noFill/>
          <a:ln w="9525" algn="ctr">
            <a:solidFill>
              <a:schemeClr val="tx1"/>
            </a:solidFill>
            <a:round/>
            <a:headEnd/>
            <a:tailEnd type="arrow" w="med" len="med"/>
          </a:ln>
        </p:spPr>
      </p:cxnSp>
      <p:cxnSp>
        <p:nvCxnSpPr>
          <p:cNvPr id="97293" name="Straight Arrow Connector 34"/>
          <p:cNvCxnSpPr>
            <a:cxnSpLocks noChangeShapeType="1"/>
            <a:stCxn id="97286" idx="5"/>
            <a:endCxn id="5" idx="5"/>
          </p:cNvCxnSpPr>
          <p:nvPr/>
        </p:nvCxnSpPr>
        <p:spPr bwMode="auto">
          <a:xfrm rot="16200000" flipH="1">
            <a:off x="4462463" y="5072063"/>
            <a:ext cx="646112" cy="646112"/>
          </a:xfrm>
          <a:prstGeom prst="straightConnector1">
            <a:avLst/>
          </a:prstGeom>
          <a:noFill/>
          <a:ln w="9525" algn="ctr">
            <a:solidFill>
              <a:schemeClr val="tx1"/>
            </a:solidFill>
            <a:round/>
            <a:headEnd/>
            <a:tailEnd type="arrow" w="med" len="med"/>
          </a:ln>
        </p:spPr>
      </p:cxnSp>
      <p:cxnSp>
        <p:nvCxnSpPr>
          <p:cNvPr id="97294" name="Straight Arrow Connector 37"/>
          <p:cNvCxnSpPr>
            <a:cxnSpLocks noChangeShapeType="1"/>
            <a:stCxn id="97286" idx="3"/>
            <a:endCxn id="5" idx="3"/>
          </p:cNvCxnSpPr>
          <p:nvPr/>
        </p:nvCxnSpPr>
        <p:spPr bwMode="auto">
          <a:xfrm rot="5400000">
            <a:off x="3654426" y="5072062"/>
            <a:ext cx="646112" cy="646113"/>
          </a:xfrm>
          <a:prstGeom prst="straightConnector1">
            <a:avLst/>
          </a:prstGeom>
          <a:noFill/>
          <a:ln w="9525" algn="ctr">
            <a:solidFill>
              <a:schemeClr val="tx1"/>
            </a:solidFill>
            <a:round/>
            <a:headEnd/>
            <a:tailEnd type="arrow" w="med" len="med"/>
          </a:ln>
        </p:spPr>
      </p:cxnSp>
      <p:sp>
        <p:nvSpPr>
          <p:cNvPr id="97295" name="TextBox 41"/>
          <p:cNvSpPr txBox="1">
            <a:spLocks noChangeArrowheads="1"/>
          </p:cNvSpPr>
          <p:nvPr/>
        </p:nvSpPr>
        <p:spPr bwMode="auto">
          <a:xfrm>
            <a:off x="1752600" y="6019800"/>
            <a:ext cx="1524000" cy="369888"/>
          </a:xfrm>
          <a:prstGeom prst="rect">
            <a:avLst/>
          </a:prstGeom>
          <a:noFill/>
          <a:ln w="9525">
            <a:noFill/>
            <a:miter lim="800000"/>
            <a:headEnd/>
            <a:tailEnd/>
          </a:ln>
        </p:spPr>
        <p:txBody>
          <a:bodyPr>
            <a:spAutoFit/>
          </a:bodyPr>
          <a:lstStyle/>
          <a:p>
            <a:r>
              <a:rPr lang="en-US">
                <a:latin typeface="Calibri" pitchFamily="34" charset="0"/>
              </a:rPr>
              <a:t>Transmitter</a:t>
            </a:r>
          </a:p>
        </p:txBody>
      </p:sp>
      <p:cxnSp>
        <p:nvCxnSpPr>
          <p:cNvPr id="97296" name="Straight Arrow Connector 43"/>
          <p:cNvCxnSpPr>
            <a:cxnSpLocks noChangeShapeType="1"/>
            <a:stCxn id="97295" idx="0"/>
          </p:cNvCxnSpPr>
          <p:nvPr/>
        </p:nvCxnSpPr>
        <p:spPr bwMode="auto">
          <a:xfrm rot="5400000" flipH="1" flipV="1">
            <a:off x="2895600" y="4648200"/>
            <a:ext cx="990600" cy="1752600"/>
          </a:xfrm>
          <a:prstGeom prst="straightConnector1">
            <a:avLst/>
          </a:prstGeom>
          <a:noFill/>
          <a:ln w="9525" algn="ctr">
            <a:solidFill>
              <a:schemeClr val="tx1"/>
            </a:solidFill>
            <a:round/>
            <a:headEnd/>
            <a:tailEnd type="arrow" w="med" len="med"/>
          </a:ln>
        </p:spPr>
      </p:cxnSp>
      <p:grpSp>
        <p:nvGrpSpPr>
          <p:cNvPr id="97297" name="Group 54"/>
          <p:cNvGrpSpPr>
            <a:grpSpLocks/>
          </p:cNvGrpSpPr>
          <p:nvPr/>
        </p:nvGrpSpPr>
        <p:grpSpPr bwMode="auto">
          <a:xfrm>
            <a:off x="4953000" y="4495800"/>
            <a:ext cx="2057400" cy="2057400"/>
            <a:chOff x="5791200" y="3276600"/>
            <a:chExt cx="2057400" cy="2057400"/>
          </a:xfrm>
        </p:grpSpPr>
        <p:sp>
          <p:nvSpPr>
            <p:cNvPr id="97300" name="Oval 55"/>
            <p:cNvSpPr>
              <a:spLocks noChangeArrowheads="1"/>
            </p:cNvSpPr>
            <p:nvPr/>
          </p:nvSpPr>
          <p:spPr bwMode="auto">
            <a:xfrm>
              <a:off x="5791200" y="3276600"/>
              <a:ext cx="2057400" cy="2057400"/>
            </a:xfrm>
            <a:prstGeom prst="ellipse">
              <a:avLst/>
            </a:prstGeom>
            <a:solidFill>
              <a:srgbClr val="FFCCFF"/>
            </a:solidFill>
            <a:ln w="38100" algn="ctr">
              <a:solidFill>
                <a:srgbClr val="92D050"/>
              </a:solidFill>
              <a:prstDash val="dash"/>
              <a:round/>
              <a:headEnd/>
              <a:tailEnd/>
            </a:ln>
          </p:spPr>
          <p:txBody>
            <a:bodyPr/>
            <a:lstStyle/>
            <a:p>
              <a:endParaRPr lang="en-US"/>
            </a:p>
          </p:txBody>
        </p:sp>
        <p:sp>
          <p:nvSpPr>
            <p:cNvPr id="97301" name="Oval 56"/>
            <p:cNvSpPr>
              <a:spLocks noChangeArrowheads="1"/>
            </p:cNvSpPr>
            <p:nvPr/>
          </p:nvSpPr>
          <p:spPr bwMode="auto">
            <a:xfrm>
              <a:off x="6781800" y="4191000"/>
              <a:ext cx="228600" cy="228600"/>
            </a:xfrm>
            <a:prstGeom prst="ellipse">
              <a:avLst/>
            </a:prstGeom>
            <a:solidFill>
              <a:srgbClr val="92D050"/>
            </a:solidFill>
            <a:ln w="9525" algn="ctr">
              <a:solidFill>
                <a:schemeClr val="tx1"/>
              </a:solidFill>
              <a:round/>
              <a:headEnd/>
              <a:tailEnd/>
            </a:ln>
          </p:spPr>
          <p:txBody>
            <a:bodyPr/>
            <a:lstStyle/>
            <a:p>
              <a:endParaRPr lang="en-US"/>
            </a:p>
          </p:txBody>
        </p:sp>
      </p:grpSp>
      <p:sp>
        <p:nvSpPr>
          <p:cNvPr id="97298" name="TextBox 57"/>
          <p:cNvSpPr txBox="1">
            <a:spLocks noChangeArrowheads="1"/>
          </p:cNvSpPr>
          <p:nvPr/>
        </p:nvSpPr>
        <p:spPr bwMode="auto">
          <a:xfrm>
            <a:off x="7391400" y="6172200"/>
            <a:ext cx="1219200" cy="369888"/>
          </a:xfrm>
          <a:prstGeom prst="rect">
            <a:avLst/>
          </a:prstGeom>
          <a:noFill/>
          <a:ln w="9525">
            <a:noFill/>
            <a:miter lim="800000"/>
            <a:headEnd/>
            <a:tailEnd/>
          </a:ln>
        </p:spPr>
        <p:txBody>
          <a:bodyPr>
            <a:spAutoFit/>
          </a:bodyPr>
          <a:lstStyle/>
          <a:p>
            <a:r>
              <a:rPr lang="en-US">
                <a:latin typeface="Calibri" pitchFamily="34" charset="0"/>
              </a:rPr>
              <a:t>Receiver</a:t>
            </a:r>
          </a:p>
        </p:txBody>
      </p:sp>
      <p:cxnSp>
        <p:nvCxnSpPr>
          <p:cNvPr id="97299" name="Straight Arrow Connector 58"/>
          <p:cNvCxnSpPr>
            <a:cxnSpLocks noChangeShapeType="1"/>
            <a:stCxn id="97298" idx="1"/>
            <a:endCxn id="97301" idx="6"/>
          </p:cNvCxnSpPr>
          <p:nvPr/>
        </p:nvCxnSpPr>
        <p:spPr bwMode="auto">
          <a:xfrm rot="10800000">
            <a:off x="6172200" y="5524500"/>
            <a:ext cx="1219200" cy="831850"/>
          </a:xfrm>
          <a:prstGeom prst="straightConnector1">
            <a:avLst/>
          </a:prstGeom>
          <a:noFill/>
          <a:ln w="9525" algn="ctr">
            <a:solidFill>
              <a:schemeClr val="tx1"/>
            </a:solidFill>
            <a:round/>
            <a:headEnd/>
            <a:tailEnd type="arrow" w="med" len="med"/>
          </a:ln>
        </p:spPr>
      </p:cxnSp>
    </p:spTree>
    <p:extLst>
      <p:ext uri="{BB962C8B-B14F-4D97-AF65-F5344CB8AC3E}">
        <p14:creationId xmlns:p14="http://schemas.microsoft.com/office/powerpoint/2010/main" val="3619650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228600" y="96838"/>
            <a:ext cx="8686800" cy="741362"/>
          </a:xfrm>
        </p:spPr>
        <p:txBody>
          <a:bodyPr/>
          <a:lstStyle/>
          <a:p>
            <a:r>
              <a:rPr lang="en-US" smtClean="0"/>
              <a:t>Free-Space Propagation: Isotropic Antenna</a:t>
            </a:r>
          </a:p>
        </p:txBody>
      </p:sp>
      <p:sp>
        <p:nvSpPr>
          <p:cNvPr id="98307" name="Rectangle 3"/>
          <p:cNvSpPr>
            <a:spLocks noGrp="1" noChangeArrowheads="1"/>
          </p:cNvSpPr>
          <p:nvPr>
            <p:ph type="body" idx="1"/>
          </p:nvPr>
        </p:nvSpPr>
        <p:spPr>
          <a:xfrm>
            <a:off x="228600" y="990600"/>
            <a:ext cx="8686800" cy="5334000"/>
          </a:xfrm>
        </p:spPr>
        <p:txBody>
          <a:bodyPr/>
          <a:lstStyle/>
          <a:p>
            <a:r>
              <a:rPr lang="en-US" smtClean="0"/>
              <a:t>For an isotropic antenna with power P</a:t>
            </a:r>
            <a:r>
              <a:rPr lang="en-US" baseline="-25000" smtClean="0"/>
              <a:t>T</a:t>
            </a:r>
            <a:r>
              <a:rPr lang="en-US" smtClean="0"/>
              <a:t>, what parameters impact received signal power?</a:t>
            </a:r>
          </a:p>
          <a:p>
            <a:pPr lvl="1"/>
            <a:endParaRPr lang="en-US" smtClean="0"/>
          </a:p>
          <a:p>
            <a:r>
              <a:rPr lang="en-US" smtClean="0"/>
              <a:t>Received power should be a function of two parameters:</a:t>
            </a:r>
          </a:p>
          <a:p>
            <a:pPr lvl="1"/>
            <a:r>
              <a:rPr lang="en-US" smtClean="0">
                <a:solidFill>
                  <a:srgbClr val="FF0000"/>
                </a:solidFill>
              </a:rPr>
              <a:t>Power Flux Density:</a:t>
            </a:r>
            <a:r>
              <a:rPr lang="en-US" smtClean="0"/>
              <a:t> How much of the total emitted power is flowing in the receiver’s direction?</a:t>
            </a:r>
          </a:p>
          <a:p>
            <a:pPr lvl="1"/>
            <a:r>
              <a:rPr lang="en-US" smtClean="0">
                <a:solidFill>
                  <a:srgbClr val="FF0000"/>
                </a:solidFill>
              </a:rPr>
              <a:t>Receiver’s Antenna Orientation:</a:t>
            </a:r>
            <a:r>
              <a:rPr lang="en-US" smtClean="0"/>
              <a:t> What is the size and orientation of the receive antenna with respect to the transmitter’s transmission sphere?</a:t>
            </a:r>
          </a:p>
        </p:txBody>
      </p:sp>
      <p:sp>
        <p:nvSpPr>
          <p:cNvPr id="98308" name="Slide Number Placeholder 4"/>
          <p:cNvSpPr>
            <a:spLocks noGrp="1"/>
          </p:cNvSpPr>
          <p:nvPr>
            <p:ph type="sldNum" sz="quarter" idx="12"/>
          </p:nvPr>
        </p:nvSpPr>
        <p:spPr>
          <a:noFill/>
        </p:spPr>
        <p:txBody>
          <a:bodyPr/>
          <a:lstStyle/>
          <a:p>
            <a:fld id="{6B99E431-5980-45B6-B9B4-2A9F27E0F8E4}" type="slidenum">
              <a:rPr lang="en-US" smtClean="0"/>
              <a:pPr/>
              <a:t>9</a:t>
            </a:fld>
            <a:endParaRPr lang="en-US" smtClean="0"/>
          </a:p>
        </p:txBody>
      </p:sp>
      <p:sp>
        <p:nvSpPr>
          <p:cNvPr id="5" name="Oval 4"/>
          <p:cNvSpPr/>
          <p:nvPr/>
        </p:nvSpPr>
        <p:spPr bwMode="auto">
          <a:xfrm>
            <a:off x="3429000" y="4419600"/>
            <a:ext cx="2057400" cy="20574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98310" name="Oval 5"/>
          <p:cNvSpPr>
            <a:spLocks noChangeArrowheads="1"/>
          </p:cNvSpPr>
          <p:nvPr/>
        </p:nvSpPr>
        <p:spPr bwMode="auto">
          <a:xfrm>
            <a:off x="4343400" y="5334000"/>
            <a:ext cx="228600" cy="228600"/>
          </a:xfrm>
          <a:prstGeom prst="ellipse">
            <a:avLst/>
          </a:prstGeom>
          <a:solidFill>
            <a:srgbClr val="CCECFF"/>
          </a:solidFill>
          <a:ln w="9525" algn="ctr">
            <a:solidFill>
              <a:schemeClr val="tx1"/>
            </a:solidFill>
            <a:round/>
            <a:headEnd/>
            <a:tailEnd/>
          </a:ln>
        </p:spPr>
        <p:txBody>
          <a:bodyPr/>
          <a:lstStyle/>
          <a:p>
            <a:endParaRPr lang="en-US"/>
          </a:p>
        </p:txBody>
      </p:sp>
      <p:cxnSp>
        <p:nvCxnSpPr>
          <p:cNvPr id="98311" name="Straight Arrow Connector 7"/>
          <p:cNvCxnSpPr>
            <a:cxnSpLocks noChangeShapeType="1"/>
            <a:stCxn id="98310" idx="7"/>
            <a:endCxn id="5" idx="7"/>
          </p:cNvCxnSpPr>
          <p:nvPr/>
        </p:nvCxnSpPr>
        <p:spPr bwMode="auto">
          <a:xfrm rot="5400000" flipH="1" flipV="1">
            <a:off x="4538662" y="4721226"/>
            <a:ext cx="646113" cy="646112"/>
          </a:xfrm>
          <a:prstGeom prst="straightConnector1">
            <a:avLst/>
          </a:prstGeom>
          <a:noFill/>
          <a:ln w="9525" algn="ctr">
            <a:solidFill>
              <a:schemeClr val="tx1"/>
            </a:solidFill>
            <a:round/>
            <a:headEnd/>
            <a:tailEnd type="arrow" w="med" len="med"/>
          </a:ln>
        </p:spPr>
      </p:cxnSp>
      <p:cxnSp>
        <p:nvCxnSpPr>
          <p:cNvPr id="98312" name="Straight Arrow Connector 9"/>
          <p:cNvCxnSpPr>
            <a:cxnSpLocks noChangeShapeType="1"/>
            <a:stCxn id="98310" idx="6"/>
            <a:endCxn id="5" idx="6"/>
          </p:cNvCxnSpPr>
          <p:nvPr/>
        </p:nvCxnSpPr>
        <p:spPr bwMode="auto">
          <a:xfrm>
            <a:off x="4572000" y="5448300"/>
            <a:ext cx="914400" cy="1588"/>
          </a:xfrm>
          <a:prstGeom prst="straightConnector1">
            <a:avLst/>
          </a:prstGeom>
          <a:noFill/>
          <a:ln w="9525" algn="ctr">
            <a:solidFill>
              <a:schemeClr val="tx1"/>
            </a:solidFill>
            <a:round/>
            <a:headEnd/>
            <a:tailEnd type="arrow" w="med" len="med"/>
          </a:ln>
        </p:spPr>
      </p:cxnSp>
      <p:cxnSp>
        <p:nvCxnSpPr>
          <p:cNvPr id="98313" name="Straight Arrow Connector 12"/>
          <p:cNvCxnSpPr>
            <a:cxnSpLocks noChangeShapeType="1"/>
            <a:stCxn id="98310" idx="2"/>
            <a:endCxn id="5" idx="2"/>
          </p:cNvCxnSpPr>
          <p:nvPr/>
        </p:nvCxnSpPr>
        <p:spPr bwMode="auto">
          <a:xfrm rot="10800000">
            <a:off x="3429000" y="5448300"/>
            <a:ext cx="914400" cy="1588"/>
          </a:xfrm>
          <a:prstGeom prst="straightConnector1">
            <a:avLst/>
          </a:prstGeom>
          <a:noFill/>
          <a:ln w="9525" algn="ctr">
            <a:solidFill>
              <a:schemeClr val="tx1"/>
            </a:solidFill>
            <a:round/>
            <a:headEnd/>
            <a:tailEnd type="arrow" w="med" len="med"/>
          </a:ln>
        </p:spPr>
      </p:cxnSp>
      <p:cxnSp>
        <p:nvCxnSpPr>
          <p:cNvPr id="98314" name="Straight Arrow Connector 18"/>
          <p:cNvCxnSpPr>
            <a:cxnSpLocks noChangeShapeType="1"/>
            <a:stCxn id="98310" idx="0"/>
            <a:endCxn id="5" idx="0"/>
          </p:cNvCxnSpPr>
          <p:nvPr/>
        </p:nvCxnSpPr>
        <p:spPr bwMode="auto">
          <a:xfrm rot="5400000" flipH="1" flipV="1">
            <a:off x="4000501" y="4876800"/>
            <a:ext cx="914400" cy="3175"/>
          </a:xfrm>
          <a:prstGeom prst="straightConnector1">
            <a:avLst/>
          </a:prstGeom>
          <a:noFill/>
          <a:ln w="9525" algn="ctr">
            <a:solidFill>
              <a:schemeClr val="tx1"/>
            </a:solidFill>
            <a:round/>
            <a:headEnd/>
            <a:tailEnd type="arrow" w="med" len="med"/>
          </a:ln>
        </p:spPr>
      </p:cxnSp>
      <p:cxnSp>
        <p:nvCxnSpPr>
          <p:cNvPr id="98315" name="Straight Arrow Connector 21"/>
          <p:cNvCxnSpPr>
            <a:cxnSpLocks noChangeShapeType="1"/>
            <a:stCxn id="98310" idx="1"/>
            <a:endCxn id="5" idx="1"/>
          </p:cNvCxnSpPr>
          <p:nvPr/>
        </p:nvCxnSpPr>
        <p:spPr bwMode="auto">
          <a:xfrm rot="16200000" flipV="1">
            <a:off x="3730625" y="4721225"/>
            <a:ext cx="646113" cy="646113"/>
          </a:xfrm>
          <a:prstGeom prst="straightConnector1">
            <a:avLst/>
          </a:prstGeom>
          <a:noFill/>
          <a:ln w="9525" algn="ctr">
            <a:solidFill>
              <a:schemeClr val="tx1"/>
            </a:solidFill>
            <a:round/>
            <a:headEnd/>
            <a:tailEnd type="arrow" w="med" len="med"/>
          </a:ln>
        </p:spPr>
      </p:cxnSp>
      <p:cxnSp>
        <p:nvCxnSpPr>
          <p:cNvPr id="98316" name="Straight Arrow Connector 31"/>
          <p:cNvCxnSpPr>
            <a:cxnSpLocks noChangeShapeType="1"/>
            <a:stCxn id="98310" idx="4"/>
            <a:endCxn id="5" idx="4"/>
          </p:cNvCxnSpPr>
          <p:nvPr/>
        </p:nvCxnSpPr>
        <p:spPr bwMode="auto">
          <a:xfrm rot="5400000">
            <a:off x="4000501" y="6019800"/>
            <a:ext cx="914400" cy="3175"/>
          </a:xfrm>
          <a:prstGeom prst="straightConnector1">
            <a:avLst/>
          </a:prstGeom>
          <a:noFill/>
          <a:ln w="9525" algn="ctr">
            <a:solidFill>
              <a:schemeClr val="tx1"/>
            </a:solidFill>
            <a:round/>
            <a:headEnd/>
            <a:tailEnd type="arrow" w="med" len="med"/>
          </a:ln>
        </p:spPr>
      </p:cxnSp>
      <p:cxnSp>
        <p:nvCxnSpPr>
          <p:cNvPr id="98317" name="Straight Arrow Connector 34"/>
          <p:cNvCxnSpPr>
            <a:cxnSpLocks noChangeShapeType="1"/>
            <a:stCxn id="98310" idx="5"/>
            <a:endCxn id="5" idx="5"/>
          </p:cNvCxnSpPr>
          <p:nvPr/>
        </p:nvCxnSpPr>
        <p:spPr bwMode="auto">
          <a:xfrm rot="16200000" flipH="1">
            <a:off x="4538663" y="5529263"/>
            <a:ext cx="646112" cy="646112"/>
          </a:xfrm>
          <a:prstGeom prst="straightConnector1">
            <a:avLst/>
          </a:prstGeom>
          <a:noFill/>
          <a:ln w="9525" algn="ctr">
            <a:solidFill>
              <a:schemeClr val="tx1"/>
            </a:solidFill>
            <a:round/>
            <a:headEnd/>
            <a:tailEnd type="arrow" w="med" len="med"/>
          </a:ln>
        </p:spPr>
      </p:cxnSp>
      <p:cxnSp>
        <p:nvCxnSpPr>
          <p:cNvPr id="98318" name="Straight Arrow Connector 37"/>
          <p:cNvCxnSpPr>
            <a:cxnSpLocks noChangeShapeType="1"/>
            <a:stCxn id="98310" idx="3"/>
            <a:endCxn id="5" idx="3"/>
          </p:cNvCxnSpPr>
          <p:nvPr/>
        </p:nvCxnSpPr>
        <p:spPr bwMode="auto">
          <a:xfrm rot="5400000">
            <a:off x="3730626" y="5529262"/>
            <a:ext cx="646112" cy="646113"/>
          </a:xfrm>
          <a:prstGeom prst="straightConnector1">
            <a:avLst/>
          </a:prstGeom>
          <a:noFill/>
          <a:ln w="9525" algn="ctr">
            <a:solidFill>
              <a:schemeClr val="tx1"/>
            </a:solidFill>
            <a:round/>
            <a:headEnd/>
            <a:tailEnd type="arrow" w="med" len="med"/>
          </a:ln>
        </p:spPr>
      </p:cxnSp>
      <p:sp>
        <p:nvSpPr>
          <p:cNvPr id="98319" name="TextBox 41"/>
          <p:cNvSpPr txBox="1">
            <a:spLocks noChangeArrowheads="1"/>
          </p:cNvSpPr>
          <p:nvPr/>
        </p:nvSpPr>
        <p:spPr bwMode="auto">
          <a:xfrm>
            <a:off x="1828800" y="6248400"/>
            <a:ext cx="1524000" cy="369888"/>
          </a:xfrm>
          <a:prstGeom prst="rect">
            <a:avLst/>
          </a:prstGeom>
          <a:noFill/>
          <a:ln w="9525">
            <a:noFill/>
            <a:miter lim="800000"/>
            <a:headEnd/>
            <a:tailEnd/>
          </a:ln>
        </p:spPr>
        <p:txBody>
          <a:bodyPr>
            <a:spAutoFit/>
          </a:bodyPr>
          <a:lstStyle/>
          <a:p>
            <a:r>
              <a:rPr lang="en-US">
                <a:latin typeface="Calibri" pitchFamily="34" charset="0"/>
              </a:rPr>
              <a:t>Transmitter</a:t>
            </a:r>
          </a:p>
        </p:txBody>
      </p:sp>
      <p:cxnSp>
        <p:nvCxnSpPr>
          <p:cNvPr id="98320" name="Straight Arrow Connector 43"/>
          <p:cNvCxnSpPr>
            <a:cxnSpLocks noChangeShapeType="1"/>
            <a:stCxn id="98319" idx="0"/>
          </p:cNvCxnSpPr>
          <p:nvPr/>
        </p:nvCxnSpPr>
        <p:spPr bwMode="auto">
          <a:xfrm rot="5400000" flipH="1" flipV="1">
            <a:off x="2971800" y="4876800"/>
            <a:ext cx="990600" cy="1752600"/>
          </a:xfrm>
          <a:prstGeom prst="straightConnector1">
            <a:avLst/>
          </a:prstGeom>
          <a:noFill/>
          <a:ln w="9525" algn="ctr">
            <a:solidFill>
              <a:schemeClr val="tx1"/>
            </a:solidFill>
            <a:round/>
            <a:headEnd/>
            <a:tailEnd type="arrow" w="med" len="med"/>
          </a:ln>
        </p:spPr>
      </p:cxnSp>
      <p:grpSp>
        <p:nvGrpSpPr>
          <p:cNvPr id="98321" name="Group 39"/>
          <p:cNvGrpSpPr>
            <a:grpSpLocks/>
          </p:cNvGrpSpPr>
          <p:nvPr/>
        </p:nvGrpSpPr>
        <p:grpSpPr bwMode="auto">
          <a:xfrm>
            <a:off x="4953000" y="4495800"/>
            <a:ext cx="2057400" cy="2057400"/>
            <a:chOff x="5791200" y="3276600"/>
            <a:chExt cx="2057400" cy="2057400"/>
          </a:xfrm>
        </p:grpSpPr>
        <p:sp>
          <p:nvSpPr>
            <p:cNvPr id="98324" name="Oval 42"/>
            <p:cNvSpPr>
              <a:spLocks noChangeArrowheads="1"/>
            </p:cNvSpPr>
            <p:nvPr/>
          </p:nvSpPr>
          <p:spPr bwMode="auto">
            <a:xfrm>
              <a:off x="5791200" y="3276600"/>
              <a:ext cx="2057400" cy="2057400"/>
            </a:xfrm>
            <a:prstGeom prst="ellipse">
              <a:avLst/>
            </a:prstGeom>
            <a:solidFill>
              <a:srgbClr val="FFCCFF"/>
            </a:solidFill>
            <a:ln w="38100" algn="ctr">
              <a:solidFill>
                <a:srgbClr val="92D050"/>
              </a:solidFill>
              <a:prstDash val="dash"/>
              <a:round/>
              <a:headEnd/>
              <a:tailEnd/>
            </a:ln>
          </p:spPr>
          <p:txBody>
            <a:bodyPr/>
            <a:lstStyle/>
            <a:p>
              <a:endParaRPr lang="en-US"/>
            </a:p>
          </p:txBody>
        </p:sp>
        <p:sp>
          <p:nvSpPr>
            <p:cNvPr id="98325" name="Oval 45"/>
            <p:cNvSpPr>
              <a:spLocks noChangeArrowheads="1"/>
            </p:cNvSpPr>
            <p:nvPr/>
          </p:nvSpPr>
          <p:spPr bwMode="auto">
            <a:xfrm>
              <a:off x="6781800" y="4191000"/>
              <a:ext cx="228600" cy="228600"/>
            </a:xfrm>
            <a:prstGeom prst="ellipse">
              <a:avLst/>
            </a:prstGeom>
            <a:solidFill>
              <a:srgbClr val="92D050"/>
            </a:solidFill>
            <a:ln w="9525" algn="ctr">
              <a:solidFill>
                <a:schemeClr val="tx1"/>
              </a:solidFill>
              <a:round/>
              <a:headEnd/>
              <a:tailEnd/>
            </a:ln>
          </p:spPr>
          <p:txBody>
            <a:bodyPr/>
            <a:lstStyle/>
            <a:p>
              <a:endParaRPr lang="en-US"/>
            </a:p>
          </p:txBody>
        </p:sp>
      </p:grpSp>
      <p:sp>
        <p:nvSpPr>
          <p:cNvPr id="98322" name="TextBox 46"/>
          <p:cNvSpPr txBox="1">
            <a:spLocks noChangeArrowheads="1"/>
          </p:cNvSpPr>
          <p:nvPr/>
        </p:nvSpPr>
        <p:spPr bwMode="auto">
          <a:xfrm>
            <a:off x="7391400" y="6172200"/>
            <a:ext cx="1219200" cy="369888"/>
          </a:xfrm>
          <a:prstGeom prst="rect">
            <a:avLst/>
          </a:prstGeom>
          <a:noFill/>
          <a:ln w="9525">
            <a:noFill/>
            <a:miter lim="800000"/>
            <a:headEnd/>
            <a:tailEnd/>
          </a:ln>
        </p:spPr>
        <p:txBody>
          <a:bodyPr>
            <a:spAutoFit/>
          </a:bodyPr>
          <a:lstStyle/>
          <a:p>
            <a:r>
              <a:rPr lang="en-US">
                <a:latin typeface="Calibri" pitchFamily="34" charset="0"/>
              </a:rPr>
              <a:t>Receiver</a:t>
            </a:r>
          </a:p>
        </p:txBody>
      </p:sp>
      <p:cxnSp>
        <p:nvCxnSpPr>
          <p:cNvPr id="98323" name="Straight Arrow Connector 47"/>
          <p:cNvCxnSpPr>
            <a:cxnSpLocks noChangeShapeType="1"/>
            <a:stCxn id="98322" idx="1"/>
            <a:endCxn id="98325" idx="6"/>
          </p:cNvCxnSpPr>
          <p:nvPr/>
        </p:nvCxnSpPr>
        <p:spPr bwMode="auto">
          <a:xfrm rot="10800000">
            <a:off x="6172200" y="5524500"/>
            <a:ext cx="1219200" cy="831850"/>
          </a:xfrm>
          <a:prstGeom prst="straightConnector1">
            <a:avLst/>
          </a:prstGeom>
          <a:noFill/>
          <a:ln w="9525" algn="ctr">
            <a:solidFill>
              <a:schemeClr val="tx1"/>
            </a:solidFill>
            <a:round/>
            <a:headEnd/>
            <a:tailEnd type="arrow" w="med" len="med"/>
          </a:ln>
        </p:spPr>
      </p:cxnSp>
    </p:spTree>
    <p:extLst>
      <p:ext uri="{BB962C8B-B14F-4D97-AF65-F5344CB8AC3E}">
        <p14:creationId xmlns:p14="http://schemas.microsoft.com/office/powerpoint/2010/main" val="3136443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Axis</Template>
  <TotalTime>8738</TotalTime>
  <Words>2309</Words>
  <Application>Microsoft Office PowerPoint</Application>
  <PresentationFormat>On-screen Show (4:3)</PresentationFormat>
  <Paragraphs>312</Paragraphs>
  <Slides>34</Slides>
  <Notes>31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0" baseType="lpstr">
      <vt:lpstr>Arial</vt:lpstr>
      <vt:lpstr>Calibri</vt:lpstr>
      <vt:lpstr>Times New Roman</vt:lpstr>
      <vt:lpstr>Wingdings</vt:lpstr>
      <vt:lpstr>Axis</vt:lpstr>
      <vt:lpstr>Equation</vt:lpstr>
      <vt:lpstr>EE-357: CCN  Mobile Radio Propagation: Large Scale Path Loss</vt:lpstr>
      <vt:lpstr>Free-Space Propagation</vt:lpstr>
      <vt:lpstr>Antennas  </vt:lpstr>
      <vt:lpstr>Radiation Pattern</vt:lpstr>
      <vt:lpstr>Radiation Pattern</vt:lpstr>
      <vt:lpstr>Radiation Pattern</vt:lpstr>
      <vt:lpstr>Free-Space Propagation</vt:lpstr>
      <vt:lpstr>Free-Space Propagation: Isotropic Antenna</vt:lpstr>
      <vt:lpstr>Free-Space Propagation: Isotropic Antenna</vt:lpstr>
      <vt:lpstr>Free-Space Propagation: Isotropic Antenna</vt:lpstr>
      <vt:lpstr>Free-Space Propagation: Isotropic Antenna</vt:lpstr>
      <vt:lpstr>Free-Space Propagation: Isotropic Antenna</vt:lpstr>
      <vt:lpstr>Free-Space Propagation: Isotropic Antenna</vt:lpstr>
      <vt:lpstr>Free-Space Propagation: Isotropic Antenna</vt:lpstr>
      <vt:lpstr>Free-Space Propagation: Isotropic Antenna</vt:lpstr>
      <vt:lpstr>Free-Space Propagation: Isotropic Antenna</vt:lpstr>
      <vt:lpstr>Free-Space Propagation: Isotropic Antenna</vt:lpstr>
      <vt:lpstr>Free-Space Propagation: Directional Antenna</vt:lpstr>
      <vt:lpstr>Free-Space Propagation: Directional Antenna</vt:lpstr>
      <vt:lpstr>Free-Space Propagation: Directional Antenna</vt:lpstr>
      <vt:lpstr>Free-Space Propagation: Directional Antenna</vt:lpstr>
      <vt:lpstr>Free-Space Propagation: Friss Equation</vt:lpstr>
      <vt:lpstr>Free-Space Propagation: Link Budget Equation</vt:lpstr>
      <vt:lpstr>Free-Space Propagation: Link Budget Equation</vt:lpstr>
      <vt:lpstr>Example</vt:lpstr>
      <vt:lpstr>Example</vt:lpstr>
      <vt:lpstr>Example </vt:lpstr>
      <vt:lpstr>Free-Space Propagation: Beamwidth</vt:lpstr>
      <vt:lpstr>Free-Space Propagation: Beamwidth</vt:lpstr>
      <vt:lpstr>Free-Space Propagation: Beamwidth</vt:lpstr>
      <vt:lpstr>Free-Space Propagation: Beamwidth</vt:lpstr>
      <vt:lpstr>Free-Space Model validitiy: Fraunhofer Distance</vt:lpstr>
      <vt:lpstr>PowerPoint Presentation</vt:lpstr>
      <vt:lpstr>PowerPoint Presentation</vt:lpstr>
    </vt:vector>
  </TitlesOfParts>
  <Company>Research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CC-885: Wireless Networks</dc:title>
  <dc:creator>Admin</dc:creator>
  <cp:lastModifiedBy>faculty</cp:lastModifiedBy>
  <cp:revision>1168</cp:revision>
  <dcterms:created xsi:type="dcterms:W3CDTF">2007-03-12T06:58:10Z</dcterms:created>
  <dcterms:modified xsi:type="dcterms:W3CDTF">2020-02-06T06:18:08Z</dcterms:modified>
</cp:coreProperties>
</file>