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1" r:id="rId4"/>
    <p:sldId id="645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CCECFF"/>
    <a:srgbClr val="33CC33"/>
    <a:srgbClr val="FFCCFF"/>
    <a:srgbClr val="FFCCCC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96952" autoAdjust="0"/>
  </p:normalViewPr>
  <p:slideViewPr>
    <p:cSldViewPr>
      <p:cViewPr varScale="1">
        <p:scale>
          <a:sx n="122" d="100"/>
          <a:sy n="122" d="100"/>
        </p:scale>
        <p:origin x="3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t" anchorCtr="0" compatLnSpc="1">
            <a:prstTxWarp prst="textNoShape">
              <a:avLst/>
            </a:prstTxWarp>
          </a:bodyPr>
          <a:lstStyle>
            <a:lvl1pPr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5" y="3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t" anchorCtr="0" compatLnSpc="1">
            <a:prstTxWarp prst="textNoShape">
              <a:avLst/>
            </a:prstTxWarp>
          </a:bodyPr>
          <a:lstStyle>
            <a:lvl1pPr algn="r"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b" anchorCtr="0" compatLnSpc="1">
            <a:prstTxWarp prst="textNoShape">
              <a:avLst/>
            </a:prstTxWarp>
          </a:bodyPr>
          <a:lstStyle>
            <a:lvl1pPr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5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b" anchorCtr="0" compatLnSpc="1">
            <a:prstTxWarp prst="textNoShape">
              <a:avLst/>
            </a:prstTxWarp>
          </a:bodyPr>
          <a:lstStyle>
            <a:lvl1pPr algn="r"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6D00A22-F621-4D0A-B948-52D6E18C7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t" anchorCtr="0" compatLnSpc="1">
            <a:prstTxWarp prst="textNoShape">
              <a:avLst/>
            </a:prstTxWarp>
          </a:bodyPr>
          <a:lstStyle>
            <a:lvl1pPr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5" y="3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t" anchorCtr="0" compatLnSpc="1">
            <a:prstTxWarp prst="textNoShape">
              <a:avLst/>
            </a:prstTxWarp>
          </a:bodyPr>
          <a:lstStyle>
            <a:lvl1pPr algn="r"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00" y="4416098"/>
            <a:ext cx="5485805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b" anchorCtr="0" compatLnSpc="1">
            <a:prstTxWarp prst="textNoShape">
              <a:avLst/>
            </a:prstTxWarp>
          </a:bodyPr>
          <a:lstStyle>
            <a:lvl1pPr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5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3" rIns="92287" bIns="46143" numCol="1" anchor="b" anchorCtr="0" compatLnSpc="1">
            <a:prstTxWarp prst="textNoShape">
              <a:avLst/>
            </a:prstTxWarp>
          </a:bodyPr>
          <a:lstStyle>
            <a:lvl1pPr algn="r" defTabSz="92303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68CB78D-BC3D-4B78-91CA-4C28277A3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3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Electromagnetic_radiation" TargetMode="External"/><Relationship Id="rId3" Type="http://schemas.openxmlformats.org/officeDocument/2006/relationships/hyperlink" Target="http://en.wikipedia.org/wiki/Alternating_current" TargetMode="External"/><Relationship Id="rId7" Type="http://schemas.openxmlformats.org/officeDocument/2006/relationships/hyperlink" Target="http://en.wikipedia.org/wiki/Physical_constan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omplex_number" TargetMode="External"/><Relationship Id="rId5" Type="http://schemas.openxmlformats.org/officeDocument/2006/relationships/hyperlink" Target="http://en.wikipedia.org/wiki/Phase_(waves)" TargetMode="External"/><Relationship Id="rId4" Type="http://schemas.openxmlformats.org/officeDocument/2006/relationships/hyperlink" Target="http://en.wikipedia.org/wiki/Electrical_resistance" TargetMode="External"/><Relationship Id="rId9" Type="http://schemas.openxmlformats.org/officeDocument/2006/relationships/hyperlink" Target="http://en.wikipedia.org/wiki/Vacuum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lesscommunication.nl/reference/chaptr03/pathloss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irelesscommunication.nl/reference/chaptr04/cellplan/reuse.htm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F0A23-074F-48A0-B04C-245EEC6EB0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F8BFF-6704-4544-BADC-B8B1389ECA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just the binomial theorem and the binomial expansion. For small x, x^4 is much smaller than x^2 and can be neglected if an approximation is desired</a:t>
            </a:r>
            <a:r>
              <a:rPr lang="en-US" baseline="0" dirty="0"/>
              <a:t> and same is applied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CB78D-BC3D-4B78-91CA-4C28277A3C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that the sinusoidal</a:t>
            </a:r>
            <a:r>
              <a:rPr lang="en-US" baseline="0" dirty="0"/>
              <a:t> wave is represented by </a:t>
            </a:r>
            <a:r>
              <a:rPr lang="en-US" baseline="0" dirty="0" err="1"/>
              <a:t>ASin</a:t>
            </a:r>
            <a:r>
              <a:rPr lang="en-US" baseline="0" dirty="0"/>
              <a:t>(Wt +Phi or theta). We are interested in measuring the time delay or phase difference that is between this reflected wave and the direct wave. </a:t>
            </a:r>
          </a:p>
          <a:p>
            <a:endParaRPr lang="en-US" baseline="0" dirty="0"/>
          </a:p>
          <a:p>
            <a:r>
              <a:rPr lang="en-US" baseline="0" dirty="0"/>
              <a:t>Since Phi or theta is in radians, therefore the phase difference between the two paths is proportional to  the transmission wavelength.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CB78D-BC3D-4B78-91CA-4C28277A3CF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1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0468F-D56A-4362-904E-848CA52854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</a:t>
            </a:r>
            <a:r>
              <a:rPr lang="es-ES" baseline="30000" dirty="0" err="1"/>
              <a:t>jx</a:t>
            </a:r>
            <a:r>
              <a:rPr lang="es-ES" dirty="0"/>
              <a:t> = </a:t>
            </a:r>
            <a:r>
              <a:rPr lang="es-ES" dirty="0" err="1"/>
              <a:t>cos</a:t>
            </a:r>
            <a:r>
              <a:rPr lang="es-ES" dirty="0"/>
              <a:t> x + j sin x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hyperbolic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Some</a:t>
            </a:r>
            <a:r>
              <a:rPr lang="es-ES" dirty="0"/>
              <a:t> of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baseline="0" dirty="0"/>
              <a:t> </a:t>
            </a:r>
            <a:r>
              <a:rPr lang="es-ES" baseline="0" dirty="0" err="1"/>
              <a:t>get</a:t>
            </a:r>
            <a:r>
              <a:rPr lang="es-ES" baseline="0" dirty="0"/>
              <a:t> </a:t>
            </a:r>
            <a:r>
              <a:rPr lang="es-ES" baseline="0" dirty="0" err="1"/>
              <a:t>confuse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how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power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related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electric</a:t>
            </a:r>
            <a:r>
              <a:rPr lang="es-ES" baseline="0" dirty="0"/>
              <a:t> </a:t>
            </a:r>
            <a:r>
              <a:rPr lang="es-ES" baseline="0" dirty="0" err="1"/>
              <a:t>field</a:t>
            </a:r>
            <a:r>
              <a:rPr lang="es-ES" baseline="0" dirty="0"/>
              <a:t> </a:t>
            </a:r>
            <a:r>
              <a:rPr lang="es-ES" baseline="0" dirty="0" err="1"/>
              <a:t>or</a:t>
            </a:r>
            <a:r>
              <a:rPr lang="es-ES" baseline="0" dirty="0"/>
              <a:t> </a:t>
            </a:r>
            <a:r>
              <a:rPr lang="es-ES" baseline="0" dirty="0" err="1"/>
              <a:t>electric</a:t>
            </a:r>
            <a:r>
              <a:rPr lang="es-ES" baseline="0" dirty="0"/>
              <a:t> </a:t>
            </a:r>
            <a:r>
              <a:rPr lang="es-ES" baseline="0" dirty="0" err="1"/>
              <a:t>field</a:t>
            </a:r>
            <a:r>
              <a:rPr lang="es-ES" baseline="0" dirty="0"/>
              <a:t> </a:t>
            </a:r>
            <a:r>
              <a:rPr lang="es-ES" baseline="0" dirty="0" err="1"/>
              <a:t>strength</a:t>
            </a:r>
            <a:r>
              <a:rPr lang="es-ES" baseline="0" dirty="0"/>
              <a:t>. </a:t>
            </a:r>
            <a:r>
              <a:rPr lang="es-ES" baseline="0" dirty="0" err="1"/>
              <a:t>Those</a:t>
            </a:r>
            <a:r>
              <a:rPr lang="es-ES" baseline="0" dirty="0"/>
              <a:t> are </a:t>
            </a:r>
            <a:r>
              <a:rPr lang="es-ES" baseline="0" dirty="0" err="1"/>
              <a:t>referred</a:t>
            </a:r>
            <a:r>
              <a:rPr lang="es-ES" baseline="0" dirty="0"/>
              <a:t> </a:t>
            </a:r>
            <a:r>
              <a:rPr lang="es-ES" baseline="0" dirty="0" err="1"/>
              <a:t>to</a:t>
            </a:r>
            <a:r>
              <a:rPr lang="es-ES" baseline="0" dirty="0"/>
              <a:t> </a:t>
            </a:r>
            <a:r>
              <a:rPr lang="es-ES" baseline="0" dirty="0" err="1"/>
              <a:t>read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article</a:t>
            </a:r>
            <a:r>
              <a:rPr lang="es-ES" baseline="0" dirty="0"/>
              <a:t> 4.3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reference</a:t>
            </a:r>
            <a:r>
              <a:rPr lang="es-ES" baseline="0" dirty="0"/>
              <a:t> </a:t>
            </a:r>
            <a:r>
              <a:rPr lang="es-ES" baseline="0" dirty="0" err="1"/>
              <a:t>book</a:t>
            </a:r>
            <a:r>
              <a:rPr lang="es-ES" baseline="0" dirty="0"/>
              <a:t> </a:t>
            </a:r>
            <a:r>
              <a:rPr lang="es-ES" baseline="0" dirty="0" err="1"/>
              <a:t>Rappaport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 err="1"/>
              <a:t>Also</a:t>
            </a:r>
            <a:r>
              <a:rPr lang="es-ES" baseline="0" dirty="0"/>
              <a:t> </a:t>
            </a:r>
            <a:r>
              <a:rPr lang="es-ES" baseline="0" dirty="0" err="1"/>
              <a:t>read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web </a:t>
            </a:r>
            <a:r>
              <a:rPr lang="es-ES" baseline="0" dirty="0" err="1"/>
              <a:t>articles</a:t>
            </a:r>
            <a:r>
              <a:rPr lang="es-ES" baseline="0" dirty="0"/>
              <a:t> </a:t>
            </a:r>
            <a:r>
              <a:rPr lang="es-ES" baseline="0" dirty="0" err="1"/>
              <a:t>available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Complex</a:t>
            </a:r>
            <a:r>
              <a:rPr lang="es-ES" baseline="0" dirty="0"/>
              <a:t> </a:t>
            </a:r>
            <a:r>
              <a:rPr lang="es-ES" baseline="0" dirty="0" err="1"/>
              <a:t>Phasors</a:t>
            </a:r>
            <a:r>
              <a:rPr lang="es-ES" baseline="0" dirty="0"/>
              <a:t>. </a:t>
            </a:r>
            <a:r>
              <a:rPr lang="en-US" dirty="0" err="1"/>
              <a:t>Phasors</a:t>
            </a:r>
            <a:r>
              <a:rPr lang="en-US" dirty="0"/>
              <a:t> separate the dependencies on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ω</a:t>
            </a:r>
            <a:r>
              <a:rPr lang="en-US" dirty="0"/>
              <a:t>, and </a:t>
            </a:r>
            <a:r>
              <a:rPr lang="en-US" b="1" dirty="0"/>
              <a:t>θ</a:t>
            </a:r>
            <a:r>
              <a:rPr lang="en-US" dirty="0"/>
              <a:t> into three independent factors.</a:t>
            </a:r>
          </a:p>
          <a:p>
            <a:endParaRPr lang="en-US" dirty="0"/>
          </a:p>
          <a:p>
            <a:r>
              <a:rPr lang="en-US" dirty="0"/>
              <a:t>Why</a:t>
            </a:r>
            <a:r>
              <a:rPr lang="en-US" baseline="0" dirty="0"/>
              <a:t> we take a magnitude:</a:t>
            </a:r>
          </a:p>
          <a:p>
            <a:r>
              <a:rPr lang="en-US" baseline="0" dirty="0"/>
              <a:t>Magnitude is total size of an effect.  </a:t>
            </a:r>
            <a:r>
              <a:rPr lang="en-US" dirty="0"/>
              <a:t>It usually means the absolute "size" of a quantity, ignoring other details like sign and direction.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CB78D-BC3D-4B78-91CA-4C28277A3C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7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CB78D-BC3D-4B78-91CA-4C28277A3CF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5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Electrical impedance</a:t>
            </a:r>
            <a:r>
              <a:rPr lang="en-US" dirty="0"/>
              <a:t> is the measure </a:t>
            </a:r>
            <a:r>
              <a:rPr lang="en-US" dirty="0">
                <a:hlinkClick r:id="rId3" tooltip="Alternating current"/>
              </a:rPr>
              <a:t>current</a:t>
            </a:r>
            <a:r>
              <a:rPr lang="en-US" dirty="0"/>
              <a:t> (AC) circuit. Impedance extends the concept of </a:t>
            </a:r>
            <a:r>
              <a:rPr lang="en-US" dirty="0">
                <a:hlinkClick r:id="rId4" tooltip="Electrical resistance"/>
              </a:rPr>
              <a:t>resistance</a:t>
            </a:r>
            <a:r>
              <a:rPr lang="en-US" dirty="0"/>
              <a:t> to AC circuits, and possesses both magnitude and </a:t>
            </a:r>
            <a:r>
              <a:rPr lang="en-US" dirty="0">
                <a:hlinkClick r:id="rId5" tooltip="Phase (waves)"/>
              </a:rPr>
              <a:t>phase</a:t>
            </a:r>
            <a:r>
              <a:rPr lang="en-US" dirty="0"/>
              <a:t>, unlike </a:t>
            </a:r>
            <a:r>
              <a:rPr lang="en-US" dirty="0" err="1"/>
              <a:t>resistof</a:t>
            </a:r>
            <a:r>
              <a:rPr lang="en-US" dirty="0"/>
              <a:t> the opposition that a circuit presents to the passage of a current when a voltage is applied. In quantitative terms, it is the </a:t>
            </a:r>
            <a:r>
              <a:rPr lang="en-US" dirty="0">
                <a:hlinkClick r:id="rId6" tooltip="Complex number"/>
              </a:rPr>
              <a:t>complex</a:t>
            </a:r>
            <a:r>
              <a:rPr lang="en-US" dirty="0"/>
              <a:t> ratio of the voltage to the current in an </a:t>
            </a:r>
            <a:r>
              <a:rPr lang="en-US" dirty="0">
                <a:hlinkClick r:id="rId3" tooltip="Alternating current"/>
              </a:rPr>
              <a:t>alternating </a:t>
            </a:r>
            <a:r>
              <a:rPr lang="en-US" dirty="0" err="1"/>
              <a:t>ance</a:t>
            </a:r>
            <a:r>
              <a:rPr lang="en-US" dirty="0"/>
              <a:t>, which has only magnitude.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impedance of free space (used above in</a:t>
            </a:r>
            <a:r>
              <a:rPr lang="en-US" b="1" baseline="0" dirty="0"/>
              <a:t> comparison to power flux density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i="1" dirty="0"/>
              <a:t>ETA</a:t>
            </a:r>
            <a:r>
              <a:rPr lang="en-US" baseline="-25000" dirty="0"/>
              <a:t>0</a:t>
            </a:r>
            <a:r>
              <a:rPr lang="en-US" dirty="0"/>
              <a:t>, is a </a:t>
            </a:r>
            <a:r>
              <a:rPr lang="en-US" dirty="0">
                <a:hlinkClick r:id="rId7" tooltip="Physical constant"/>
              </a:rPr>
              <a:t>physical constant</a:t>
            </a:r>
            <a:r>
              <a:rPr lang="en-US" dirty="0"/>
              <a:t> relating the magnitudes of the electric and magnetic fields of </a:t>
            </a:r>
            <a:r>
              <a:rPr lang="en-US" dirty="0">
                <a:hlinkClick r:id="rId8" tooltip="Electromagnetic radiation"/>
              </a:rPr>
              <a:t>electromagnetic radiation</a:t>
            </a:r>
            <a:r>
              <a:rPr lang="en-US" dirty="0"/>
              <a:t> travelling through </a:t>
            </a:r>
            <a:r>
              <a:rPr lang="en-US" dirty="0">
                <a:hlinkClick r:id="rId9" tooltip="Vacuum"/>
              </a:rPr>
              <a:t>free 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CB78D-BC3D-4B78-91CA-4C28277A3CF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A353B-4931-4BE5-9FD4-7515A86B140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0534C-6F58-44AE-966F-D473B2378F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What is the effect of </a:t>
            </a:r>
            <a:r>
              <a:rPr lang="en-US" dirty="0">
                <a:hlinkClick r:id="rId3"/>
              </a:rPr>
              <a:t>path loss</a:t>
            </a:r>
            <a:r>
              <a:rPr lang="en-US" dirty="0"/>
              <a:t> on the performance of a </a:t>
            </a:r>
            <a:r>
              <a:rPr lang="en-US" dirty="0">
                <a:hlinkClick r:id="rId4"/>
              </a:rPr>
              <a:t>cellular radio network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Is it good to have signals that attenuate rapidly with increasing distance? </a:t>
            </a:r>
          </a:p>
          <a:p>
            <a:endParaRPr lang="en-US" dirty="0"/>
          </a:p>
          <a:p>
            <a:r>
              <a:rPr lang="en-US" dirty="0"/>
              <a:t>The answer is Yes. Listen to the Audio</a:t>
            </a:r>
            <a:r>
              <a:rPr lang="en-US" baseline="0" dirty="0"/>
              <a:t> Attachment on </a:t>
            </a:r>
            <a:r>
              <a:rPr lang="en-US" baseline="0" dirty="0" err="1"/>
              <a:t>lms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Why the fast attenuation in power is beneficial. Why don’t we reduce the transmitting power. </a:t>
            </a:r>
          </a:p>
          <a:p>
            <a:pPr marL="228600" indent="-22860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228600" indent="-228600">
              <a:buNone/>
            </a:pPr>
            <a:r>
              <a:rPr lang="en-US" sz="1200" dirty="0">
                <a:solidFill>
                  <a:srgbClr val="0070C0"/>
                </a:solidFill>
              </a:rPr>
              <a:t>     The first red line shows the transmit</a:t>
            </a:r>
            <a:r>
              <a:rPr lang="en-US" sz="1200" baseline="0" dirty="0">
                <a:solidFill>
                  <a:srgbClr val="0070C0"/>
                </a:solidFill>
              </a:rPr>
              <a:t> antenna height and demonstrates that what happens when distance increases than ht, the wave occurs multipath propagation  up to critical distance (dc)[second red line]. After than there is a forth power decrease in the distance. </a:t>
            </a:r>
            <a:endParaRPr lang="en-US" sz="1200" dirty="0"/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The transmitting power reduces the size of the cell and the area of particular coverage while on the other hand we have fixed number of frequencies , which we want to reuse over an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0468F-D56A-4362-904E-848CA52854B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90327-1CE5-421E-AA30-16B40D2DEA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0468F-D56A-4362-904E-848CA52854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53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0468F-D56A-4362-904E-848CA52854B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8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Earlier we</a:t>
            </a:r>
            <a:r>
              <a:rPr lang="en-US" baseline="0" dirty="0"/>
              <a:t> supposed that given d is very large and wavelength is large compared to </a:t>
            </a:r>
            <a:r>
              <a:rPr lang="en-US" baseline="0"/>
              <a:t>antennas heights, </a:t>
            </a:r>
            <a:r>
              <a:rPr lang="en-US" baseline="0" dirty="0"/>
              <a:t>therefore sin(theta) can be taken as theta………This is why the model </a:t>
            </a:r>
            <a:r>
              <a:rPr lang="en-US" baseline="0"/>
              <a:t>is applicable for only …………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CB78D-BC3D-4B78-91CA-4C28277A3CF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2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4C523-050D-4694-BED2-95F6B0CABD1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210D3-4769-4E5A-97A8-054266B45B4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14863-4CB3-41E3-9931-586E2E74738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C9F9D-CE66-49FC-846D-24EB7248BB9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8BF2B-F319-4D27-B392-3DEF05160E4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626B6-1340-49E6-B6A8-48D7D555AD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6DA44-6A58-415F-936A-7BE91794848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C7B5A-30D4-4C6F-BFA7-9808B5D94D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8F359-4647-40C6-B900-86016B36C11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877F4-3DBE-45E4-B66B-599E89A512D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C7B5A-30D4-4C6F-BFA7-9808B5D94D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8C1CA-08C1-4FEA-A76B-689008EA81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C43F9-5827-43F4-8CD3-2FCB9B16EB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A3779-0011-4A60-8BBC-D39DE8BB48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72A59-B436-4DCF-9BBD-A7DC1786B2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0468F-D56A-4362-904E-848CA52854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0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0" y="3048000"/>
            <a:ext cx="9144000" cy="1588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138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7010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086600" cy="1600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4FBC3-B83C-4D12-A14C-5BC9430EB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B710-9DD5-4026-86D9-02D3CF262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96FAE-FA91-46A6-8604-5F8A7D223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 userDrawn="1"/>
        </p:nvCxnSpPr>
        <p:spPr bwMode="auto">
          <a:xfrm>
            <a:off x="0" y="914400"/>
            <a:ext cx="9144000" cy="1588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839"/>
            <a:ext cx="8686799" cy="741362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799" cy="51054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q"/>
              <a:defRPr sz="2400">
                <a:latin typeface="Calibri" pitchFamily="34" charset="0"/>
              </a:defRPr>
            </a:lvl1pPr>
            <a:lvl2pPr>
              <a:buClr>
                <a:srgbClr val="0070C0"/>
              </a:buClr>
              <a:buFont typeface="Wingdings" pitchFamily="2" charset="2"/>
              <a:buChar char=""/>
              <a:defRPr sz="2000">
                <a:latin typeface="Calibri" pitchFamily="34" charset="0"/>
              </a:defRPr>
            </a:lvl2pPr>
            <a:lvl3pPr>
              <a:buClr>
                <a:srgbClr val="0070C0"/>
              </a:buClr>
              <a:defRPr sz="1800">
                <a:latin typeface="Calibri" pitchFamily="34" charset="0"/>
              </a:defRPr>
            </a:lvl3pPr>
            <a:lvl4pPr>
              <a:buClr>
                <a:srgbClr val="0070C0"/>
              </a:buClr>
              <a:defRPr sz="1600">
                <a:latin typeface="Calibri" pitchFamily="34" charset="0"/>
              </a:defRPr>
            </a:lvl4pPr>
            <a:lvl5pPr>
              <a:buClr>
                <a:srgbClr val="0070C0"/>
              </a:buClr>
              <a:defRPr sz="16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7C113-1ACF-4DD2-9E50-0F11F0165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B3670-80F4-4B2F-9CD1-2291AFF8E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5CDAC-7337-4563-A490-796225C4D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BA4A0-B460-4E24-BA8C-0973D776A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9FECE-AD7A-4048-B863-331B00A9F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E2D34-80BE-4BDE-92D5-2066296A9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1D29-AB6A-4E03-9D89-7CA9A37E9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680FE-1CA2-459F-888C-A42CA02DE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00949922-0792-4325-B790-C7147FD31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722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722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e-willis.com/Tutorial/PF7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362200"/>
          </a:xfrm>
        </p:spPr>
        <p:txBody>
          <a:bodyPr/>
          <a:lstStyle/>
          <a:p>
            <a:pPr eaLnBrk="1" hangingPunct="1"/>
            <a:r>
              <a:rPr lang="en-US" b="1"/>
              <a:t>EE-357: </a:t>
            </a:r>
            <a:r>
              <a:rPr lang="en-US" b="1" dirty="0">
                <a:solidFill>
                  <a:srgbClr val="0070C0"/>
                </a:solidFill>
              </a:rPr>
              <a:t>CCN</a:t>
            </a:r>
            <a:br>
              <a:rPr lang="en-US" b="1" dirty="0"/>
            </a:br>
            <a:br>
              <a:rPr lang="en-US" b="1" dirty="0"/>
            </a:br>
            <a:r>
              <a:rPr lang="en-US" sz="2400" b="1" dirty="0"/>
              <a:t>Mobile Radio Propagation: </a:t>
            </a:r>
            <a:r>
              <a:rPr lang="en-US" sz="2400" dirty="0"/>
              <a:t>Large Scale Path Loss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81400"/>
            <a:ext cx="7696200" cy="1905000"/>
          </a:xfrm>
        </p:spPr>
        <p:txBody>
          <a:bodyPr/>
          <a:lstStyle/>
          <a:p>
            <a:pPr eaLnBrk="1" hangingPunct="1"/>
            <a:r>
              <a:rPr lang="en-US" sz="2400" b="1" dirty="0"/>
              <a:t>Hassaan Khaliq Qureshi</a:t>
            </a:r>
          </a:p>
          <a:p>
            <a:pPr eaLnBrk="1" hangingPunct="1"/>
            <a:r>
              <a:rPr lang="en-US" sz="2400" dirty="0"/>
              <a:t>School of Electrical Engineering &amp; Computer Science</a:t>
            </a:r>
          </a:p>
          <a:p>
            <a:pPr eaLnBrk="1" hangingPunct="1"/>
            <a:r>
              <a:rPr lang="en-US" sz="2400" dirty="0"/>
              <a:t>National University of Sciences &amp; Technology (NUST)</a:t>
            </a:r>
          </a:p>
          <a:p>
            <a:pPr eaLnBrk="1" hangingPunct="1"/>
            <a:r>
              <a:rPr lang="en-US" sz="2400" dirty="0"/>
              <a:t>Pakistan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Reflection: Plane-Earth Model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2514600"/>
          </a:xfrm>
        </p:spPr>
        <p:txBody>
          <a:bodyPr/>
          <a:lstStyle/>
          <a:p>
            <a:r>
              <a:rPr lang="en-US" dirty="0"/>
              <a:t>Due to the interference caused by multipath signals, the receive signal power of an antenna can be quite different from what is observed in the (ideal) free-space propagation model</a:t>
            </a:r>
          </a:p>
          <a:p>
            <a:pPr lvl="3"/>
            <a:endParaRPr lang="en-US" dirty="0"/>
          </a:p>
          <a:p>
            <a:r>
              <a:rPr lang="en-US" dirty="0"/>
              <a:t>As a first step, </a:t>
            </a:r>
            <a:r>
              <a:rPr lang="en-US" dirty="0">
                <a:solidFill>
                  <a:srgbClr val="FF0000"/>
                </a:solidFill>
              </a:rPr>
              <a:t>we only consider </a:t>
            </a:r>
            <a:r>
              <a:rPr lang="en-US" sz="3200" dirty="0">
                <a:solidFill>
                  <a:srgbClr val="0070C0"/>
                </a:solidFill>
              </a:rPr>
              <a:t>reflections</a:t>
            </a:r>
            <a:r>
              <a:rPr lang="en-US" dirty="0">
                <a:solidFill>
                  <a:srgbClr val="FF0000"/>
                </a:solidFill>
              </a:rPr>
              <a:t> from the earth’s surface.</a:t>
            </a:r>
          </a:p>
          <a:p>
            <a:pPr lvl="3"/>
            <a:endParaRPr lang="en-US" dirty="0"/>
          </a:p>
          <a:p>
            <a:r>
              <a:rPr lang="en-US" dirty="0"/>
              <a:t>Moreover, </a:t>
            </a:r>
            <a:r>
              <a:rPr lang="en-US" dirty="0">
                <a:solidFill>
                  <a:srgbClr val="FF0000"/>
                </a:solidFill>
              </a:rPr>
              <a:t>we assume a flat (or plane) earth surface and ignore the effect of the earth’s curvature on propagation</a:t>
            </a:r>
          </a:p>
          <a:p>
            <a:pPr lvl="1"/>
            <a:r>
              <a:rPr lang="en-US" dirty="0"/>
              <a:t>This model is </a:t>
            </a:r>
            <a:r>
              <a:rPr lang="en-US" dirty="0">
                <a:solidFill>
                  <a:srgbClr val="FF0000"/>
                </a:solidFill>
              </a:rPr>
              <a:t>valid for distances of less than tens of kilometers</a:t>
            </a:r>
          </a:p>
          <a:p>
            <a:pPr lvl="1"/>
            <a:r>
              <a:rPr lang="en-US" dirty="0"/>
              <a:t>This model is also called the </a:t>
            </a:r>
            <a:r>
              <a:rPr lang="en-US" i="1" dirty="0"/>
              <a:t>two-ray or flat-earth propagation model</a:t>
            </a:r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FCFEB-5A68-4B2C-9C42-F05220CBCE5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06501" name="Group 21"/>
          <p:cNvGrpSpPr>
            <a:grpSpLocks/>
          </p:cNvGrpSpPr>
          <p:nvPr/>
        </p:nvGrpSpPr>
        <p:grpSpPr bwMode="auto">
          <a:xfrm>
            <a:off x="914400" y="5257800"/>
            <a:ext cx="7391400" cy="992188"/>
            <a:chOff x="914400" y="5257800"/>
            <a:chExt cx="7391400" cy="992188"/>
          </a:xfrm>
        </p:grpSpPr>
        <p:grpSp>
          <p:nvGrpSpPr>
            <p:cNvPr id="106503" name="Group 42"/>
            <p:cNvGrpSpPr>
              <a:grpSpLocks/>
            </p:cNvGrpSpPr>
            <p:nvPr/>
          </p:nvGrpSpPr>
          <p:grpSpPr bwMode="auto">
            <a:xfrm>
              <a:off x="1676400" y="5257800"/>
              <a:ext cx="457200" cy="838200"/>
              <a:chOff x="533401" y="3505200"/>
              <a:chExt cx="457199" cy="838199"/>
            </a:xfrm>
          </p:grpSpPr>
          <p:sp>
            <p:nvSpPr>
              <p:cNvPr id="106516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7" name="Shape 61"/>
              <p:cNvCxnSpPr>
                <a:cxnSpLocks noChangeShapeType="1"/>
                <a:stCxn id="106516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06504" name="Group 46"/>
            <p:cNvGrpSpPr>
              <a:grpSpLocks/>
            </p:cNvGrpSpPr>
            <p:nvPr/>
          </p:nvGrpSpPr>
          <p:grpSpPr bwMode="auto">
            <a:xfrm>
              <a:off x="7239000" y="5562600"/>
              <a:ext cx="457200" cy="533400"/>
              <a:chOff x="533401" y="3505200"/>
              <a:chExt cx="457199" cy="838199"/>
            </a:xfrm>
          </p:grpSpPr>
          <p:sp>
            <p:nvSpPr>
              <p:cNvPr id="106514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5" name="Shape 61"/>
              <p:cNvCxnSpPr>
                <a:cxnSpLocks noChangeShapeType="1"/>
                <a:stCxn id="106514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6505" name="Straight Connector 50"/>
            <p:cNvCxnSpPr>
              <a:cxnSpLocks noChangeShapeType="1"/>
            </p:cNvCxnSpPr>
            <p:nvPr/>
          </p:nvCxnSpPr>
          <p:spPr bwMode="auto">
            <a:xfrm>
              <a:off x="914400" y="6096000"/>
              <a:ext cx="72390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06" name="Straight Arrow Connector 53"/>
            <p:cNvCxnSpPr>
              <a:cxnSpLocks noChangeShapeType="1"/>
            </p:cNvCxnSpPr>
            <p:nvPr/>
          </p:nvCxnSpPr>
          <p:spPr bwMode="auto">
            <a:xfrm>
              <a:off x="2076450" y="5334000"/>
              <a:ext cx="25717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7" name="Straight Arrow Connector 59"/>
            <p:cNvCxnSpPr>
              <a:cxnSpLocks noChangeShapeType="1"/>
              <a:endCxn id="106514" idx="2"/>
            </p:cNvCxnSpPr>
            <p:nvPr/>
          </p:nvCxnSpPr>
          <p:spPr bwMode="auto">
            <a:xfrm flipV="1">
              <a:off x="4572000" y="5659698"/>
              <a:ext cx="3009900" cy="436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8" name="Straight Arrow Connector 62"/>
            <p:cNvCxnSpPr>
              <a:cxnSpLocks noChangeShapeType="1"/>
              <a:stCxn id="106516" idx="3"/>
              <a:endCxn id="106514" idx="1"/>
            </p:cNvCxnSpPr>
            <p:nvPr/>
          </p:nvCxnSpPr>
          <p:spPr bwMode="auto">
            <a:xfrm>
              <a:off x="2076450" y="5334092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9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257300" y="5676900"/>
              <a:ext cx="83978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0" name="Straight Arrow Connector 77"/>
            <p:cNvCxnSpPr>
              <a:cxnSpLocks noChangeShapeType="1"/>
            </p:cNvCxnSpPr>
            <p:nvPr/>
          </p:nvCxnSpPr>
          <p:spPr bwMode="auto">
            <a:xfrm rot="10800000" flipV="1">
              <a:off x="7772400" y="5562600"/>
              <a:ext cx="1588" cy="5024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1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81200" y="6248400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06512" name="TextBox 81"/>
            <p:cNvSpPr txBox="1">
              <a:spLocks noChangeArrowheads="1"/>
            </p:cNvSpPr>
            <p:nvPr/>
          </p:nvSpPr>
          <p:spPr bwMode="auto">
            <a:xfrm>
              <a:off x="7848600" y="56388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sp>
          <p:nvSpPr>
            <p:cNvPr id="106513" name="TextBox 84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T</a:t>
              </a:r>
            </a:p>
          </p:txBody>
        </p:sp>
      </p:grpSp>
      <p:sp>
        <p:nvSpPr>
          <p:cNvPr id="106502" name="TextBox 85"/>
          <p:cNvSpPr txBox="1">
            <a:spLocks noChangeArrowheads="1"/>
          </p:cNvSpPr>
          <p:nvPr/>
        </p:nvSpPr>
        <p:spPr bwMode="auto">
          <a:xfrm>
            <a:off x="4572000" y="62484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alibri" pitchFamily="34" charset="0"/>
              </a:rPr>
              <a:t>d</a:t>
            </a:r>
            <a:endParaRPr lang="en-US" b="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1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Reflection: Plane-Earth Model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2514600"/>
          </a:xfrm>
        </p:spPr>
        <p:txBody>
          <a:bodyPr/>
          <a:lstStyle/>
          <a:p>
            <a:r>
              <a:rPr lang="en-US" dirty="0"/>
              <a:t>We want to find the power at the receive antenna</a:t>
            </a:r>
          </a:p>
          <a:p>
            <a:pPr lvl="1"/>
            <a:endParaRPr lang="en-US" dirty="0"/>
          </a:p>
          <a:p>
            <a:r>
              <a:rPr lang="en-US" dirty="0"/>
              <a:t>Recall that the received power for a directional antenna is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 we essentially need to find the path loss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for the two-ray propagation environment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1150FD-6774-4142-AC51-504512C1A71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429000" y="2209800"/>
          <a:ext cx="2212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200" imgH="431800" progId="Equation.DSMT4">
                  <p:embed/>
                </p:oleObj>
              </mc:Choice>
              <mc:Fallback>
                <p:oleObj name="Equation" r:id="rId3" imgW="965200" imgH="43180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22129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Oval 22"/>
          <p:cNvSpPr>
            <a:spLocks noChangeArrowheads="1"/>
          </p:cNvSpPr>
          <p:nvPr/>
        </p:nvSpPr>
        <p:spPr bwMode="auto">
          <a:xfrm>
            <a:off x="4191000" y="2667000"/>
            <a:ext cx="609600" cy="5334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391" name="Group 22"/>
          <p:cNvGrpSpPr>
            <a:grpSpLocks/>
          </p:cNvGrpSpPr>
          <p:nvPr/>
        </p:nvGrpSpPr>
        <p:grpSpPr bwMode="auto">
          <a:xfrm>
            <a:off x="914400" y="5257800"/>
            <a:ext cx="7391400" cy="992188"/>
            <a:chOff x="914400" y="5257800"/>
            <a:chExt cx="7391400" cy="992188"/>
          </a:xfrm>
        </p:grpSpPr>
        <p:grpSp>
          <p:nvGrpSpPr>
            <p:cNvPr id="16393" name="Group 42"/>
            <p:cNvGrpSpPr>
              <a:grpSpLocks/>
            </p:cNvGrpSpPr>
            <p:nvPr/>
          </p:nvGrpSpPr>
          <p:grpSpPr bwMode="auto">
            <a:xfrm>
              <a:off x="1676401" y="5257796"/>
              <a:ext cx="457201" cy="838199"/>
              <a:chOff x="533401" y="3505200"/>
              <a:chExt cx="457199" cy="838199"/>
            </a:xfrm>
          </p:grpSpPr>
          <p:sp>
            <p:nvSpPr>
              <p:cNvPr id="16406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7" name="Shape 61"/>
              <p:cNvCxnSpPr>
                <a:cxnSpLocks noChangeShapeType="1"/>
                <a:stCxn id="16406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6394" name="Group 46"/>
            <p:cNvGrpSpPr>
              <a:grpSpLocks/>
            </p:cNvGrpSpPr>
            <p:nvPr/>
          </p:nvGrpSpPr>
          <p:grpSpPr bwMode="auto">
            <a:xfrm>
              <a:off x="7239001" y="5562592"/>
              <a:ext cx="457201" cy="533398"/>
              <a:chOff x="533401" y="3505200"/>
              <a:chExt cx="457199" cy="838199"/>
            </a:xfrm>
          </p:grpSpPr>
          <p:sp>
            <p:nvSpPr>
              <p:cNvPr id="16404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5" name="Shape 61"/>
              <p:cNvCxnSpPr>
                <a:cxnSpLocks noChangeShapeType="1"/>
                <a:stCxn id="16404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6395" name="Straight Connector 50"/>
            <p:cNvCxnSpPr>
              <a:cxnSpLocks noChangeShapeType="1"/>
            </p:cNvCxnSpPr>
            <p:nvPr/>
          </p:nvCxnSpPr>
          <p:spPr bwMode="auto">
            <a:xfrm>
              <a:off x="914400" y="6096000"/>
              <a:ext cx="72390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6" name="Straight Arrow Connector 53"/>
            <p:cNvCxnSpPr>
              <a:cxnSpLocks noChangeShapeType="1"/>
            </p:cNvCxnSpPr>
            <p:nvPr/>
          </p:nvCxnSpPr>
          <p:spPr bwMode="auto">
            <a:xfrm>
              <a:off x="2076450" y="5334000"/>
              <a:ext cx="25717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6397" name="Straight Arrow Connector 59"/>
            <p:cNvCxnSpPr>
              <a:cxnSpLocks noChangeShapeType="1"/>
              <a:endCxn id="16404" idx="2"/>
            </p:cNvCxnSpPr>
            <p:nvPr/>
          </p:nvCxnSpPr>
          <p:spPr bwMode="auto">
            <a:xfrm flipV="1">
              <a:off x="4572000" y="5659698"/>
              <a:ext cx="3009900" cy="436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6398" name="Straight Arrow Connector 62"/>
            <p:cNvCxnSpPr>
              <a:cxnSpLocks noChangeShapeType="1"/>
              <a:stCxn id="16406" idx="3"/>
              <a:endCxn id="16404" idx="1"/>
            </p:cNvCxnSpPr>
            <p:nvPr/>
          </p:nvCxnSpPr>
          <p:spPr bwMode="auto">
            <a:xfrm>
              <a:off x="2076450" y="5334092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6399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257300" y="5676900"/>
              <a:ext cx="83978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6400" name="Straight Arrow Connector 77"/>
            <p:cNvCxnSpPr>
              <a:cxnSpLocks noChangeShapeType="1"/>
            </p:cNvCxnSpPr>
            <p:nvPr/>
          </p:nvCxnSpPr>
          <p:spPr bwMode="auto">
            <a:xfrm rot="10800000" flipV="1">
              <a:off x="7772400" y="5562600"/>
              <a:ext cx="1588" cy="5024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6401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81200" y="6248400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402" name="TextBox 81"/>
            <p:cNvSpPr txBox="1">
              <a:spLocks noChangeArrowheads="1"/>
            </p:cNvSpPr>
            <p:nvPr/>
          </p:nvSpPr>
          <p:spPr bwMode="auto">
            <a:xfrm>
              <a:off x="7848600" y="56388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sp>
          <p:nvSpPr>
            <p:cNvPr id="16403" name="TextBox 84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T</a:t>
              </a:r>
            </a:p>
          </p:txBody>
        </p:sp>
      </p:grpSp>
      <p:sp>
        <p:nvSpPr>
          <p:cNvPr id="16392" name="TextBox 85"/>
          <p:cNvSpPr txBox="1">
            <a:spLocks noChangeArrowheads="1"/>
          </p:cNvSpPr>
          <p:nvPr/>
        </p:nvSpPr>
        <p:spPr bwMode="auto">
          <a:xfrm>
            <a:off x="4572000" y="62484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alibri" pitchFamily="34" charset="0"/>
              </a:rPr>
              <a:t>d</a:t>
            </a:r>
            <a:endParaRPr lang="en-US" b="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2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3176588" y="2994025"/>
          <a:ext cx="24955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300" imgH="419100" progId="Equation.DSMT4">
                  <p:embed/>
                </p:oleObj>
              </mc:Choice>
              <mc:Fallback>
                <p:oleObj name="Equation" r:id="rId2" imgW="876300" imgH="419100" progId="Equation.DSMT4">
                  <p:embed/>
                  <p:pic>
                    <p:nvPicPr>
                      <p:cNvPr id="82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2994025"/>
                        <a:ext cx="249555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/>
              <a:t>Reflection: Phase Difference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16485-97BF-447F-91EE-8D7C53451977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62000" y="5029200"/>
            <a:ext cx="7391400" cy="1359932"/>
            <a:chOff x="762000" y="5029200"/>
            <a:chExt cx="7391400" cy="1359932"/>
          </a:xfrm>
        </p:grpSpPr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762000" y="5029200"/>
              <a:ext cx="7391400" cy="992188"/>
              <a:chOff x="914400" y="5257800"/>
              <a:chExt cx="7391400" cy="992188"/>
            </a:xfrm>
          </p:grpSpPr>
          <p:grpSp>
            <p:nvGrpSpPr>
              <p:cNvPr id="3" name="Group 42"/>
              <p:cNvGrpSpPr>
                <a:grpSpLocks/>
              </p:cNvGrpSpPr>
              <p:nvPr/>
            </p:nvGrpSpPr>
            <p:grpSpPr bwMode="auto">
              <a:xfrm>
                <a:off x="1676401" y="5257796"/>
                <a:ext cx="457201" cy="838199"/>
                <a:chOff x="533401" y="3505200"/>
                <a:chExt cx="457199" cy="838199"/>
              </a:xfrm>
            </p:grpSpPr>
            <p:sp>
              <p:nvSpPr>
                <p:cNvPr id="82965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CCE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82966" name="Shape 61"/>
                <p:cNvCxnSpPr>
                  <a:cxnSpLocks noChangeShapeType="1"/>
                  <a:stCxn id="82965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" name="Group 46"/>
              <p:cNvGrpSpPr>
                <a:grpSpLocks/>
              </p:cNvGrpSpPr>
              <p:nvPr/>
            </p:nvGrpSpPr>
            <p:grpSpPr bwMode="auto">
              <a:xfrm>
                <a:off x="7239001" y="5562592"/>
                <a:ext cx="457201" cy="533398"/>
                <a:chOff x="533401" y="3505200"/>
                <a:chExt cx="457199" cy="838199"/>
              </a:xfrm>
            </p:grpSpPr>
            <p:sp>
              <p:nvSpPr>
                <p:cNvPr id="82963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92D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82964" name="Shape 61"/>
                <p:cNvCxnSpPr>
                  <a:cxnSpLocks noChangeShapeType="1"/>
                  <a:stCxn id="82963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82954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914400" y="6096000"/>
                <a:ext cx="7239000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955" name="Straight Arrow Connector 53"/>
              <p:cNvCxnSpPr>
                <a:cxnSpLocks noChangeShapeType="1"/>
              </p:cNvCxnSpPr>
              <p:nvPr/>
            </p:nvCxnSpPr>
            <p:spPr bwMode="auto">
              <a:xfrm>
                <a:off x="2076450" y="5334000"/>
                <a:ext cx="2571750" cy="7620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82956" name="Straight Arrow Connector 59"/>
              <p:cNvCxnSpPr>
                <a:cxnSpLocks noChangeShapeType="1"/>
                <a:endCxn id="82963" idx="2"/>
              </p:cNvCxnSpPr>
              <p:nvPr/>
            </p:nvCxnSpPr>
            <p:spPr bwMode="auto">
              <a:xfrm flipV="1">
                <a:off x="4572000" y="5659698"/>
                <a:ext cx="3009900" cy="4363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82957" name="Straight Arrow Connector 62"/>
              <p:cNvCxnSpPr>
                <a:cxnSpLocks noChangeShapeType="1"/>
                <a:stCxn id="82965" idx="3"/>
                <a:endCxn id="82963" idx="1"/>
              </p:cNvCxnSpPr>
              <p:nvPr/>
            </p:nvCxnSpPr>
            <p:spPr bwMode="auto">
              <a:xfrm>
                <a:off x="2076450" y="5334092"/>
                <a:ext cx="5448299" cy="2770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82958" name="Straight Arrow Connector 75"/>
              <p:cNvCxnSpPr>
                <a:cxnSpLocks noChangeShapeType="1"/>
              </p:cNvCxnSpPr>
              <p:nvPr/>
            </p:nvCxnSpPr>
            <p:spPr bwMode="auto">
              <a:xfrm rot="5400000">
                <a:off x="1257300" y="5676900"/>
                <a:ext cx="83978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82959" name="Straight Arrow Connector 77"/>
              <p:cNvCxnSpPr>
                <a:cxnSpLocks noChangeShapeType="1"/>
              </p:cNvCxnSpPr>
              <p:nvPr/>
            </p:nvCxnSpPr>
            <p:spPr bwMode="auto">
              <a:xfrm rot="10800000" flipV="1">
                <a:off x="7772400" y="5562600"/>
                <a:ext cx="1588" cy="50244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82960" name="Straight Arrow Connector 78"/>
              <p:cNvCxnSpPr>
                <a:cxnSpLocks noChangeShapeType="1"/>
              </p:cNvCxnSpPr>
              <p:nvPr/>
            </p:nvCxnSpPr>
            <p:spPr bwMode="auto">
              <a:xfrm rot="10800000">
                <a:off x="1981200" y="6248400"/>
                <a:ext cx="56388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82961" name="TextBox 81"/>
              <p:cNvSpPr txBox="1">
                <a:spLocks noChangeArrowheads="1"/>
              </p:cNvSpPr>
              <p:nvPr/>
            </p:nvSpPr>
            <p:spPr bwMode="auto">
              <a:xfrm>
                <a:off x="7848600" y="56388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h</a:t>
                </a:r>
                <a:r>
                  <a:rPr lang="en-US" b="0" baseline="-25000">
                    <a:latin typeface="Calibri" pitchFamily="34" charset="0"/>
                  </a:rPr>
                  <a:t>R</a:t>
                </a:r>
              </a:p>
            </p:txBody>
          </p:sp>
          <p:sp>
            <p:nvSpPr>
              <p:cNvPr id="82962" name="TextBox 84"/>
              <p:cNvSpPr txBox="1">
                <a:spLocks noChangeArrowheads="1"/>
              </p:cNvSpPr>
              <p:nvPr/>
            </p:nvSpPr>
            <p:spPr bwMode="auto">
              <a:xfrm>
                <a:off x="1219200" y="54864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h</a:t>
                </a:r>
                <a:r>
                  <a:rPr lang="en-US" b="0" baseline="-25000">
                    <a:latin typeface="Calibri" pitchFamily="34" charset="0"/>
                  </a:rPr>
                  <a:t>T</a:t>
                </a:r>
              </a:p>
            </p:txBody>
          </p:sp>
        </p:grpSp>
        <p:sp>
          <p:nvSpPr>
            <p:cNvPr id="82950" name="TextBox 85"/>
            <p:cNvSpPr txBox="1">
              <a:spLocks noChangeArrowheads="1"/>
            </p:cNvSpPr>
            <p:nvPr/>
          </p:nvSpPr>
          <p:spPr bwMode="auto">
            <a:xfrm>
              <a:off x="4419600" y="6019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p:sp>
        <p:nvSpPr>
          <p:cNvPr id="82951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r>
              <a:rPr lang="en-US" dirty="0"/>
              <a:t>We need to find the path loss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for the two-ray propagation environment</a:t>
            </a:r>
          </a:p>
          <a:p>
            <a:r>
              <a:rPr lang="en-US" dirty="0"/>
              <a:t>We first find the difference in the distance traveled by both rays</a:t>
            </a:r>
          </a:p>
          <a:p>
            <a:r>
              <a:rPr lang="en-US" dirty="0"/>
              <a:t>Then we can use the following expression to find the phase difference of the received waves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876800" y="2971800"/>
            <a:ext cx="838200" cy="1219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43"/>
          <p:cNvSpPr txBox="1">
            <a:spLocks noChangeArrowheads="1"/>
          </p:cNvSpPr>
          <p:nvPr/>
        </p:nvSpPr>
        <p:spPr bwMode="auto">
          <a:xfrm>
            <a:off x="6629400" y="3733800"/>
            <a:ext cx="2362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libri" pitchFamily="34" charset="0"/>
              </a:rPr>
              <a:t>Number of additional wavelengths travelled in distance ∆d</a:t>
            </a:r>
          </a:p>
        </p:txBody>
      </p:sp>
      <p:cxnSp>
        <p:nvCxnSpPr>
          <p:cNvPr id="26" name="Straight Arrow Connector 44"/>
          <p:cNvCxnSpPr>
            <a:cxnSpLocks noChangeShapeType="1"/>
            <a:stCxn id="25" idx="1"/>
            <a:endCxn id="24" idx="6"/>
          </p:cNvCxnSpPr>
          <p:nvPr/>
        </p:nvCxnSpPr>
        <p:spPr bwMode="auto">
          <a:xfrm rot="10800000">
            <a:off x="5715000" y="3581401"/>
            <a:ext cx="914400" cy="6140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2286000" y="41148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libri" pitchFamily="34" charset="0"/>
              </a:rPr>
              <a:t>Conversion to radians</a:t>
            </a:r>
          </a:p>
        </p:txBody>
      </p:sp>
      <p:cxnSp>
        <p:nvCxnSpPr>
          <p:cNvPr id="28" name="Straight Arrow Connector 44"/>
          <p:cNvCxnSpPr>
            <a:cxnSpLocks noChangeShapeType="1"/>
            <a:stCxn id="27" idx="0"/>
          </p:cNvCxnSpPr>
          <p:nvPr/>
        </p:nvCxnSpPr>
        <p:spPr bwMode="auto">
          <a:xfrm rot="5400000" flipH="1" flipV="1">
            <a:off x="3752850" y="3524250"/>
            <a:ext cx="30480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2720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/>
              <a:t>Reflection: Phase Difference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FE6F77-CA77-4B17-AE8F-27F797DD3D7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304800" y="1219200"/>
            <a:ext cx="8458200" cy="2208213"/>
            <a:chOff x="304800" y="1219200"/>
            <a:chExt cx="8458200" cy="2208660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600201" y="1381568"/>
              <a:ext cx="457201" cy="838199"/>
              <a:chOff x="533401" y="3505200"/>
              <a:chExt cx="457199" cy="838199"/>
            </a:xfrm>
          </p:grpSpPr>
          <p:sp>
            <p:nvSpPr>
              <p:cNvPr id="85027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5028" name="Shape 61"/>
              <p:cNvCxnSpPr>
                <a:cxnSpLocks noChangeShapeType="1"/>
                <a:stCxn id="85027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7162801" y="1686364"/>
              <a:ext cx="457201" cy="533398"/>
              <a:chOff x="533401" y="3505200"/>
              <a:chExt cx="457199" cy="838199"/>
            </a:xfrm>
          </p:grpSpPr>
          <p:sp>
            <p:nvSpPr>
              <p:cNvPr id="85025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5026" name="Shape 61"/>
              <p:cNvCxnSpPr>
                <a:cxnSpLocks noChangeShapeType="1"/>
                <a:stCxn id="85025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85000" name="Straight Connector 50"/>
            <p:cNvCxnSpPr>
              <a:cxnSpLocks noChangeShapeType="1"/>
            </p:cNvCxnSpPr>
            <p:nvPr/>
          </p:nvCxnSpPr>
          <p:spPr bwMode="auto">
            <a:xfrm>
              <a:off x="304800" y="2219772"/>
              <a:ext cx="84582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5001" name="Straight Arrow Connector 53"/>
            <p:cNvCxnSpPr>
              <a:cxnSpLocks noChangeShapeType="1"/>
            </p:cNvCxnSpPr>
            <p:nvPr/>
          </p:nvCxnSpPr>
          <p:spPr bwMode="auto">
            <a:xfrm>
              <a:off x="2000250" y="1457772"/>
              <a:ext cx="35623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85002" name="Straight Arrow Connector 59"/>
            <p:cNvCxnSpPr>
              <a:cxnSpLocks noChangeShapeType="1"/>
              <a:endCxn id="85025" idx="1"/>
            </p:cNvCxnSpPr>
            <p:nvPr/>
          </p:nvCxnSpPr>
          <p:spPr bwMode="auto">
            <a:xfrm flipV="1">
              <a:off x="5562600" y="1734913"/>
              <a:ext cx="1885951" cy="4848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85003" name="Straight Arrow Connector 62"/>
            <p:cNvCxnSpPr>
              <a:cxnSpLocks noChangeShapeType="1"/>
              <a:stCxn id="85027" idx="3"/>
              <a:endCxn id="85025" idx="1"/>
            </p:cNvCxnSpPr>
            <p:nvPr/>
          </p:nvCxnSpPr>
          <p:spPr bwMode="auto">
            <a:xfrm>
              <a:off x="2000250" y="1457864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85004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991394" y="2218978"/>
              <a:ext cx="1676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85005" name="Straight Arrow Connector 77"/>
            <p:cNvCxnSpPr>
              <a:cxnSpLocks noChangeShapeType="1"/>
            </p:cNvCxnSpPr>
            <p:nvPr/>
          </p:nvCxnSpPr>
          <p:spPr bwMode="auto">
            <a:xfrm rot="5400000">
              <a:off x="7435280" y="1947292"/>
              <a:ext cx="52342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85006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05000" y="3134172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85007" name="TextBox 81"/>
            <p:cNvSpPr txBox="1">
              <a:spLocks noChangeArrowheads="1"/>
            </p:cNvSpPr>
            <p:nvPr/>
          </p:nvSpPr>
          <p:spPr bwMode="auto">
            <a:xfrm>
              <a:off x="7620000" y="1838772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sp>
          <p:nvSpPr>
            <p:cNvPr id="85008" name="TextBox 84"/>
            <p:cNvSpPr txBox="1">
              <a:spLocks noChangeArrowheads="1"/>
            </p:cNvSpPr>
            <p:nvPr/>
          </p:nvSpPr>
          <p:spPr bwMode="auto">
            <a:xfrm>
              <a:off x="1371600" y="1838772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2h</a:t>
              </a:r>
              <a:r>
                <a:rPr lang="en-US" b="0" baseline="-25000">
                  <a:latin typeface="Calibri" pitchFamily="34" charset="0"/>
                </a:rPr>
                <a:t>T</a:t>
              </a:r>
            </a:p>
          </p:txBody>
        </p:sp>
        <p:sp>
          <p:nvSpPr>
            <p:cNvPr id="85009" name="TextBox 85"/>
            <p:cNvSpPr txBox="1">
              <a:spLocks noChangeArrowheads="1"/>
            </p:cNvSpPr>
            <p:nvPr/>
          </p:nvSpPr>
          <p:spPr bwMode="auto">
            <a:xfrm>
              <a:off x="4495800" y="30579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 rot="10800000">
              <a:off x="1828800" y="2219772"/>
              <a:ext cx="457201" cy="838199"/>
              <a:chOff x="533401" y="3505200"/>
              <a:chExt cx="457199" cy="838199"/>
            </a:xfrm>
          </p:grpSpPr>
          <p:sp>
            <p:nvSpPr>
              <p:cNvPr id="85023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5024" name="Shape 61"/>
              <p:cNvCxnSpPr>
                <a:cxnSpLocks noChangeShapeType="1"/>
                <a:stCxn id="85023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85011" name="Straight Arrow Connector 53"/>
            <p:cNvCxnSpPr>
              <a:cxnSpLocks noChangeShapeType="1"/>
            </p:cNvCxnSpPr>
            <p:nvPr/>
          </p:nvCxnSpPr>
          <p:spPr bwMode="auto">
            <a:xfrm flipV="1">
              <a:off x="1981200" y="2219772"/>
              <a:ext cx="358140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</p:spPr>
        </p:cxnSp>
        <p:cxnSp>
          <p:nvCxnSpPr>
            <p:cNvPr id="85012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181894" y="1572072"/>
              <a:ext cx="380206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85013" name="TextBox 84"/>
            <p:cNvSpPr txBox="1">
              <a:spLocks noChangeArrowheads="1"/>
            </p:cNvSpPr>
            <p:nvPr/>
          </p:nvSpPr>
          <p:spPr bwMode="auto">
            <a:xfrm>
              <a:off x="685800" y="1381572"/>
              <a:ext cx="838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T </a:t>
              </a:r>
              <a:r>
                <a:rPr lang="en-US" b="0">
                  <a:latin typeface="Calibri" pitchFamily="34" charset="0"/>
                </a:rPr>
                <a:t>-h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cxnSp>
          <p:nvCxnSpPr>
            <p:cNvPr id="85014" name="Straight Arrow Connector 53"/>
            <p:cNvCxnSpPr>
              <a:cxnSpLocks noChangeShapeType="1"/>
              <a:endCxn id="85025" idx="1"/>
            </p:cNvCxnSpPr>
            <p:nvPr/>
          </p:nvCxnSpPr>
          <p:spPr bwMode="auto">
            <a:xfrm flipV="1">
              <a:off x="609600" y="1734913"/>
              <a:ext cx="6838951" cy="276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85015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724694" y="2409478"/>
              <a:ext cx="1295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85016" name="TextBox 84"/>
            <p:cNvSpPr txBox="1">
              <a:spLocks noChangeArrowheads="1"/>
            </p:cNvSpPr>
            <p:nvPr/>
          </p:nvSpPr>
          <p:spPr bwMode="auto">
            <a:xfrm>
              <a:off x="609600" y="2372172"/>
              <a:ext cx="838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T </a:t>
              </a:r>
              <a:r>
                <a:rPr lang="en-US" b="0">
                  <a:latin typeface="Calibri" pitchFamily="34" charset="0"/>
                </a:rPr>
                <a:t>+h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sp>
          <p:nvSpPr>
            <p:cNvPr id="85017" name="TextBox 85"/>
            <p:cNvSpPr txBox="1">
              <a:spLocks noChangeArrowheads="1"/>
            </p:cNvSpPr>
            <p:nvPr/>
          </p:nvSpPr>
          <p:spPr bwMode="auto">
            <a:xfrm>
              <a:off x="4724400" y="12291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 err="1">
                  <a:latin typeface="Calibri" pitchFamily="34" charset="0"/>
                </a:rPr>
                <a:t>d</a:t>
              </a:r>
              <a:r>
                <a:rPr lang="en-US" b="0" baseline="-25000" dirty="0" err="1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85019" name="TextBox 85"/>
            <p:cNvSpPr txBox="1">
              <a:spLocks noChangeArrowheads="1"/>
            </p:cNvSpPr>
            <p:nvPr/>
          </p:nvSpPr>
          <p:spPr bwMode="auto">
            <a:xfrm>
              <a:off x="5410200" y="17625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 err="1">
                  <a:latin typeface="Calibri" pitchFamily="34" charset="0"/>
                </a:rPr>
                <a:t>d</a:t>
              </a:r>
              <a:r>
                <a:rPr lang="en-US" b="0" baseline="-25000" dirty="0" err="1">
                  <a:latin typeface="Calibri" pitchFamily="34" charset="0"/>
                </a:rPr>
                <a:t>r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77" name="Arc 76"/>
            <p:cNvSpPr/>
            <p:nvPr/>
          </p:nvSpPr>
          <p:spPr bwMode="auto">
            <a:xfrm rot="7672631">
              <a:off x="5248182" y="1219293"/>
              <a:ext cx="914585" cy="9144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5021" name="Straight Arrow Connector 53"/>
            <p:cNvCxnSpPr>
              <a:cxnSpLocks noChangeShapeType="1"/>
            </p:cNvCxnSpPr>
            <p:nvPr/>
          </p:nvCxnSpPr>
          <p:spPr bwMode="auto">
            <a:xfrm flipV="1">
              <a:off x="2133600" y="1914972"/>
              <a:ext cx="53340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med"/>
              <a:tailEnd type="stealth" w="lg" len="lg"/>
            </a:ln>
          </p:spPr>
        </p:cxnSp>
        <p:sp>
          <p:nvSpPr>
            <p:cNvPr id="85022" name="TextBox 85"/>
            <p:cNvSpPr txBox="1">
              <a:spLocks noChangeArrowheads="1"/>
            </p:cNvSpPr>
            <p:nvPr/>
          </p:nvSpPr>
          <p:spPr bwMode="auto">
            <a:xfrm>
              <a:off x="5029200" y="23721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 err="1">
                  <a:latin typeface="Calibri" pitchFamily="34" charset="0"/>
                </a:rPr>
                <a:t>d</a:t>
              </a:r>
              <a:r>
                <a:rPr lang="en-US" b="0" baseline="-25000" dirty="0" err="1">
                  <a:latin typeface="Calibri" pitchFamily="34" charset="0"/>
                </a:rPr>
                <a:t>r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994" name="Object 2"/>
              <p:cNvSpPr txBox="1"/>
              <p:nvPr/>
            </p:nvSpPr>
            <p:spPr bwMode="auto">
              <a:xfrm>
                <a:off x="206375" y="3343275"/>
                <a:ext cx="8805863" cy="27225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,∵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9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" y="3343275"/>
                <a:ext cx="8805863" cy="2722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29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/>
              <a:t>Reflection: Phase Difference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ED7FF-9A18-4445-804D-1DD5E3424F9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8" name="Object 2"/>
              <p:cNvSpPr txBox="1"/>
              <p:nvPr/>
            </p:nvSpPr>
            <p:spPr bwMode="auto">
              <a:xfrm>
                <a:off x="558800" y="3505200"/>
                <a:ext cx="6269038" cy="2514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00" y="3505200"/>
                <a:ext cx="6269038" cy="2514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89"/>
          <p:cNvGrpSpPr>
            <a:grpSpLocks/>
          </p:cNvGrpSpPr>
          <p:nvPr/>
        </p:nvGrpSpPr>
        <p:grpSpPr bwMode="auto">
          <a:xfrm>
            <a:off x="304800" y="1219200"/>
            <a:ext cx="8458200" cy="2208213"/>
            <a:chOff x="304800" y="1219200"/>
            <a:chExt cx="8458200" cy="2208660"/>
          </a:xfrm>
        </p:grpSpPr>
        <p:grpSp>
          <p:nvGrpSpPr>
            <p:cNvPr id="38" name="Group 42"/>
            <p:cNvGrpSpPr>
              <a:grpSpLocks/>
            </p:cNvGrpSpPr>
            <p:nvPr/>
          </p:nvGrpSpPr>
          <p:grpSpPr bwMode="auto">
            <a:xfrm>
              <a:off x="1600201" y="1381568"/>
              <a:ext cx="457201" cy="838199"/>
              <a:chOff x="533401" y="3505200"/>
              <a:chExt cx="457199" cy="838199"/>
            </a:xfrm>
          </p:grpSpPr>
          <p:sp>
            <p:nvSpPr>
              <p:cNvPr id="66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7" name="Shape 61"/>
              <p:cNvCxnSpPr>
                <a:cxnSpLocks noChangeShapeType="1"/>
                <a:stCxn id="66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9" name="Group 46"/>
            <p:cNvGrpSpPr>
              <a:grpSpLocks/>
            </p:cNvGrpSpPr>
            <p:nvPr/>
          </p:nvGrpSpPr>
          <p:grpSpPr bwMode="auto">
            <a:xfrm>
              <a:off x="7162801" y="1686364"/>
              <a:ext cx="457201" cy="533398"/>
              <a:chOff x="533401" y="3505200"/>
              <a:chExt cx="457199" cy="838199"/>
            </a:xfrm>
          </p:grpSpPr>
          <p:sp>
            <p:nvSpPr>
              <p:cNvPr id="64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5" name="Shape 61"/>
              <p:cNvCxnSpPr>
                <a:cxnSpLocks noChangeShapeType="1"/>
                <a:stCxn id="64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>
              <a:off x="304800" y="2219772"/>
              <a:ext cx="84582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Straight Arrow Connector 53"/>
            <p:cNvCxnSpPr>
              <a:cxnSpLocks noChangeShapeType="1"/>
            </p:cNvCxnSpPr>
            <p:nvPr/>
          </p:nvCxnSpPr>
          <p:spPr bwMode="auto">
            <a:xfrm>
              <a:off x="2000250" y="1457772"/>
              <a:ext cx="35623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2" name="Straight Arrow Connector 59"/>
            <p:cNvCxnSpPr>
              <a:cxnSpLocks noChangeShapeType="1"/>
              <a:endCxn id="64" idx="1"/>
            </p:cNvCxnSpPr>
            <p:nvPr/>
          </p:nvCxnSpPr>
          <p:spPr bwMode="auto">
            <a:xfrm flipV="1">
              <a:off x="5562600" y="1734913"/>
              <a:ext cx="1885951" cy="4848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3" name="Straight Arrow Connector 62"/>
            <p:cNvCxnSpPr>
              <a:cxnSpLocks noChangeShapeType="1"/>
              <a:stCxn id="66" idx="3"/>
              <a:endCxn id="64" idx="1"/>
            </p:cNvCxnSpPr>
            <p:nvPr/>
          </p:nvCxnSpPr>
          <p:spPr bwMode="auto">
            <a:xfrm>
              <a:off x="2000250" y="1457864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4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991394" y="2218978"/>
              <a:ext cx="1676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45" name="Straight Arrow Connector 77"/>
            <p:cNvCxnSpPr>
              <a:cxnSpLocks noChangeShapeType="1"/>
            </p:cNvCxnSpPr>
            <p:nvPr/>
          </p:nvCxnSpPr>
          <p:spPr bwMode="auto">
            <a:xfrm rot="5400000">
              <a:off x="7435280" y="1947292"/>
              <a:ext cx="52342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46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05000" y="3134172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47" name="TextBox 81"/>
            <p:cNvSpPr txBox="1">
              <a:spLocks noChangeArrowheads="1"/>
            </p:cNvSpPr>
            <p:nvPr/>
          </p:nvSpPr>
          <p:spPr bwMode="auto">
            <a:xfrm>
              <a:off x="7620000" y="1838772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sp>
          <p:nvSpPr>
            <p:cNvPr id="48" name="TextBox 84"/>
            <p:cNvSpPr txBox="1">
              <a:spLocks noChangeArrowheads="1"/>
            </p:cNvSpPr>
            <p:nvPr/>
          </p:nvSpPr>
          <p:spPr bwMode="auto">
            <a:xfrm>
              <a:off x="1371600" y="1838772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2h</a:t>
              </a:r>
              <a:r>
                <a:rPr lang="en-US" b="0" baseline="-25000">
                  <a:latin typeface="Calibri" pitchFamily="34" charset="0"/>
                </a:rPr>
                <a:t>T</a:t>
              </a:r>
            </a:p>
          </p:txBody>
        </p:sp>
        <p:sp>
          <p:nvSpPr>
            <p:cNvPr id="49" name="TextBox 85"/>
            <p:cNvSpPr txBox="1">
              <a:spLocks noChangeArrowheads="1"/>
            </p:cNvSpPr>
            <p:nvPr/>
          </p:nvSpPr>
          <p:spPr bwMode="auto">
            <a:xfrm>
              <a:off x="4495800" y="30579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  <p:grpSp>
          <p:nvGrpSpPr>
            <p:cNvPr id="50" name="Group 42"/>
            <p:cNvGrpSpPr>
              <a:grpSpLocks/>
            </p:cNvGrpSpPr>
            <p:nvPr/>
          </p:nvGrpSpPr>
          <p:grpSpPr bwMode="auto">
            <a:xfrm rot="10800000">
              <a:off x="1828800" y="2219772"/>
              <a:ext cx="457201" cy="838199"/>
              <a:chOff x="533401" y="3505200"/>
              <a:chExt cx="457199" cy="838199"/>
            </a:xfrm>
          </p:grpSpPr>
          <p:sp>
            <p:nvSpPr>
              <p:cNvPr id="62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3" name="Shape 61"/>
              <p:cNvCxnSpPr>
                <a:cxnSpLocks noChangeShapeType="1"/>
                <a:stCxn id="62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51" name="Straight Arrow Connector 53"/>
            <p:cNvCxnSpPr>
              <a:cxnSpLocks noChangeShapeType="1"/>
            </p:cNvCxnSpPr>
            <p:nvPr/>
          </p:nvCxnSpPr>
          <p:spPr bwMode="auto">
            <a:xfrm flipV="1">
              <a:off x="1981200" y="2219772"/>
              <a:ext cx="358140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</p:spPr>
        </p:cxnSp>
        <p:cxnSp>
          <p:nvCxnSpPr>
            <p:cNvPr id="52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181894" y="1572072"/>
              <a:ext cx="380206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53" name="TextBox 84"/>
            <p:cNvSpPr txBox="1">
              <a:spLocks noChangeArrowheads="1"/>
            </p:cNvSpPr>
            <p:nvPr/>
          </p:nvSpPr>
          <p:spPr bwMode="auto">
            <a:xfrm>
              <a:off x="685800" y="1381572"/>
              <a:ext cx="838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T </a:t>
              </a:r>
              <a:r>
                <a:rPr lang="en-US" b="0">
                  <a:latin typeface="Calibri" pitchFamily="34" charset="0"/>
                </a:rPr>
                <a:t>-h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cxnSp>
          <p:nvCxnSpPr>
            <p:cNvPr id="54" name="Straight Arrow Connector 53"/>
            <p:cNvCxnSpPr>
              <a:cxnSpLocks noChangeShapeType="1"/>
              <a:endCxn id="64" idx="1"/>
            </p:cNvCxnSpPr>
            <p:nvPr/>
          </p:nvCxnSpPr>
          <p:spPr bwMode="auto">
            <a:xfrm flipV="1">
              <a:off x="609600" y="1734913"/>
              <a:ext cx="6838951" cy="276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55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724694" y="2409478"/>
              <a:ext cx="1295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56" name="TextBox 84"/>
            <p:cNvSpPr txBox="1">
              <a:spLocks noChangeArrowheads="1"/>
            </p:cNvSpPr>
            <p:nvPr/>
          </p:nvSpPr>
          <p:spPr bwMode="auto">
            <a:xfrm>
              <a:off x="609600" y="2372172"/>
              <a:ext cx="838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T </a:t>
              </a:r>
              <a:r>
                <a:rPr lang="en-US" b="0">
                  <a:latin typeface="Calibri" pitchFamily="34" charset="0"/>
                </a:rPr>
                <a:t>+h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sp>
          <p:nvSpPr>
            <p:cNvPr id="57" name="TextBox 85"/>
            <p:cNvSpPr txBox="1">
              <a:spLocks noChangeArrowheads="1"/>
            </p:cNvSpPr>
            <p:nvPr/>
          </p:nvSpPr>
          <p:spPr bwMode="auto">
            <a:xfrm>
              <a:off x="4724400" y="12291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 err="1">
                  <a:latin typeface="Calibri" pitchFamily="34" charset="0"/>
                </a:rPr>
                <a:t>d</a:t>
              </a:r>
              <a:r>
                <a:rPr lang="en-US" b="0" baseline="-25000" dirty="0" err="1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58" name="TextBox 85"/>
            <p:cNvSpPr txBox="1">
              <a:spLocks noChangeArrowheads="1"/>
            </p:cNvSpPr>
            <p:nvPr/>
          </p:nvSpPr>
          <p:spPr bwMode="auto">
            <a:xfrm>
              <a:off x="5410200" y="17625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 err="1">
                  <a:latin typeface="Calibri" pitchFamily="34" charset="0"/>
                </a:rPr>
                <a:t>d</a:t>
              </a:r>
              <a:r>
                <a:rPr lang="en-US" b="0" baseline="-25000" dirty="0" err="1">
                  <a:latin typeface="Calibri" pitchFamily="34" charset="0"/>
                </a:rPr>
                <a:t>r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59" name="Arc 58"/>
            <p:cNvSpPr/>
            <p:nvPr/>
          </p:nvSpPr>
          <p:spPr bwMode="auto">
            <a:xfrm rot="7672631">
              <a:off x="5248182" y="1219293"/>
              <a:ext cx="914585" cy="9144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0" name="Straight Arrow Connector 53"/>
            <p:cNvCxnSpPr>
              <a:cxnSpLocks noChangeShapeType="1"/>
            </p:cNvCxnSpPr>
            <p:nvPr/>
          </p:nvCxnSpPr>
          <p:spPr bwMode="auto">
            <a:xfrm flipV="1">
              <a:off x="2133600" y="1914972"/>
              <a:ext cx="53340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stealth" w="med" len="med"/>
              <a:tailEnd type="stealth" w="lg" len="lg"/>
            </a:ln>
          </p:spPr>
        </p:cxnSp>
        <p:sp>
          <p:nvSpPr>
            <p:cNvPr id="61" name="TextBox 85"/>
            <p:cNvSpPr txBox="1">
              <a:spLocks noChangeArrowheads="1"/>
            </p:cNvSpPr>
            <p:nvPr/>
          </p:nvSpPr>
          <p:spPr bwMode="auto">
            <a:xfrm>
              <a:off x="5029200" y="237217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 err="1">
                  <a:latin typeface="Calibri" pitchFamily="34" charset="0"/>
                </a:rPr>
                <a:t>d</a:t>
              </a:r>
              <a:r>
                <a:rPr lang="en-US" b="0" baseline="-25000" dirty="0" err="1">
                  <a:latin typeface="Calibri" pitchFamily="34" charset="0"/>
                </a:rPr>
                <a:t>r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p:graphicFrame>
        <p:nvGraphicFramePr>
          <p:cNvPr id="372739" name="Object 2"/>
          <p:cNvGraphicFramePr>
            <a:graphicFrameLocks noChangeAspect="1"/>
          </p:cNvGraphicFramePr>
          <p:nvPr/>
        </p:nvGraphicFramePr>
        <p:xfrm>
          <a:off x="5334000" y="4343400"/>
          <a:ext cx="34686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254000" progId="Equation.DSMT4">
                  <p:embed/>
                </p:oleObj>
              </mc:Choice>
              <mc:Fallback>
                <p:oleObj name="Equation" r:id="rId4" imgW="1714500" imgH="254000" progId="Equation.DSMT4">
                  <p:embed/>
                  <p:pic>
                    <p:nvPicPr>
                      <p:cNvPr id="3727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34686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74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8610600" cy="990600"/>
          </a:xfrm>
        </p:spPr>
        <p:txBody>
          <a:bodyPr/>
          <a:lstStyle/>
          <a:p>
            <a:pPr>
              <a:buNone/>
            </a:pPr>
            <a:r>
              <a:rPr lang="en-US" dirty="0"/>
              <a:t>Find the phase difference introduced by the above two-ray scenario when the carrier frequency is </a:t>
            </a:r>
            <a:r>
              <a:rPr lang="en-US" dirty="0" err="1"/>
              <a:t>f</a:t>
            </a:r>
            <a:r>
              <a:rPr lang="en-US" baseline="-25000" dirty="0" err="1"/>
              <a:t>c</a:t>
            </a:r>
            <a:r>
              <a:rPr lang="en-US" dirty="0"/>
              <a:t> = 900 </a:t>
            </a:r>
            <a:r>
              <a:rPr lang="en-US" dirty="0" err="1"/>
              <a:t>MHz.</a:t>
            </a:r>
            <a:r>
              <a:rPr lang="en-US" dirty="0"/>
              <a:t> </a:t>
            </a:r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FCFEB-5A68-4B2C-9C42-F05220CBCE5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1066800"/>
            <a:ext cx="9144000" cy="1359932"/>
            <a:chOff x="0" y="1066800"/>
            <a:chExt cx="9144000" cy="1359932"/>
          </a:xfrm>
        </p:grpSpPr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0" y="1066800"/>
              <a:ext cx="9144000" cy="992188"/>
              <a:chOff x="304800" y="5257800"/>
              <a:chExt cx="9144000" cy="992188"/>
            </a:xfrm>
          </p:grpSpPr>
          <p:grpSp>
            <p:nvGrpSpPr>
              <p:cNvPr id="3" name="Group 42"/>
              <p:cNvGrpSpPr>
                <a:grpSpLocks/>
              </p:cNvGrpSpPr>
              <p:nvPr/>
            </p:nvGrpSpPr>
            <p:grpSpPr bwMode="auto">
              <a:xfrm>
                <a:off x="1676400" y="5257800"/>
                <a:ext cx="457200" cy="838200"/>
                <a:chOff x="533401" y="3505200"/>
                <a:chExt cx="457199" cy="838199"/>
              </a:xfrm>
            </p:grpSpPr>
            <p:sp>
              <p:nvSpPr>
                <p:cNvPr id="106516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CCE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06517" name="Shape 61"/>
                <p:cNvCxnSpPr>
                  <a:cxnSpLocks noChangeShapeType="1"/>
                  <a:stCxn id="106516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" name="Group 46"/>
              <p:cNvGrpSpPr>
                <a:grpSpLocks/>
              </p:cNvGrpSpPr>
              <p:nvPr/>
            </p:nvGrpSpPr>
            <p:grpSpPr bwMode="auto">
              <a:xfrm>
                <a:off x="7239000" y="5562600"/>
                <a:ext cx="457200" cy="533400"/>
                <a:chOff x="533401" y="3505200"/>
                <a:chExt cx="457199" cy="838199"/>
              </a:xfrm>
            </p:grpSpPr>
            <p:sp>
              <p:nvSpPr>
                <p:cNvPr id="106514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92D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06515" name="Shape 61"/>
                <p:cNvCxnSpPr>
                  <a:cxnSpLocks noChangeShapeType="1"/>
                  <a:stCxn id="106514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06505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914400" y="6096000"/>
                <a:ext cx="7239000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6506" name="Straight Arrow Connector 53"/>
              <p:cNvCxnSpPr>
                <a:cxnSpLocks noChangeShapeType="1"/>
              </p:cNvCxnSpPr>
              <p:nvPr/>
            </p:nvCxnSpPr>
            <p:spPr bwMode="auto">
              <a:xfrm>
                <a:off x="2076450" y="5334000"/>
                <a:ext cx="2571750" cy="7620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106507" name="Straight Arrow Connector 59"/>
              <p:cNvCxnSpPr>
                <a:cxnSpLocks noChangeShapeType="1"/>
                <a:endCxn id="106514" idx="2"/>
              </p:cNvCxnSpPr>
              <p:nvPr/>
            </p:nvCxnSpPr>
            <p:spPr bwMode="auto">
              <a:xfrm flipV="1">
                <a:off x="4572000" y="5659698"/>
                <a:ext cx="3009900" cy="4363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106508" name="Straight Arrow Connector 62"/>
              <p:cNvCxnSpPr>
                <a:cxnSpLocks noChangeShapeType="1"/>
                <a:stCxn id="106516" idx="3"/>
                <a:endCxn id="106514" idx="1"/>
              </p:cNvCxnSpPr>
              <p:nvPr/>
            </p:nvCxnSpPr>
            <p:spPr bwMode="auto">
              <a:xfrm>
                <a:off x="2076450" y="5334092"/>
                <a:ext cx="5448299" cy="2770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106509" name="Straight Arrow Connector 75"/>
              <p:cNvCxnSpPr>
                <a:cxnSpLocks noChangeShapeType="1"/>
              </p:cNvCxnSpPr>
              <p:nvPr/>
            </p:nvCxnSpPr>
            <p:spPr bwMode="auto">
              <a:xfrm rot="5400000">
                <a:off x="1257300" y="5676900"/>
                <a:ext cx="83978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6510" name="Straight Arrow Connector 77"/>
              <p:cNvCxnSpPr>
                <a:cxnSpLocks noChangeShapeType="1"/>
              </p:cNvCxnSpPr>
              <p:nvPr/>
            </p:nvCxnSpPr>
            <p:spPr bwMode="auto">
              <a:xfrm rot="10800000" flipV="1">
                <a:off x="7772400" y="5562600"/>
                <a:ext cx="1588" cy="50244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6511" name="Straight Arrow Connector 78"/>
              <p:cNvCxnSpPr>
                <a:cxnSpLocks noChangeShapeType="1"/>
              </p:cNvCxnSpPr>
              <p:nvPr/>
            </p:nvCxnSpPr>
            <p:spPr bwMode="auto">
              <a:xfrm rot="10800000">
                <a:off x="1981200" y="6248400"/>
                <a:ext cx="56388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06512" name="TextBox 81"/>
              <p:cNvSpPr txBox="1">
                <a:spLocks noChangeArrowheads="1"/>
              </p:cNvSpPr>
              <p:nvPr/>
            </p:nvSpPr>
            <p:spPr bwMode="auto">
              <a:xfrm>
                <a:off x="7848600" y="5638800"/>
                <a:ext cx="16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 err="1">
                    <a:latin typeface="Calibri" pitchFamily="34" charset="0"/>
                  </a:rPr>
                  <a:t>h</a:t>
                </a:r>
                <a:r>
                  <a:rPr lang="en-US" b="0" baseline="-25000" dirty="0" err="1">
                    <a:latin typeface="Calibri" pitchFamily="34" charset="0"/>
                  </a:rPr>
                  <a:t>R</a:t>
                </a:r>
                <a:r>
                  <a:rPr lang="en-US" b="0" dirty="0">
                    <a:latin typeface="Calibri" pitchFamily="34" charset="0"/>
                  </a:rPr>
                  <a:t> = 2m</a:t>
                </a:r>
                <a:endParaRPr lang="en-US" b="0" baseline="-25000" dirty="0">
                  <a:latin typeface="Calibri" pitchFamily="34" charset="0"/>
                </a:endParaRPr>
              </a:p>
            </p:txBody>
          </p:sp>
          <p:sp>
            <p:nvSpPr>
              <p:cNvPr id="106513" name="TextBox 84"/>
              <p:cNvSpPr txBox="1">
                <a:spLocks noChangeArrowheads="1"/>
              </p:cNvSpPr>
              <p:nvPr/>
            </p:nvSpPr>
            <p:spPr bwMode="auto">
              <a:xfrm>
                <a:off x="304800" y="54864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 err="1">
                    <a:latin typeface="Calibri" pitchFamily="34" charset="0"/>
                  </a:rPr>
                  <a:t>h</a:t>
                </a:r>
                <a:r>
                  <a:rPr lang="en-US" b="0" baseline="-25000" dirty="0" err="1">
                    <a:latin typeface="Calibri" pitchFamily="34" charset="0"/>
                  </a:rPr>
                  <a:t>T</a:t>
                </a:r>
                <a:r>
                  <a:rPr lang="en-US" b="0" dirty="0">
                    <a:latin typeface="Calibri" pitchFamily="34" charset="0"/>
                  </a:rPr>
                  <a:t> = 10m</a:t>
                </a:r>
                <a:endParaRPr lang="en-US" b="0" baseline="-25000" dirty="0">
                  <a:latin typeface="Calibri" pitchFamily="34" charset="0"/>
                </a:endParaRPr>
              </a:p>
            </p:txBody>
          </p:sp>
        </p:grpSp>
        <p:sp>
          <p:nvSpPr>
            <p:cNvPr id="106502" name="TextBox 85"/>
            <p:cNvSpPr txBox="1">
              <a:spLocks noChangeArrowheads="1"/>
            </p:cNvSpPr>
            <p:nvPr/>
          </p:nvSpPr>
          <p:spPr bwMode="auto">
            <a:xfrm>
              <a:off x="4267200" y="2057400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d = 500m 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1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/>
              <a:t>Reflection: Received Power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ED7FF-9A18-4445-804D-1DD5E3424F9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7010400" y="1143000"/>
          <a:ext cx="19034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31613" progId="Equation.DSMT4">
                  <p:embed/>
                </p:oleObj>
              </mc:Choice>
              <mc:Fallback>
                <p:oleObj name="Equation" r:id="rId3" imgW="939392" imgH="431613" progId="Equation.DSMT4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143000"/>
                        <a:ext cx="19034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0" y="1066800"/>
            <a:ext cx="7010400" cy="1359932"/>
            <a:chOff x="762000" y="5029200"/>
            <a:chExt cx="7391400" cy="1359932"/>
          </a:xfrm>
        </p:grpSpPr>
        <p:grpSp>
          <p:nvGrpSpPr>
            <p:cNvPr id="37" name="Group 21"/>
            <p:cNvGrpSpPr>
              <a:grpSpLocks/>
            </p:cNvGrpSpPr>
            <p:nvPr/>
          </p:nvGrpSpPr>
          <p:grpSpPr bwMode="auto">
            <a:xfrm>
              <a:off x="762000" y="5029196"/>
              <a:ext cx="7391400" cy="992192"/>
              <a:chOff x="914400" y="5257796"/>
              <a:chExt cx="7391400" cy="992192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1676401" y="5257796"/>
                <a:ext cx="457201" cy="838199"/>
                <a:chOff x="533401" y="3505200"/>
                <a:chExt cx="457199" cy="838199"/>
              </a:xfrm>
            </p:grpSpPr>
            <p:sp>
              <p:nvSpPr>
                <p:cNvPr id="79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CCE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80" name="Shape 61"/>
                <p:cNvCxnSpPr>
                  <a:cxnSpLocks noChangeShapeType="1"/>
                  <a:stCxn id="79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50" name="Group 46"/>
              <p:cNvGrpSpPr>
                <a:grpSpLocks/>
              </p:cNvGrpSpPr>
              <p:nvPr/>
            </p:nvGrpSpPr>
            <p:grpSpPr bwMode="auto">
              <a:xfrm>
                <a:off x="7239001" y="5562592"/>
                <a:ext cx="457201" cy="533398"/>
                <a:chOff x="533401" y="3505200"/>
                <a:chExt cx="457199" cy="838199"/>
              </a:xfrm>
            </p:grpSpPr>
            <p:sp>
              <p:nvSpPr>
                <p:cNvPr id="77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92D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78" name="Shape 61"/>
                <p:cNvCxnSpPr>
                  <a:cxnSpLocks noChangeShapeType="1"/>
                  <a:stCxn id="77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68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914400" y="6096000"/>
                <a:ext cx="7239000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Straight Arrow Connector 53"/>
              <p:cNvCxnSpPr>
                <a:cxnSpLocks noChangeShapeType="1"/>
              </p:cNvCxnSpPr>
              <p:nvPr/>
            </p:nvCxnSpPr>
            <p:spPr bwMode="auto">
              <a:xfrm>
                <a:off x="2076450" y="5334000"/>
                <a:ext cx="2571750" cy="7620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70" name="Straight Arrow Connector 59"/>
              <p:cNvCxnSpPr>
                <a:cxnSpLocks noChangeShapeType="1"/>
                <a:endCxn id="77" idx="2"/>
              </p:cNvCxnSpPr>
              <p:nvPr/>
            </p:nvCxnSpPr>
            <p:spPr bwMode="auto">
              <a:xfrm flipV="1">
                <a:off x="4572000" y="5659698"/>
                <a:ext cx="3009900" cy="4363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71" name="Straight Arrow Connector 62"/>
              <p:cNvCxnSpPr>
                <a:cxnSpLocks noChangeShapeType="1"/>
                <a:stCxn id="79" idx="3"/>
                <a:endCxn id="77" idx="1"/>
              </p:cNvCxnSpPr>
              <p:nvPr/>
            </p:nvCxnSpPr>
            <p:spPr bwMode="auto">
              <a:xfrm>
                <a:off x="2076450" y="5334092"/>
                <a:ext cx="5448299" cy="2770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72" name="Straight Arrow Connector 75"/>
              <p:cNvCxnSpPr>
                <a:cxnSpLocks noChangeShapeType="1"/>
              </p:cNvCxnSpPr>
              <p:nvPr/>
            </p:nvCxnSpPr>
            <p:spPr bwMode="auto">
              <a:xfrm rot="5400000">
                <a:off x="1257300" y="5676900"/>
                <a:ext cx="83978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73" name="Straight Arrow Connector 77"/>
              <p:cNvCxnSpPr>
                <a:cxnSpLocks noChangeShapeType="1"/>
              </p:cNvCxnSpPr>
              <p:nvPr/>
            </p:nvCxnSpPr>
            <p:spPr bwMode="auto">
              <a:xfrm rot="10800000" flipV="1">
                <a:off x="7772400" y="5562600"/>
                <a:ext cx="1588" cy="50244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74" name="Straight Arrow Connector 78"/>
              <p:cNvCxnSpPr>
                <a:cxnSpLocks noChangeShapeType="1"/>
              </p:cNvCxnSpPr>
              <p:nvPr/>
            </p:nvCxnSpPr>
            <p:spPr bwMode="auto">
              <a:xfrm rot="10800000">
                <a:off x="1981200" y="6248400"/>
                <a:ext cx="56388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75" name="TextBox 81"/>
              <p:cNvSpPr txBox="1">
                <a:spLocks noChangeArrowheads="1"/>
              </p:cNvSpPr>
              <p:nvPr/>
            </p:nvSpPr>
            <p:spPr bwMode="auto">
              <a:xfrm>
                <a:off x="7848600" y="56388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 dirty="0" err="1">
                    <a:latin typeface="Calibri" pitchFamily="34" charset="0"/>
                  </a:rPr>
                  <a:t>h</a:t>
                </a:r>
                <a:r>
                  <a:rPr lang="en-US" b="0" baseline="-25000" dirty="0" err="1">
                    <a:latin typeface="Calibri" pitchFamily="34" charset="0"/>
                  </a:rPr>
                  <a:t>R</a:t>
                </a:r>
                <a:endParaRPr lang="en-US" b="0" baseline="-25000" dirty="0">
                  <a:latin typeface="Calibri" pitchFamily="34" charset="0"/>
                </a:endParaRPr>
              </a:p>
            </p:txBody>
          </p:sp>
          <p:sp>
            <p:nvSpPr>
              <p:cNvPr id="76" name="TextBox 84"/>
              <p:cNvSpPr txBox="1">
                <a:spLocks noChangeArrowheads="1"/>
              </p:cNvSpPr>
              <p:nvPr/>
            </p:nvSpPr>
            <p:spPr bwMode="auto">
              <a:xfrm>
                <a:off x="1219200" y="54864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h</a:t>
                </a:r>
                <a:r>
                  <a:rPr lang="en-US" b="0" baseline="-25000">
                    <a:latin typeface="Calibri" pitchFamily="34" charset="0"/>
                  </a:rPr>
                  <a:t>T</a:t>
                </a:r>
              </a:p>
            </p:txBody>
          </p:sp>
        </p:grpSp>
        <p:sp>
          <p:nvSpPr>
            <p:cNvPr id="38" name="TextBox 85"/>
            <p:cNvSpPr txBox="1">
              <a:spLocks noChangeArrowheads="1"/>
            </p:cNvSpPr>
            <p:nvPr/>
          </p:nvSpPr>
          <p:spPr bwMode="auto">
            <a:xfrm>
              <a:off x="4419600" y="6019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p:graphicFrame>
        <p:nvGraphicFramePr>
          <p:cNvPr id="605187" name="Object 2"/>
          <p:cNvGraphicFramePr>
            <a:graphicFrameLocks noChangeAspect="1"/>
          </p:cNvGraphicFramePr>
          <p:nvPr/>
        </p:nvGraphicFramePr>
        <p:xfrm>
          <a:off x="373062" y="3048000"/>
          <a:ext cx="8542338" cy="309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30700" imgH="1574800" progId="Equation.DSMT4">
                  <p:embed/>
                </p:oleObj>
              </mc:Choice>
              <mc:Fallback>
                <p:oleObj name="Equation" r:id="rId5" imgW="4330700" imgH="1574800" progId="Equation.DSMT4">
                  <p:embed/>
                  <p:pic>
                    <p:nvPicPr>
                      <p:cNvPr id="6051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" y="3048000"/>
                        <a:ext cx="8542338" cy="3095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Oval 22"/>
          <p:cNvSpPr>
            <a:spLocks noChangeArrowheads="1"/>
          </p:cNvSpPr>
          <p:nvPr/>
        </p:nvSpPr>
        <p:spPr bwMode="auto">
          <a:xfrm>
            <a:off x="3505200" y="2895600"/>
            <a:ext cx="609600" cy="762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Box 43"/>
          <p:cNvSpPr txBox="1">
            <a:spLocks noChangeArrowheads="1"/>
          </p:cNvSpPr>
          <p:nvPr/>
        </p:nvSpPr>
        <p:spPr bwMode="auto">
          <a:xfrm>
            <a:off x="5029200" y="2209800"/>
            <a:ext cx="297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libri" pitchFamily="34" charset="0"/>
              </a:rPr>
              <a:t>-1 for grazing earth distance</a:t>
            </a:r>
          </a:p>
          <a:p>
            <a:r>
              <a:rPr lang="en-US" b="0" dirty="0">
                <a:latin typeface="Calibri" pitchFamily="34" charset="0"/>
              </a:rPr>
              <a:t>See Example 4.4 in Ref. book</a:t>
            </a:r>
          </a:p>
        </p:txBody>
      </p:sp>
      <p:cxnSp>
        <p:nvCxnSpPr>
          <p:cNvPr id="83" name="Straight Arrow Connector 44"/>
          <p:cNvCxnSpPr>
            <a:cxnSpLocks noChangeShapeType="1"/>
            <a:stCxn id="82" idx="1"/>
            <a:endCxn id="81" idx="7"/>
          </p:cNvCxnSpPr>
          <p:nvPr/>
        </p:nvCxnSpPr>
        <p:spPr bwMode="auto">
          <a:xfrm rot="10800000" flipV="1">
            <a:off x="4025526" y="2532966"/>
            <a:ext cx="1003674" cy="4742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6969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/>
              <a:t>Reflection: Phase Difference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ED7FF-9A18-4445-804D-1DD5E3424F9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685800" y="2743200"/>
          <a:ext cx="578485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889000" progId="Equation.DSMT4">
                  <p:embed/>
                </p:oleObj>
              </mc:Choice>
              <mc:Fallback>
                <p:oleObj name="Equation" r:id="rId3" imgW="2857500" imgH="889000" progId="Equation.DSMT4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5784850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"/>
          <p:cNvGraphicFramePr>
            <a:graphicFrameLocks noChangeAspect="1"/>
          </p:cNvGraphicFramePr>
          <p:nvPr/>
        </p:nvGraphicFramePr>
        <p:xfrm>
          <a:off x="7240587" y="1143000"/>
          <a:ext cx="19034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392" imgH="431613" progId="Equation.DSMT4">
                  <p:embed/>
                </p:oleObj>
              </mc:Choice>
              <mc:Fallback>
                <p:oleObj name="Equation" r:id="rId5" imgW="939392" imgH="431613" progId="Equation.DSMT4">
                  <p:embed/>
                  <p:pic>
                    <p:nvPicPr>
                      <p:cNvPr id="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7" y="1143000"/>
                        <a:ext cx="19034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0" y="1066800"/>
            <a:ext cx="7010400" cy="1359932"/>
            <a:chOff x="762000" y="5029200"/>
            <a:chExt cx="7391400" cy="1359932"/>
          </a:xfrm>
        </p:grpSpPr>
        <p:grpSp>
          <p:nvGrpSpPr>
            <p:cNvPr id="84" name="Group 21"/>
            <p:cNvGrpSpPr>
              <a:grpSpLocks/>
            </p:cNvGrpSpPr>
            <p:nvPr/>
          </p:nvGrpSpPr>
          <p:grpSpPr bwMode="auto">
            <a:xfrm>
              <a:off x="762000" y="5029196"/>
              <a:ext cx="7391400" cy="992192"/>
              <a:chOff x="914400" y="5257796"/>
              <a:chExt cx="7391400" cy="992192"/>
            </a:xfrm>
          </p:grpSpPr>
          <p:grpSp>
            <p:nvGrpSpPr>
              <p:cNvPr id="86" name="Group 42"/>
              <p:cNvGrpSpPr>
                <a:grpSpLocks/>
              </p:cNvGrpSpPr>
              <p:nvPr/>
            </p:nvGrpSpPr>
            <p:grpSpPr bwMode="auto">
              <a:xfrm>
                <a:off x="1676401" y="5257796"/>
                <a:ext cx="457201" cy="838199"/>
                <a:chOff x="533401" y="3505200"/>
                <a:chExt cx="457199" cy="838199"/>
              </a:xfrm>
            </p:grpSpPr>
            <p:sp>
              <p:nvSpPr>
                <p:cNvPr id="99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CCE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00" name="Shape 61"/>
                <p:cNvCxnSpPr>
                  <a:cxnSpLocks noChangeShapeType="1"/>
                  <a:stCxn id="99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87" name="Group 46"/>
              <p:cNvGrpSpPr>
                <a:grpSpLocks/>
              </p:cNvGrpSpPr>
              <p:nvPr/>
            </p:nvGrpSpPr>
            <p:grpSpPr bwMode="auto">
              <a:xfrm>
                <a:off x="7239001" y="5562592"/>
                <a:ext cx="457201" cy="533398"/>
                <a:chOff x="533401" y="3505200"/>
                <a:chExt cx="457199" cy="838199"/>
              </a:xfrm>
            </p:grpSpPr>
            <p:sp>
              <p:nvSpPr>
                <p:cNvPr id="97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92D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98" name="Shape 61"/>
                <p:cNvCxnSpPr>
                  <a:cxnSpLocks noChangeShapeType="1"/>
                  <a:stCxn id="97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88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914400" y="6096000"/>
                <a:ext cx="7239000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Straight Arrow Connector 53"/>
              <p:cNvCxnSpPr>
                <a:cxnSpLocks noChangeShapeType="1"/>
              </p:cNvCxnSpPr>
              <p:nvPr/>
            </p:nvCxnSpPr>
            <p:spPr bwMode="auto">
              <a:xfrm>
                <a:off x="2076450" y="5334000"/>
                <a:ext cx="2571750" cy="7620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90" name="Straight Arrow Connector 59"/>
              <p:cNvCxnSpPr>
                <a:cxnSpLocks noChangeShapeType="1"/>
                <a:endCxn id="97" idx="2"/>
              </p:cNvCxnSpPr>
              <p:nvPr/>
            </p:nvCxnSpPr>
            <p:spPr bwMode="auto">
              <a:xfrm flipV="1">
                <a:off x="4572000" y="5659698"/>
                <a:ext cx="3009900" cy="4363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91" name="Straight Arrow Connector 62"/>
              <p:cNvCxnSpPr>
                <a:cxnSpLocks noChangeShapeType="1"/>
                <a:stCxn id="99" idx="3"/>
                <a:endCxn id="97" idx="1"/>
              </p:cNvCxnSpPr>
              <p:nvPr/>
            </p:nvCxnSpPr>
            <p:spPr bwMode="auto">
              <a:xfrm>
                <a:off x="2076450" y="5334092"/>
                <a:ext cx="5448299" cy="2770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92" name="Straight Arrow Connector 75"/>
              <p:cNvCxnSpPr>
                <a:cxnSpLocks noChangeShapeType="1"/>
              </p:cNvCxnSpPr>
              <p:nvPr/>
            </p:nvCxnSpPr>
            <p:spPr bwMode="auto">
              <a:xfrm rot="5400000">
                <a:off x="1257300" y="5676900"/>
                <a:ext cx="83978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93" name="Straight Arrow Connector 77"/>
              <p:cNvCxnSpPr>
                <a:cxnSpLocks noChangeShapeType="1"/>
              </p:cNvCxnSpPr>
              <p:nvPr/>
            </p:nvCxnSpPr>
            <p:spPr bwMode="auto">
              <a:xfrm rot="10800000" flipV="1">
                <a:off x="7772400" y="5562600"/>
                <a:ext cx="1588" cy="50244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94" name="Straight Arrow Connector 78"/>
              <p:cNvCxnSpPr>
                <a:cxnSpLocks noChangeShapeType="1"/>
              </p:cNvCxnSpPr>
              <p:nvPr/>
            </p:nvCxnSpPr>
            <p:spPr bwMode="auto">
              <a:xfrm rot="10800000">
                <a:off x="1981200" y="6248400"/>
                <a:ext cx="56388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95" name="TextBox 81"/>
              <p:cNvSpPr txBox="1">
                <a:spLocks noChangeArrowheads="1"/>
              </p:cNvSpPr>
              <p:nvPr/>
            </p:nvSpPr>
            <p:spPr bwMode="auto">
              <a:xfrm>
                <a:off x="7848600" y="56388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 dirty="0" err="1">
                    <a:latin typeface="Calibri" pitchFamily="34" charset="0"/>
                  </a:rPr>
                  <a:t>h</a:t>
                </a:r>
                <a:r>
                  <a:rPr lang="en-US" b="0" baseline="-25000" dirty="0" err="1">
                    <a:latin typeface="Calibri" pitchFamily="34" charset="0"/>
                  </a:rPr>
                  <a:t>R</a:t>
                </a:r>
                <a:endParaRPr lang="en-US" b="0" baseline="-25000" dirty="0">
                  <a:latin typeface="Calibri" pitchFamily="34" charset="0"/>
                </a:endParaRPr>
              </a:p>
            </p:txBody>
          </p:sp>
          <p:sp>
            <p:nvSpPr>
              <p:cNvPr id="96" name="TextBox 84"/>
              <p:cNvSpPr txBox="1">
                <a:spLocks noChangeArrowheads="1"/>
              </p:cNvSpPr>
              <p:nvPr/>
            </p:nvSpPr>
            <p:spPr bwMode="auto">
              <a:xfrm>
                <a:off x="1219200" y="54864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h</a:t>
                </a:r>
                <a:r>
                  <a:rPr lang="en-US" b="0" baseline="-25000">
                    <a:latin typeface="Calibri" pitchFamily="34" charset="0"/>
                  </a:rPr>
                  <a:t>T</a:t>
                </a:r>
              </a:p>
            </p:txBody>
          </p:sp>
        </p:grpSp>
        <p:sp>
          <p:nvSpPr>
            <p:cNvPr id="85" name="TextBox 85"/>
            <p:cNvSpPr txBox="1">
              <a:spLocks noChangeArrowheads="1"/>
            </p:cNvSpPr>
            <p:nvPr/>
          </p:nvSpPr>
          <p:spPr bwMode="auto">
            <a:xfrm>
              <a:off x="4419600" y="6019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7518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/>
              <a:t>Reflection: Phase Difference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ED7FF-9A18-4445-804D-1DD5E3424F9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6991350" y="1219200"/>
          <a:ext cx="21526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900" imgH="419100" progId="Equation.DSMT4">
                  <p:embed/>
                </p:oleObj>
              </mc:Choice>
              <mc:Fallback>
                <p:oleObj name="Equation" r:id="rId3" imgW="1104900" imgH="419100" progId="Equation.DSMT4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1219200"/>
                        <a:ext cx="2152650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2"/>
          <p:cNvGrpSpPr/>
          <p:nvPr/>
        </p:nvGrpSpPr>
        <p:grpSpPr>
          <a:xfrm>
            <a:off x="0" y="1066800"/>
            <a:ext cx="7010400" cy="1359932"/>
            <a:chOff x="762000" y="5029200"/>
            <a:chExt cx="7391400" cy="1359932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762000" y="5029196"/>
              <a:ext cx="7391400" cy="992192"/>
              <a:chOff x="914400" y="5257796"/>
              <a:chExt cx="7391400" cy="992192"/>
            </a:xfrm>
          </p:grpSpPr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1676401" y="5257796"/>
                <a:ext cx="457201" cy="838199"/>
                <a:chOff x="533401" y="3505200"/>
                <a:chExt cx="457199" cy="838199"/>
              </a:xfrm>
            </p:grpSpPr>
            <p:sp>
              <p:nvSpPr>
                <p:cNvPr id="99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CCE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00" name="Shape 61"/>
                <p:cNvCxnSpPr>
                  <a:cxnSpLocks noChangeShapeType="1"/>
                  <a:stCxn id="99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5" name="Group 46"/>
              <p:cNvGrpSpPr>
                <a:grpSpLocks/>
              </p:cNvGrpSpPr>
              <p:nvPr/>
            </p:nvGrpSpPr>
            <p:grpSpPr bwMode="auto">
              <a:xfrm>
                <a:off x="7239001" y="5562592"/>
                <a:ext cx="457201" cy="533398"/>
                <a:chOff x="533401" y="3505200"/>
                <a:chExt cx="457199" cy="838199"/>
              </a:xfrm>
            </p:grpSpPr>
            <p:sp>
              <p:nvSpPr>
                <p:cNvPr id="97" name="Flowchart: Merge 56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228600" cy="152583"/>
                </a:xfrm>
                <a:prstGeom prst="flowChartMerge">
                  <a:avLst/>
                </a:prstGeom>
                <a:solidFill>
                  <a:srgbClr val="92D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98" name="Shape 61"/>
                <p:cNvCxnSpPr>
                  <a:cxnSpLocks noChangeShapeType="1"/>
                  <a:stCxn id="97" idx="2"/>
                </p:cNvCxnSpPr>
                <p:nvPr/>
              </p:nvCxnSpPr>
              <p:spPr bwMode="auto">
                <a:xfrm rot="5400000">
                  <a:off x="362042" y="3829141"/>
                  <a:ext cx="685617" cy="342900"/>
                </a:xfrm>
                <a:prstGeom prst="bentConnector3">
                  <a:avLst>
                    <a:gd name="adj1" fmla="val 10051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88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914400" y="6096000"/>
                <a:ext cx="7239000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Straight Arrow Connector 53"/>
              <p:cNvCxnSpPr>
                <a:cxnSpLocks noChangeShapeType="1"/>
              </p:cNvCxnSpPr>
              <p:nvPr/>
            </p:nvCxnSpPr>
            <p:spPr bwMode="auto">
              <a:xfrm>
                <a:off x="2076450" y="5334000"/>
                <a:ext cx="2571750" cy="7620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90" name="Straight Arrow Connector 59"/>
              <p:cNvCxnSpPr>
                <a:cxnSpLocks noChangeShapeType="1"/>
                <a:endCxn id="97" idx="2"/>
              </p:cNvCxnSpPr>
              <p:nvPr/>
            </p:nvCxnSpPr>
            <p:spPr bwMode="auto">
              <a:xfrm flipV="1">
                <a:off x="4572000" y="5659698"/>
                <a:ext cx="3009900" cy="43630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91" name="Straight Arrow Connector 62"/>
              <p:cNvCxnSpPr>
                <a:cxnSpLocks noChangeShapeType="1"/>
                <a:stCxn id="99" idx="3"/>
                <a:endCxn id="97" idx="1"/>
              </p:cNvCxnSpPr>
              <p:nvPr/>
            </p:nvCxnSpPr>
            <p:spPr bwMode="auto">
              <a:xfrm>
                <a:off x="2076450" y="5334092"/>
                <a:ext cx="5448299" cy="2770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92" name="Straight Arrow Connector 75"/>
              <p:cNvCxnSpPr>
                <a:cxnSpLocks noChangeShapeType="1"/>
              </p:cNvCxnSpPr>
              <p:nvPr/>
            </p:nvCxnSpPr>
            <p:spPr bwMode="auto">
              <a:xfrm rot="5400000">
                <a:off x="1257300" y="5676900"/>
                <a:ext cx="83978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93" name="Straight Arrow Connector 77"/>
              <p:cNvCxnSpPr>
                <a:cxnSpLocks noChangeShapeType="1"/>
              </p:cNvCxnSpPr>
              <p:nvPr/>
            </p:nvCxnSpPr>
            <p:spPr bwMode="auto">
              <a:xfrm rot="10800000" flipV="1">
                <a:off x="7772400" y="5562600"/>
                <a:ext cx="1588" cy="50244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94" name="Straight Arrow Connector 78"/>
              <p:cNvCxnSpPr>
                <a:cxnSpLocks noChangeShapeType="1"/>
              </p:cNvCxnSpPr>
              <p:nvPr/>
            </p:nvCxnSpPr>
            <p:spPr bwMode="auto">
              <a:xfrm rot="10800000">
                <a:off x="1981200" y="6248400"/>
                <a:ext cx="56388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95" name="TextBox 81"/>
              <p:cNvSpPr txBox="1">
                <a:spLocks noChangeArrowheads="1"/>
              </p:cNvSpPr>
              <p:nvPr/>
            </p:nvSpPr>
            <p:spPr bwMode="auto">
              <a:xfrm>
                <a:off x="7848600" y="56388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 dirty="0" err="1">
                    <a:latin typeface="Calibri" pitchFamily="34" charset="0"/>
                  </a:rPr>
                  <a:t>h</a:t>
                </a:r>
                <a:r>
                  <a:rPr lang="en-US" b="0" baseline="-25000" dirty="0" err="1">
                    <a:latin typeface="Calibri" pitchFamily="34" charset="0"/>
                  </a:rPr>
                  <a:t>R</a:t>
                </a:r>
                <a:endParaRPr lang="en-US" b="0" baseline="-25000" dirty="0">
                  <a:latin typeface="Calibri" pitchFamily="34" charset="0"/>
                </a:endParaRPr>
              </a:p>
            </p:txBody>
          </p:sp>
          <p:sp>
            <p:nvSpPr>
              <p:cNvPr id="96" name="TextBox 84"/>
              <p:cNvSpPr txBox="1">
                <a:spLocks noChangeArrowheads="1"/>
              </p:cNvSpPr>
              <p:nvPr/>
            </p:nvSpPr>
            <p:spPr bwMode="auto">
              <a:xfrm>
                <a:off x="1219200" y="54864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h</a:t>
                </a:r>
                <a:r>
                  <a:rPr lang="en-US" b="0" baseline="-25000">
                    <a:latin typeface="Calibri" pitchFamily="34" charset="0"/>
                  </a:rPr>
                  <a:t>T</a:t>
                </a:r>
              </a:p>
            </p:txBody>
          </p:sp>
        </p:grpSp>
        <p:sp>
          <p:nvSpPr>
            <p:cNvPr id="85" name="TextBox 85"/>
            <p:cNvSpPr txBox="1">
              <a:spLocks noChangeArrowheads="1"/>
            </p:cNvSpPr>
            <p:nvPr/>
          </p:nvSpPr>
          <p:spPr bwMode="auto">
            <a:xfrm>
              <a:off x="4419600" y="6019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d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p:graphicFrame>
        <p:nvGraphicFramePr>
          <p:cNvPr id="607236" name="Object 2"/>
          <p:cNvGraphicFramePr>
            <a:graphicFrameLocks noChangeAspect="1"/>
          </p:cNvGraphicFramePr>
          <p:nvPr/>
        </p:nvGraphicFramePr>
        <p:xfrm>
          <a:off x="1676399" y="2462213"/>
          <a:ext cx="4575175" cy="97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700" imgH="546100" progId="Equation.DSMT4">
                  <p:embed/>
                </p:oleObj>
              </mc:Choice>
              <mc:Fallback>
                <p:oleObj name="Equation" r:id="rId5" imgW="2552700" imgH="546100" progId="Equation.DSMT4">
                  <p:embed/>
                  <p:pic>
                    <p:nvPicPr>
                      <p:cNvPr id="6072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2462213"/>
                        <a:ext cx="4575175" cy="976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43"/>
          <p:cNvSpPr txBox="1">
            <a:spLocks noChangeArrowheads="1"/>
          </p:cNvSpPr>
          <p:nvPr/>
        </p:nvSpPr>
        <p:spPr bwMode="auto">
          <a:xfrm>
            <a:off x="0" y="3505200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libri" pitchFamily="34" charset="0"/>
              </a:rPr>
              <a:t>Characteristic impedence of free space</a:t>
            </a:r>
          </a:p>
        </p:txBody>
      </p:sp>
      <p:cxnSp>
        <p:nvCxnSpPr>
          <p:cNvPr id="27" name="Straight Arrow Connector 44"/>
          <p:cNvCxnSpPr>
            <a:cxnSpLocks noChangeShapeType="1"/>
            <a:stCxn id="26" idx="0"/>
          </p:cNvCxnSpPr>
          <p:nvPr/>
        </p:nvCxnSpPr>
        <p:spPr bwMode="auto">
          <a:xfrm rot="5400000" flipH="1" flipV="1">
            <a:off x="2514600" y="2667000"/>
            <a:ext cx="2286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Oval 22"/>
          <p:cNvSpPr>
            <a:spLocks noChangeArrowheads="1"/>
          </p:cNvSpPr>
          <p:nvPr/>
        </p:nvSpPr>
        <p:spPr bwMode="auto">
          <a:xfrm>
            <a:off x="4419600" y="2438400"/>
            <a:ext cx="914400" cy="1066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43"/>
          <p:cNvSpPr txBox="1">
            <a:spLocks noChangeArrowheads="1"/>
          </p:cNvSpPr>
          <p:nvPr/>
        </p:nvSpPr>
        <p:spPr bwMode="auto">
          <a:xfrm>
            <a:off x="6172200" y="3429000"/>
            <a:ext cx="297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libri" pitchFamily="34" charset="0"/>
              </a:rPr>
              <a:t>Received power in free space from the direct path</a:t>
            </a:r>
          </a:p>
        </p:txBody>
      </p:sp>
      <p:cxnSp>
        <p:nvCxnSpPr>
          <p:cNvPr id="36" name="Straight Arrow Connector 44"/>
          <p:cNvCxnSpPr>
            <a:cxnSpLocks noChangeShapeType="1"/>
            <a:stCxn id="35" idx="0"/>
            <a:endCxn id="34" idx="5"/>
          </p:cNvCxnSpPr>
          <p:nvPr/>
        </p:nvCxnSpPr>
        <p:spPr bwMode="auto">
          <a:xfrm rot="16200000" flipV="1">
            <a:off x="6389081" y="2159980"/>
            <a:ext cx="80029" cy="245801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TextBox 43"/>
          <p:cNvSpPr txBox="1">
            <a:spLocks noChangeArrowheads="1"/>
          </p:cNvSpPr>
          <p:nvPr/>
        </p:nvSpPr>
        <p:spPr bwMode="auto">
          <a:xfrm>
            <a:off x="0" y="4038600"/>
            <a:ext cx="510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itchFamily="34" charset="0"/>
              </a:rPr>
              <a:t>Recall that the received power in free space is:</a:t>
            </a:r>
          </a:p>
        </p:txBody>
      </p:sp>
      <p:graphicFrame>
        <p:nvGraphicFramePr>
          <p:cNvPr id="607237" name="Object 2"/>
          <p:cNvGraphicFramePr>
            <a:graphicFrameLocks noChangeAspect="1"/>
          </p:cNvGraphicFramePr>
          <p:nvPr/>
        </p:nvGraphicFramePr>
        <p:xfrm>
          <a:off x="4876800" y="3946525"/>
          <a:ext cx="114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0891" imgH="482391" progId="Equation.DSMT4">
                  <p:embed/>
                </p:oleObj>
              </mc:Choice>
              <mc:Fallback>
                <p:oleObj name="Equation" r:id="rId7" imgW="710891" imgH="482391" progId="Equation.DSMT4">
                  <p:embed/>
                  <p:pic>
                    <p:nvPicPr>
                      <p:cNvPr id="6072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46525"/>
                        <a:ext cx="11430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8" name="Object 2"/>
          <p:cNvGraphicFramePr>
            <a:graphicFrameLocks noChangeAspect="1"/>
          </p:cNvGraphicFramePr>
          <p:nvPr/>
        </p:nvGraphicFramePr>
        <p:xfrm>
          <a:off x="1905000" y="4876800"/>
          <a:ext cx="67976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68700" imgH="1041400" progId="Equation.DSMT4">
                  <p:embed/>
                </p:oleObj>
              </mc:Choice>
              <mc:Fallback>
                <p:oleObj name="Equation" r:id="rId9" imgW="3568700" imgH="1041400" progId="Equation.DSMT4">
                  <p:embed/>
                  <p:pic>
                    <p:nvPicPr>
                      <p:cNvPr id="6072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67976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0" y="4648200"/>
            <a:ext cx="510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itchFamily="34" charset="0"/>
              </a:rPr>
              <a:t>So the received power for the two ray model is:</a:t>
            </a:r>
          </a:p>
        </p:txBody>
      </p:sp>
    </p:spTree>
    <p:extLst>
      <p:ext uri="{BB962C8B-B14F-4D97-AF65-F5344CB8AC3E}">
        <p14:creationId xmlns:p14="http://schemas.microsoft.com/office/powerpoint/2010/main" val="4287780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Reflection: Received Power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610600" cy="2514600"/>
          </a:xfrm>
        </p:spPr>
        <p:txBody>
          <a:bodyPr/>
          <a:lstStyle/>
          <a:p>
            <a:pPr>
              <a:buNone/>
            </a:pPr>
            <a:r>
              <a:rPr lang="en-US" dirty="0"/>
              <a:t>Thus the path loss term for two-ray propagation is</a:t>
            </a:r>
          </a:p>
        </p:txBody>
      </p:sp>
      <p:sp>
        <p:nvSpPr>
          <p:cNvPr id="174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827A3-CCA1-46ED-9A89-DAFEC996200A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3"/>
              <p:cNvSpPr txBox="1"/>
              <p:nvPr/>
            </p:nvSpPr>
            <p:spPr bwMode="auto">
              <a:xfrm>
                <a:off x="2895600" y="3505200"/>
                <a:ext cx="2011363" cy="1282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3505200"/>
                <a:ext cx="2011363" cy="1282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6" name="Group 23"/>
          <p:cNvGrpSpPr>
            <a:grpSpLocks/>
          </p:cNvGrpSpPr>
          <p:nvPr/>
        </p:nvGrpSpPr>
        <p:grpSpPr bwMode="auto">
          <a:xfrm>
            <a:off x="914400" y="5257800"/>
            <a:ext cx="7391400" cy="992188"/>
            <a:chOff x="914400" y="5257800"/>
            <a:chExt cx="7391400" cy="992188"/>
          </a:xfrm>
        </p:grpSpPr>
        <p:grpSp>
          <p:nvGrpSpPr>
            <p:cNvPr id="17418" name="Group 42"/>
            <p:cNvGrpSpPr>
              <a:grpSpLocks/>
            </p:cNvGrpSpPr>
            <p:nvPr/>
          </p:nvGrpSpPr>
          <p:grpSpPr bwMode="auto">
            <a:xfrm>
              <a:off x="1676401" y="5257796"/>
              <a:ext cx="457201" cy="838199"/>
              <a:chOff x="533401" y="3505200"/>
              <a:chExt cx="457199" cy="838199"/>
            </a:xfrm>
          </p:grpSpPr>
          <p:sp>
            <p:nvSpPr>
              <p:cNvPr id="17431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32" name="Shape 61"/>
              <p:cNvCxnSpPr>
                <a:cxnSpLocks noChangeShapeType="1"/>
                <a:stCxn id="17431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419" name="Group 46"/>
            <p:cNvGrpSpPr>
              <a:grpSpLocks/>
            </p:cNvGrpSpPr>
            <p:nvPr/>
          </p:nvGrpSpPr>
          <p:grpSpPr bwMode="auto">
            <a:xfrm>
              <a:off x="7239001" y="5562592"/>
              <a:ext cx="457201" cy="533398"/>
              <a:chOff x="533401" y="3505200"/>
              <a:chExt cx="457199" cy="838199"/>
            </a:xfrm>
          </p:grpSpPr>
          <p:sp>
            <p:nvSpPr>
              <p:cNvPr id="17429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30" name="Shape 61"/>
              <p:cNvCxnSpPr>
                <a:cxnSpLocks noChangeShapeType="1"/>
                <a:stCxn id="17429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7420" name="Straight Connector 50"/>
            <p:cNvCxnSpPr>
              <a:cxnSpLocks noChangeShapeType="1"/>
            </p:cNvCxnSpPr>
            <p:nvPr/>
          </p:nvCxnSpPr>
          <p:spPr bwMode="auto">
            <a:xfrm>
              <a:off x="914400" y="6096000"/>
              <a:ext cx="72390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1" name="Straight Arrow Connector 53"/>
            <p:cNvCxnSpPr>
              <a:cxnSpLocks noChangeShapeType="1"/>
            </p:cNvCxnSpPr>
            <p:nvPr/>
          </p:nvCxnSpPr>
          <p:spPr bwMode="auto">
            <a:xfrm>
              <a:off x="2076450" y="5334000"/>
              <a:ext cx="25717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7422" name="Straight Arrow Connector 59"/>
            <p:cNvCxnSpPr>
              <a:cxnSpLocks noChangeShapeType="1"/>
              <a:endCxn id="17429" idx="2"/>
            </p:cNvCxnSpPr>
            <p:nvPr/>
          </p:nvCxnSpPr>
          <p:spPr bwMode="auto">
            <a:xfrm flipV="1">
              <a:off x="4572000" y="5659698"/>
              <a:ext cx="3009900" cy="436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7423" name="Straight Arrow Connector 62"/>
            <p:cNvCxnSpPr>
              <a:cxnSpLocks noChangeShapeType="1"/>
              <a:stCxn id="17431" idx="3"/>
              <a:endCxn id="17429" idx="1"/>
            </p:cNvCxnSpPr>
            <p:nvPr/>
          </p:nvCxnSpPr>
          <p:spPr bwMode="auto">
            <a:xfrm>
              <a:off x="2076450" y="5334092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7424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257300" y="5676900"/>
              <a:ext cx="83978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7425" name="Straight Arrow Connector 77"/>
            <p:cNvCxnSpPr>
              <a:cxnSpLocks noChangeShapeType="1"/>
            </p:cNvCxnSpPr>
            <p:nvPr/>
          </p:nvCxnSpPr>
          <p:spPr bwMode="auto">
            <a:xfrm rot="10800000" flipV="1">
              <a:off x="7772400" y="5562600"/>
              <a:ext cx="1588" cy="5024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7426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81200" y="6248400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7427" name="TextBox 81"/>
            <p:cNvSpPr txBox="1">
              <a:spLocks noChangeArrowheads="1"/>
            </p:cNvSpPr>
            <p:nvPr/>
          </p:nvSpPr>
          <p:spPr bwMode="auto">
            <a:xfrm>
              <a:off x="7848600" y="56388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R</a:t>
              </a:r>
            </a:p>
          </p:txBody>
        </p:sp>
        <p:sp>
          <p:nvSpPr>
            <p:cNvPr id="17428" name="TextBox 84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h</a:t>
              </a:r>
              <a:r>
                <a:rPr lang="en-US" b="0" baseline="-25000">
                  <a:latin typeface="Calibri" pitchFamily="34" charset="0"/>
                </a:rPr>
                <a:t>T</a:t>
              </a:r>
            </a:p>
          </p:txBody>
        </p:sp>
      </p:grpSp>
      <p:sp>
        <p:nvSpPr>
          <p:cNvPr id="17417" name="TextBox 85"/>
          <p:cNvSpPr txBox="1">
            <a:spLocks noChangeArrowheads="1"/>
          </p:cNvSpPr>
          <p:nvPr/>
        </p:nvSpPr>
        <p:spPr bwMode="auto">
          <a:xfrm>
            <a:off x="4572000" y="6248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alibri" pitchFamily="34" charset="0"/>
              </a:rPr>
              <a:t>d</a:t>
            </a:r>
            <a:endParaRPr lang="en-US" b="0" baseline="-250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/>
              <p:cNvSpPr txBox="1"/>
              <p:nvPr/>
            </p:nvSpPr>
            <p:spPr bwMode="auto">
              <a:xfrm>
                <a:off x="2819400" y="1295400"/>
                <a:ext cx="3657600" cy="144780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1295400"/>
                <a:ext cx="3657600" cy="1447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1925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Credits and Acknowledgements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r>
              <a:rPr lang="en-US" sz="2000" dirty="0"/>
              <a:t>Throughout this course, I will be borrowing examples, explanations and figures from the following books:</a:t>
            </a:r>
          </a:p>
          <a:p>
            <a:pPr lvl="1"/>
            <a:r>
              <a:rPr lang="en-US" sz="1800" dirty="0"/>
              <a:t>Rappaport, </a:t>
            </a:r>
            <a:r>
              <a:rPr lang="en-US" sz="1800" i="1" dirty="0"/>
              <a:t>Wireless Communications</a:t>
            </a:r>
            <a:r>
              <a:rPr lang="en-US" sz="1800" dirty="0"/>
              <a:t>, Prentice Hall, 2002.</a:t>
            </a:r>
          </a:p>
          <a:p>
            <a:pPr lvl="1"/>
            <a:r>
              <a:rPr lang="en-US" sz="1800" dirty="0"/>
              <a:t>Wireless Communications and Networks by William Stallings.</a:t>
            </a:r>
          </a:p>
          <a:p>
            <a:pPr lvl="1"/>
            <a:endParaRPr lang="en-US" sz="1800" dirty="0"/>
          </a:p>
          <a:p>
            <a:r>
              <a:rPr lang="en-US" sz="2000" dirty="0"/>
              <a:t>I will also be borrowing examples and figures from the online course material provided by Prof. Andrea Goldsmith, Stanford University</a:t>
            </a:r>
          </a:p>
          <a:p>
            <a:endParaRPr lang="en-US" sz="2000" dirty="0"/>
          </a:p>
          <a:p>
            <a:r>
              <a:rPr lang="en-US" sz="2000" dirty="0"/>
              <a:t>In this particular lecture, I will be borrowing concepts and figures from the Advanced Communication Systems Course by Dr. Syed Ali Khayam who taught this course 2 years back.</a:t>
            </a:r>
          </a:p>
          <a:p>
            <a:pPr lvl="1"/>
            <a:endParaRPr lang="en-US" sz="1600" dirty="0"/>
          </a:p>
          <a:p>
            <a:r>
              <a:rPr lang="en-US" sz="2000" dirty="0"/>
              <a:t>I am also borrowing figures from Mike Willis’s online tutorial: </a:t>
            </a:r>
            <a:r>
              <a:rPr lang="en-GB" sz="2000" dirty="0">
                <a:cs typeface="Times New Roman" pitchFamily="18" charset="0"/>
                <a:hlinkClick r:id="rId3"/>
              </a:rPr>
              <a:t>http://www.mike-willis.com/Tutorial/PF7.htm</a:t>
            </a:r>
            <a:r>
              <a:rPr lang="en-GB" sz="2000" dirty="0">
                <a:cs typeface="Times New Roman" pitchFamily="18" charset="0"/>
              </a:rPr>
              <a:t> </a:t>
            </a:r>
            <a:endParaRPr lang="en-US" sz="2000" dirty="0"/>
          </a:p>
        </p:txBody>
      </p:sp>
      <p:sp>
        <p:nvSpPr>
          <p:cNvPr id="931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FC854-3D7A-427F-A773-8487A29C5B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/>
          <p:cNvGrpSpPr>
            <a:grpSpLocks/>
          </p:cNvGrpSpPr>
          <p:nvPr/>
        </p:nvGrpSpPr>
        <p:grpSpPr bwMode="auto">
          <a:xfrm>
            <a:off x="3581400" y="1143000"/>
            <a:ext cx="5562600" cy="5410200"/>
            <a:chOff x="1056" y="816"/>
            <a:chExt cx="3499" cy="3090"/>
          </a:xfrm>
        </p:grpSpPr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1056" y="960"/>
              <a:ext cx="3499" cy="2946"/>
              <a:chOff x="1130" y="798"/>
              <a:chExt cx="3499" cy="2946"/>
            </a:xfrm>
          </p:grpSpPr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30" y="798"/>
                <a:ext cx="3499" cy="27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32" y="3552"/>
                <a:ext cx="271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96" y="816"/>
              <a:ext cx="3084" cy="1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Reflection: Received Power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3352800" cy="4191000"/>
          </a:xfrm>
        </p:spPr>
        <p:txBody>
          <a:bodyPr/>
          <a:lstStyle/>
          <a:p>
            <a:pPr>
              <a:buNone/>
            </a:pPr>
            <a:r>
              <a:rPr lang="en-US" dirty="0"/>
              <a:t>Received power is a function of: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Antenna heights: </a:t>
            </a:r>
            <a:r>
              <a:rPr lang="en-US" dirty="0"/>
              <a:t>Higher the antennas, greater the received power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Distance between the transmit and receive antennas</a:t>
            </a:r>
            <a:r>
              <a:rPr lang="en-US" dirty="0"/>
              <a:t>: inverse fourth power decrease; attenuation is much faster than in free-space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13F86-211F-45CD-AFF6-448DE511AC1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2"/>
              <p:cNvSpPr txBox="1"/>
              <p:nvPr/>
            </p:nvSpPr>
            <p:spPr bwMode="auto">
              <a:xfrm>
                <a:off x="0" y="990600"/>
                <a:ext cx="3232150" cy="1281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3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90600"/>
                <a:ext cx="3232150" cy="1281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3429000" y="6519446"/>
            <a:ext cx="518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Source: A. Goldsmith Book on Wireless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1306430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FCFEB-5A68-4B2C-9C42-F05220CBCE5D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1066800"/>
            <a:ext cx="9144000" cy="992188"/>
            <a:chOff x="304800" y="5257800"/>
            <a:chExt cx="9144000" cy="992188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676400" y="5257800"/>
              <a:ext cx="457200" cy="838200"/>
              <a:chOff x="533401" y="3505200"/>
              <a:chExt cx="457199" cy="838199"/>
            </a:xfrm>
          </p:grpSpPr>
          <p:sp>
            <p:nvSpPr>
              <p:cNvPr id="106516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7" name="Shape 61"/>
              <p:cNvCxnSpPr>
                <a:cxnSpLocks noChangeShapeType="1"/>
                <a:stCxn id="106516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7239000" y="5562600"/>
              <a:ext cx="457200" cy="533400"/>
              <a:chOff x="533401" y="3505200"/>
              <a:chExt cx="457199" cy="838199"/>
            </a:xfrm>
          </p:grpSpPr>
          <p:sp>
            <p:nvSpPr>
              <p:cNvPr id="106514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5" name="Shape 61"/>
              <p:cNvCxnSpPr>
                <a:cxnSpLocks noChangeShapeType="1"/>
                <a:stCxn id="106514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6505" name="Straight Connector 50"/>
            <p:cNvCxnSpPr>
              <a:cxnSpLocks noChangeShapeType="1"/>
            </p:cNvCxnSpPr>
            <p:nvPr/>
          </p:nvCxnSpPr>
          <p:spPr bwMode="auto">
            <a:xfrm>
              <a:off x="914400" y="6096000"/>
              <a:ext cx="72390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06" name="Straight Arrow Connector 53"/>
            <p:cNvCxnSpPr>
              <a:cxnSpLocks noChangeShapeType="1"/>
            </p:cNvCxnSpPr>
            <p:nvPr/>
          </p:nvCxnSpPr>
          <p:spPr bwMode="auto">
            <a:xfrm>
              <a:off x="2076450" y="5334000"/>
              <a:ext cx="25717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7" name="Straight Arrow Connector 59"/>
            <p:cNvCxnSpPr>
              <a:cxnSpLocks noChangeShapeType="1"/>
              <a:endCxn id="106514" idx="2"/>
            </p:cNvCxnSpPr>
            <p:nvPr/>
          </p:nvCxnSpPr>
          <p:spPr bwMode="auto">
            <a:xfrm flipV="1">
              <a:off x="4572000" y="5659698"/>
              <a:ext cx="3009900" cy="436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8" name="Straight Arrow Connector 62"/>
            <p:cNvCxnSpPr>
              <a:cxnSpLocks noChangeShapeType="1"/>
              <a:stCxn id="106516" idx="3"/>
              <a:endCxn id="106514" idx="1"/>
            </p:cNvCxnSpPr>
            <p:nvPr/>
          </p:nvCxnSpPr>
          <p:spPr bwMode="auto">
            <a:xfrm>
              <a:off x="2076450" y="5334092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9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257300" y="5676900"/>
              <a:ext cx="83978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0" name="Straight Arrow Connector 77"/>
            <p:cNvCxnSpPr>
              <a:cxnSpLocks noChangeShapeType="1"/>
            </p:cNvCxnSpPr>
            <p:nvPr/>
          </p:nvCxnSpPr>
          <p:spPr bwMode="auto">
            <a:xfrm rot="10800000" flipV="1">
              <a:off x="7772400" y="5562600"/>
              <a:ext cx="1588" cy="5024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1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81200" y="6248400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06512" name="TextBox 81"/>
            <p:cNvSpPr txBox="1">
              <a:spLocks noChangeArrowheads="1"/>
            </p:cNvSpPr>
            <p:nvPr/>
          </p:nvSpPr>
          <p:spPr bwMode="auto">
            <a:xfrm>
              <a:off x="7848600" y="5638800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err="1">
                  <a:latin typeface="Calibri" pitchFamily="34" charset="0"/>
                </a:rPr>
                <a:t>h</a:t>
              </a:r>
              <a:r>
                <a:rPr lang="en-US" b="0" baseline="-25000" dirty="0" err="1">
                  <a:latin typeface="Calibri" pitchFamily="34" charset="0"/>
                </a:rPr>
                <a:t>R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106513" name="TextBox 84"/>
            <p:cNvSpPr txBox="1">
              <a:spLocks noChangeArrowheads="1"/>
            </p:cNvSpPr>
            <p:nvPr/>
          </p:nvSpPr>
          <p:spPr bwMode="auto">
            <a:xfrm>
              <a:off x="304800" y="5486400"/>
              <a:ext cx="1371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0" dirty="0" err="1">
                  <a:latin typeface="Calibri" pitchFamily="34" charset="0"/>
                </a:rPr>
                <a:t>h</a:t>
              </a:r>
              <a:r>
                <a:rPr lang="en-US" b="0" baseline="-25000" dirty="0" err="1">
                  <a:latin typeface="Calibri" pitchFamily="34" charset="0"/>
                </a:rPr>
                <a:t>T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p:sp>
        <p:nvSpPr>
          <p:cNvPr id="106502" name="TextBox 85"/>
          <p:cNvSpPr txBox="1">
            <a:spLocks noChangeArrowheads="1"/>
          </p:cNvSpPr>
          <p:nvPr/>
        </p:nvSpPr>
        <p:spPr bwMode="auto">
          <a:xfrm>
            <a:off x="4267200" y="20574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alibri" pitchFamily="34" charset="0"/>
              </a:rPr>
              <a:t>d</a:t>
            </a:r>
            <a:endParaRPr lang="en-US" b="0" baseline="-25000" dirty="0">
              <a:latin typeface="Calibri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0" y="22860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mobile is located 4 km away from a base station and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uses a </a:t>
            </a:r>
            <a:r>
              <a:rPr kumimoji="0" lang="el-GR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λ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/2 monopole antenna with a gain of 2.55 dB to receive signals from the base station. The transmitter produces 50W of power and the carrier frequency is 900 MHz. </a:t>
            </a: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2400" b="0" kern="0" dirty="0">
                <a:latin typeface="Calibri" pitchFamily="34" charset="0"/>
              </a:rPr>
              <a:t>     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b)  Find the received power at the mobile using the two ray model assuming base station antenna height of 40 m and mobile antenna height of 2.5m.</a:t>
            </a: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3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Exam </a:t>
            </a:r>
            <a:r>
              <a:rPr lang="en-US"/>
              <a:t>Question [2021] </a:t>
            </a:r>
            <a:endParaRPr lang="en-US" dirty="0"/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FCFEB-5A68-4B2C-9C42-F05220CBCE5D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1066800"/>
            <a:ext cx="9144000" cy="992188"/>
            <a:chOff x="304800" y="5257800"/>
            <a:chExt cx="9144000" cy="992188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676400" y="5257800"/>
              <a:ext cx="457200" cy="838200"/>
              <a:chOff x="533401" y="3505200"/>
              <a:chExt cx="457199" cy="838199"/>
            </a:xfrm>
          </p:grpSpPr>
          <p:sp>
            <p:nvSpPr>
              <p:cNvPr id="106516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7" name="Shape 61"/>
              <p:cNvCxnSpPr>
                <a:cxnSpLocks noChangeShapeType="1"/>
                <a:stCxn id="106516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7239000" y="5562600"/>
              <a:ext cx="457200" cy="533400"/>
              <a:chOff x="533401" y="3505200"/>
              <a:chExt cx="457199" cy="838199"/>
            </a:xfrm>
          </p:grpSpPr>
          <p:sp>
            <p:nvSpPr>
              <p:cNvPr id="106514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5" name="Shape 61"/>
              <p:cNvCxnSpPr>
                <a:cxnSpLocks noChangeShapeType="1"/>
                <a:stCxn id="106514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6505" name="Straight Connector 50"/>
            <p:cNvCxnSpPr>
              <a:cxnSpLocks noChangeShapeType="1"/>
            </p:cNvCxnSpPr>
            <p:nvPr/>
          </p:nvCxnSpPr>
          <p:spPr bwMode="auto">
            <a:xfrm>
              <a:off x="914400" y="6096000"/>
              <a:ext cx="72390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06" name="Straight Arrow Connector 53"/>
            <p:cNvCxnSpPr>
              <a:cxnSpLocks noChangeShapeType="1"/>
            </p:cNvCxnSpPr>
            <p:nvPr/>
          </p:nvCxnSpPr>
          <p:spPr bwMode="auto">
            <a:xfrm>
              <a:off x="2076450" y="5334000"/>
              <a:ext cx="25717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7" name="Straight Arrow Connector 59"/>
            <p:cNvCxnSpPr>
              <a:cxnSpLocks noChangeShapeType="1"/>
              <a:endCxn id="106514" idx="2"/>
            </p:cNvCxnSpPr>
            <p:nvPr/>
          </p:nvCxnSpPr>
          <p:spPr bwMode="auto">
            <a:xfrm flipV="1">
              <a:off x="4572000" y="5659698"/>
              <a:ext cx="3009900" cy="436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8" name="Straight Arrow Connector 62"/>
            <p:cNvCxnSpPr>
              <a:cxnSpLocks noChangeShapeType="1"/>
              <a:stCxn id="106516" idx="3"/>
              <a:endCxn id="106514" idx="1"/>
            </p:cNvCxnSpPr>
            <p:nvPr/>
          </p:nvCxnSpPr>
          <p:spPr bwMode="auto">
            <a:xfrm>
              <a:off x="2076450" y="5334092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9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257300" y="5676900"/>
              <a:ext cx="83978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0" name="Straight Arrow Connector 77"/>
            <p:cNvCxnSpPr>
              <a:cxnSpLocks noChangeShapeType="1"/>
            </p:cNvCxnSpPr>
            <p:nvPr/>
          </p:nvCxnSpPr>
          <p:spPr bwMode="auto">
            <a:xfrm rot="10800000" flipV="1">
              <a:off x="7772400" y="5562600"/>
              <a:ext cx="1588" cy="5024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1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81200" y="6248400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06512" name="TextBox 81"/>
            <p:cNvSpPr txBox="1">
              <a:spLocks noChangeArrowheads="1"/>
            </p:cNvSpPr>
            <p:nvPr/>
          </p:nvSpPr>
          <p:spPr bwMode="auto">
            <a:xfrm>
              <a:off x="7848600" y="5638800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err="1">
                  <a:latin typeface="Calibri" pitchFamily="34" charset="0"/>
                </a:rPr>
                <a:t>h</a:t>
              </a:r>
              <a:r>
                <a:rPr lang="en-US" b="0" baseline="-25000" dirty="0" err="1">
                  <a:latin typeface="Calibri" pitchFamily="34" charset="0"/>
                </a:rPr>
                <a:t>R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106513" name="TextBox 84"/>
            <p:cNvSpPr txBox="1">
              <a:spLocks noChangeArrowheads="1"/>
            </p:cNvSpPr>
            <p:nvPr/>
          </p:nvSpPr>
          <p:spPr bwMode="auto">
            <a:xfrm>
              <a:off x="304800" y="5486400"/>
              <a:ext cx="1371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0" dirty="0" err="1">
                  <a:latin typeface="Calibri" pitchFamily="34" charset="0"/>
                </a:rPr>
                <a:t>h</a:t>
              </a:r>
              <a:r>
                <a:rPr lang="en-US" b="0" baseline="-25000" dirty="0" err="1">
                  <a:latin typeface="Calibri" pitchFamily="34" charset="0"/>
                </a:rPr>
                <a:t>T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p:sp>
        <p:nvSpPr>
          <p:cNvPr id="106502" name="TextBox 85"/>
          <p:cNvSpPr txBox="1">
            <a:spLocks noChangeArrowheads="1"/>
          </p:cNvSpPr>
          <p:nvPr/>
        </p:nvSpPr>
        <p:spPr bwMode="auto">
          <a:xfrm>
            <a:off x="4267200" y="20574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alibri" pitchFamily="34" charset="0"/>
              </a:rPr>
              <a:t>d</a:t>
            </a:r>
            <a:endParaRPr lang="en-US" b="0" baseline="-25000" dirty="0">
              <a:latin typeface="Calibri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78095" y="22860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marR="0" lvl="0" indent="-4476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Consider a 10 Watt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transmitter communicating with a mobile receiver having a sensitivity of -100 dBm (in watts it is equivalent to 10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-13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). Assume that the receiver antenna height is 2 m, and then transmitter and receiver antenna gains are 1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dB.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What height of base station antenna would be necessary to provide a service area of radius 10 Km.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If the receiver is mobile, and the maximum radiated power is restricted by regulation to be 10 watts or less, what realistic options are there for increasing the service area?</a:t>
            </a: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0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Exam Question </a:t>
            </a:r>
            <a:endParaRPr lang="en-US" dirty="0"/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FCFEB-5A68-4B2C-9C42-F05220CBCE5D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1066800"/>
            <a:ext cx="9144000" cy="992188"/>
            <a:chOff x="304800" y="5257800"/>
            <a:chExt cx="9144000" cy="992188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676400" y="5257800"/>
              <a:ext cx="457200" cy="838200"/>
              <a:chOff x="533401" y="3505200"/>
              <a:chExt cx="457199" cy="838199"/>
            </a:xfrm>
          </p:grpSpPr>
          <p:sp>
            <p:nvSpPr>
              <p:cNvPr id="106516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7" name="Shape 61"/>
              <p:cNvCxnSpPr>
                <a:cxnSpLocks noChangeShapeType="1"/>
                <a:stCxn id="106516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7239000" y="5562600"/>
              <a:ext cx="457200" cy="533400"/>
              <a:chOff x="533401" y="3505200"/>
              <a:chExt cx="457199" cy="838199"/>
            </a:xfrm>
          </p:grpSpPr>
          <p:sp>
            <p:nvSpPr>
              <p:cNvPr id="106514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6515" name="Shape 61"/>
              <p:cNvCxnSpPr>
                <a:cxnSpLocks noChangeShapeType="1"/>
                <a:stCxn id="106514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6505" name="Straight Connector 50"/>
            <p:cNvCxnSpPr>
              <a:cxnSpLocks noChangeShapeType="1"/>
            </p:cNvCxnSpPr>
            <p:nvPr/>
          </p:nvCxnSpPr>
          <p:spPr bwMode="auto">
            <a:xfrm>
              <a:off x="914400" y="6096000"/>
              <a:ext cx="723900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06" name="Straight Arrow Connector 53"/>
            <p:cNvCxnSpPr>
              <a:cxnSpLocks noChangeShapeType="1"/>
            </p:cNvCxnSpPr>
            <p:nvPr/>
          </p:nvCxnSpPr>
          <p:spPr bwMode="auto">
            <a:xfrm>
              <a:off x="2076450" y="5334000"/>
              <a:ext cx="2571750" cy="762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7" name="Straight Arrow Connector 59"/>
            <p:cNvCxnSpPr>
              <a:cxnSpLocks noChangeShapeType="1"/>
              <a:endCxn id="106514" idx="2"/>
            </p:cNvCxnSpPr>
            <p:nvPr/>
          </p:nvCxnSpPr>
          <p:spPr bwMode="auto">
            <a:xfrm flipV="1">
              <a:off x="4572000" y="5659698"/>
              <a:ext cx="3009900" cy="436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8" name="Straight Arrow Connector 62"/>
            <p:cNvCxnSpPr>
              <a:cxnSpLocks noChangeShapeType="1"/>
              <a:stCxn id="106516" idx="3"/>
              <a:endCxn id="106514" idx="1"/>
            </p:cNvCxnSpPr>
            <p:nvPr/>
          </p:nvCxnSpPr>
          <p:spPr bwMode="auto">
            <a:xfrm>
              <a:off x="2076450" y="5334092"/>
              <a:ext cx="5448299" cy="2770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06509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1257300" y="5676900"/>
              <a:ext cx="83978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0" name="Straight Arrow Connector 77"/>
            <p:cNvCxnSpPr>
              <a:cxnSpLocks noChangeShapeType="1"/>
            </p:cNvCxnSpPr>
            <p:nvPr/>
          </p:nvCxnSpPr>
          <p:spPr bwMode="auto">
            <a:xfrm rot="10800000" flipV="1">
              <a:off x="7772400" y="5562600"/>
              <a:ext cx="1588" cy="5024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6511" name="Straight Arrow Connector 78"/>
            <p:cNvCxnSpPr>
              <a:cxnSpLocks noChangeShapeType="1"/>
            </p:cNvCxnSpPr>
            <p:nvPr/>
          </p:nvCxnSpPr>
          <p:spPr bwMode="auto">
            <a:xfrm rot="10800000">
              <a:off x="1981200" y="6248400"/>
              <a:ext cx="5638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06512" name="TextBox 81"/>
            <p:cNvSpPr txBox="1">
              <a:spLocks noChangeArrowheads="1"/>
            </p:cNvSpPr>
            <p:nvPr/>
          </p:nvSpPr>
          <p:spPr bwMode="auto">
            <a:xfrm>
              <a:off x="7848600" y="5638800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err="1">
                  <a:latin typeface="Calibri" pitchFamily="34" charset="0"/>
                </a:rPr>
                <a:t>h</a:t>
              </a:r>
              <a:r>
                <a:rPr lang="en-US" b="0" baseline="-25000" dirty="0" err="1">
                  <a:latin typeface="Calibri" pitchFamily="34" charset="0"/>
                </a:rPr>
                <a:t>R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106513" name="TextBox 84"/>
            <p:cNvSpPr txBox="1">
              <a:spLocks noChangeArrowheads="1"/>
            </p:cNvSpPr>
            <p:nvPr/>
          </p:nvSpPr>
          <p:spPr bwMode="auto">
            <a:xfrm>
              <a:off x="304800" y="5486400"/>
              <a:ext cx="1371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0" dirty="0" err="1">
                  <a:latin typeface="Calibri" pitchFamily="34" charset="0"/>
                </a:rPr>
                <a:t>h</a:t>
              </a:r>
              <a:r>
                <a:rPr lang="en-US" b="0" baseline="-25000" dirty="0" err="1">
                  <a:latin typeface="Calibri" pitchFamily="34" charset="0"/>
                </a:rPr>
                <a:t>T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  <p:sp>
        <p:nvSpPr>
          <p:cNvPr id="106502" name="TextBox 85"/>
          <p:cNvSpPr txBox="1">
            <a:spLocks noChangeArrowheads="1"/>
          </p:cNvSpPr>
          <p:nvPr/>
        </p:nvSpPr>
        <p:spPr bwMode="auto">
          <a:xfrm>
            <a:off x="4267200" y="20574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alibri" pitchFamily="34" charset="0"/>
              </a:rPr>
              <a:t>d</a:t>
            </a:r>
            <a:endParaRPr lang="en-US" b="0" baseline="-25000" dirty="0">
              <a:latin typeface="Calibri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78095" y="22860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Answer: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algn="just"/>
            <a:r>
              <a:rPr lang="en-US" sz="2400" b="0" dirty="0">
                <a:latin typeface="Calibri" pitchFamily="34" charset="0"/>
                <a:cs typeface="Calibri" pitchFamily="34" charset="0"/>
              </a:rPr>
              <a:t>The plane earth model indicates the base station antenna would have to be </a:t>
            </a:r>
            <a:r>
              <a:rPr lang="en-US" sz="2400" b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4 meters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 in height. Service area may be increased either by improving receiver sensitivity, or boosting the transmitter antenna height, or increasing antenna gain. Realistically, a 4-meter antenna would be </a:t>
            </a:r>
            <a:r>
              <a:rPr lang="en-US" sz="2400" b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unlikely to provide a line of sight path over a distance of 10 km, thus the plane-earth model is applicable but service area would not be covered.</a:t>
            </a:r>
            <a:endParaRPr kumimoji="0" lang="en-US" sz="2400" b="0" i="0" u="none" strike="noStrike" kern="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9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Usability of Plane earth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plane-earth model applies only for </a:t>
            </a:r>
            <a:r>
              <a:rPr lang="en-US" i="1" dirty="0"/>
              <a:t>R (or d) </a:t>
            </a:r>
            <a:r>
              <a:rPr lang="en-US" dirty="0"/>
              <a:t>&gt;&gt; </a:t>
            </a:r>
            <a:r>
              <a:rPr lang="en-US" i="1" dirty="0" err="1"/>
              <a:t>hR</a:t>
            </a:r>
            <a:r>
              <a:rPr lang="en-US" dirty="0"/>
              <a:t>, </a:t>
            </a:r>
            <a:r>
              <a:rPr lang="en-US" i="1" dirty="0" err="1"/>
              <a:t>hT</a:t>
            </a:r>
            <a:r>
              <a:rPr lang="en-US" dirty="0" err="1"/>
              <a:t>.</a:t>
            </a:r>
            <a:r>
              <a:rPr lang="en-US" dirty="0"/>
              <a:t> The plane-earth model shows less loss than free-space at distances less than a kilometer, Is this reasonable? How large should </a:t>
            </a:r>
            <a:r>
              <a:rPr lang="en-US" i="1" dirty="0"/>
              <a:t>R </a:t>
            </a:r>
            <a:r>
              <a:rPr lang="en-US" dirty="0"/>
              <a:t>be to apply the plane-Earth model?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7C113-1ACF-4DD2-9E50-0F11F0165A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2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29826"/>
            <a:ext cx="4454490" cy="349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18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3886200"/>
          </a:xfrm>
        </p:spPr>
        <p:txBody>
          <a:bodyPr/>
          <a:lstStyle/>
          <a:p>
            <a:r>
              <a:rPr lang="en-US" dirty="0"/>
              <a:t>Diffraction or shadowing is the </a:t>
            </a:r>
            <a:r>
              <a:rPr lang="en-US" dirty="0">
                <a:solidFill>
                  <a:srgbClr val="FF0000"/>
                </a:solidFill>
              </a:rPr>
              <a:t>bending </a:t>
            </a:r>
            <a:r>
              <a:rPr lang="en-US" dirty="0"/>
              <a:t>of a radio wave around obstructions</a:t>
            </a:r>
          </a:p>
          <a:p>
            <a:pPr lvl="2"/>
            <a:endParaRPr lang="en-US" dirty="0"/>
          </a:p>
          <a:p>
            <a:r>
              <a:rPr lang="en-US" dirty="0"/>
              <a:t>This bending allows radio waves to </a:t>
            </a:r>
            <a:r>
              <a:rPr lang="en-US" dirty="0">
                <a:solidFill>
                  <a:srgbClr val="FF0000"/>
                </a:solidFill>
              </a:rPr>
              <a:t>reach locations when there is no line-of-sight.</a:t>
            </a:r>
          </a:p>
          <a:p>
            <a:pPr lvl="2"/>
            <a:endParaRPr lang="en-US" dirty="0"/>
          </a:p>
          <a:p>
            <a:r>
              <a:rPr lang="en-US" dirty="0"/>
              <a:t>While the </a:t>
            </a:r>
            <a:r>
              <a:rPr lang="en-US" dirty="0">
                <a:solidFill>
                  <a:srgbClr val="0070C0"/>
                </a:solidFill>
              </a:rPr>
              <a:t>signal strength decreases as one moves more and more towards the obstruction (shadow), there is still enough power in the diffracted signal that it can be decoded at the receiver.</a:t>
            </a:r>
          </a:p>
        </p:txBody>
      </p:sp>
      <p:sp>
        <p:nvSpPr>
          <p:cNvPr id="1075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969313-2428-4FB5-8CF7-415BF1027BB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2514600" y="5029200"/>
            <a:ext cx="4191000" cy="1504950"/>
            <a:chOff x="2514600" y="5029200"/>
            <a:chExt cx="4191000" cy="1504950"/>
          </a:xfrm>
        </p:grpSpPr>
        <p:cxnSp>
          <p:nvCxnSpPr>
            <p:cNvPr id="107526" name="Straight Arrow Connector 18"/>
            <p:cNvCxnSpPr>
              <a:cxnSpLocks noChangeShapeType="1"/>
              <a:stCxn id="107544" idx="3"/>
              <a:endCxn id="23" idx="0"/>
            </p:cNvCxnSpPr>
            <p:nvPr/>
          </p:nvCxnSpPr>
          <p:spPr bwMode="auto">
            <a:xfrm flipV="1">
              <a:off x="2914650" y="5105400"/>
              <a:ext cx="2319338" cy="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7527" name="Straight Arrow Connector 20"/>
            <p:cNvCxnSpPr>
              <a:cxnSpLocks noChangeShapeType="1"/>
              <a:stCxn id="23" idx="0"/>
              <a:endCxn id="107542" idx="1"/>
            </p:cNvCxnSpPr>
            <p:nvPr/>
          </p:nvCxnSpPr>
          <p:spPr bwMode="auto">
            <a:xfrm rot="16200000" flipH="1">
              <a:off x="5516893" y="4822494"/>
              <a:ext cx="734349" cy="13001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2514600" y="5029200"/>
              <a:ext cx="457200" cy="838200"/>
              <a:chOff x="533401" y="3505200"/>
              <a:chExt cx="457199" cy="838199"/>
            </a:xfrm>
          </p:grpSpPr>
          <p:sp>
            <p:nvSpPr>
              <p:cNvPr id="107544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7545" name="Shape 61"/>
              <p:cNvCxnSpPr>
                <a:cxnSpLocks noChangeShapeType="1"/>
                <a:stCxn id="107544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6248400" y="5791200"/>
              <a:ext cx="457200" cy="533400"/>
              <a:chOff x="533401" y="3505200"/>
              <a:chExt cx="457199" cy="838199"/>
            </a:xfrm>
          </p:grpSpPr>
          <p:sp>
            <p:nvSpPr>
              <p:cNvPr id="107542" name="Flowchart: Merge 56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228600" cy="152583"/>
              </a:xfrm>
              <a:prstGeom prst="flowChartMerge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7543" name="Shape 61"/>
              <p:cNvCxnSpPr>
                <a:cxnSpLocks noChangeShapeType="1"/>
                <a:stCxn id="107542" idx="2"/>
              </p:cNvCxnSpPr>
              <p:nvPr/>
            </p:nvCxnSpPr>
            <p:spPr bwMode="auto">
              <a:xfrm rot="5400000">
                <a:off x="362042" y="3829141"/>
                <a:ext cx="685617" cy="342900"/>
              </a:xfrm>
              <a:prstGeom prst="bentConnector3">
                <a:avLst>
                  <a:gd name="adj1" fmla="val 100519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4876800" y="5105400"/>
              <a:ext cx="714375" cy="1428750"/>
              <a:chOff x="1928794" y="3143248"/>
              <a:chExt cx="714380" cy="1428760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928795" y="3632200"/>
                <a:ext cx="700092" cy="939807"/>
                <a:chOff x="3116686" y="1248985"/>
                <a:chExt cx="875115" cy="1442700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3116685" y="1248987"/>
                  <a:ext cx="875116" cy="1442700"/>
                </a:xfrm>
                <a:custGeom>
                  <a:avLst/>
                  <a:gdLst>
                    <a:gd name="connsiteX0" fmla="*/ 0 w 875764"/>
                    <a:gd name="connsiteY0" fmla="*/ 1429555 h 1442434"/>
                    <a:gd name="connsiteX1" fmla="*/ 0 w 875764"/>
                    <a:gd name="connsiteY1" fmla="*/ 0 h 1442434"/>
                    <a:gd name="connsiteX2" fmla="*/ 875764 w 875764"/>
                    <a:gd name="connsiteY2" fmla="*/ 12879 h 1442434"/>
                    <a:gd name="connsiteX3" fmla="*/ 862885 w 875764"/>
                    <a:gd name="connsiteY3" fmla="*/ 1442434 h 1442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5764" h="1442434">
                      <a:moveTo>
                        <a:pt x="0" y="1429555"/>
                      </a:moveTo>
                      <a:lnTo>
                        <a:pt x="0" y="0"/>
                      </a:lnTo>
                      <a:lnTo>
                        <a:pt x="875764" y="12879"/>
                      </a:lnTo>
                      <a:lnTo>
                        <a:pt x="862885" y="1442434"/>
                      </a:lnTo>
                    </a:path>
                  </a:pathLst>
                </a:custGeom>
                <a:ln w="158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13920" y="1499998"/>
                  <a:ext cx="214314" cy="1437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642549" y="1499998"/>
                  <a:ext cx="214314" cy="1437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642549" y="1785125"/>
                  <a:ext cx="214314" cy="1437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213920" y="1785125"/>
                  <a:ext cx="214314" cy="1437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213920" y="2072690"/>
                  <a:ext cx="214314" cy="141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656439" y="2084876"/>
                  <a:ext cx="214314" cy="141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221858" y="2357819"/>
                  <a:ext cx="214314" cy="1413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662392" y="2370003"/>
                  <a:ext cx="214314" cy="1437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/>
                </a:p>
              </p:txBody>
            </p:sp>
          </p:grpSp>
          <p:sp>
            <p:nvSpPr>
              <p:cNvPr id="23" name="Isosceles Triangle 22"/>
              <p:cNvSpPr/>
              <p:nvPr/>
            </p:nvSpPr>
            <p:spPr>
              <a:xfrm>
                <a:off x="1928794" y="3143248"/>
                <a:ext cx="714380" cy="50006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Huygen’s Principle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      </a:t>
            </a:r>
          </a:p>
          <a:p>
            <a:pPr algn="just">
              <a:buFont typeface="Wingdings" pitchFamily="2" charset="2"/>
              <a:buNone/>
            </a:pP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       Each point on a wave front acts as a point source for further propagation. However, the point source does not radiate equally in all directions but favors the forward direction of the wavefront.</a:t>
            </a:r>
            <a:endParaRPr lang="en-US" dirty="0"/>
          </a:p>
        </p:txBody>
      </p:sp>
      <p:sp>
        <p:nvSpPr>
          <p:cNvPr id="1085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EA76C-8256-4B37-985D-64896DE963BC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108549" name="Straight Arrow Connector 18"/>
          <p:cNvCxnSpPr>
            <a:cxnSpLocks noChangeShapeType="1"/>
            <a:stCxn id="108567" idx="3"/>
            <a:endCxn id="23" idx="0"/>
          </p:cNvCxnSpPr>
          <p:nvPr/>
        </p:nvCxnSpPr>
        <p:spPr bwMode="auto">
          <a:xfrm flipV="1">
            <a:off x="2914650" y="5105400"/>
            <a:ext cx="2319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8550" name="Straight Arrow Connector 20"/>
          <p:cNvCxnSpPr>
            <a:cxnSpLocks noChangeShapeType="1"/>
            <a:stCxn id="23" idx="0"/>
            <a:endCxn id="108565" idx="1"/>
          </p:cNvCxnSpPr>
          <p:nvPr/>
        </p:nvCxnSpPr>
        <p:spPr bwMode="auto">
          <a:xfrm rot="16200000" flipH="1">
            <a:off x="5516562" y="4822826"/>
            <a:ext cx="735013" cy="1300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514600" y="5029200"/>
            <a:ext cx="457200" cy="838200"/>
            <a:chOff x="533401" y="3505200"/>
            <a:chExt cx="457199" cy="838199"/>
          </a:xfrm>
        </p:grpSpPr>
        <p:sp>
          <p:nvSpPr>
            <p:cNvPr id="108567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8568" name="Shape 61"/>
            <p:cNvCxnSpPr>
              <a:cxnSpLocks noChangeShapeType="1"/>
              <a:stCxn id="108567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248400" y="5791200"/>
            <a:ext cx="457200" cy="533400"/>
            <a:chOff x="533401" y="3505200"/>
            <a:chExt cx="457199" cy="838199"/>
          </a:xfrm>
        </p:grpSpPr>
        <p:sp>
          <p:nvSpPr>
            <p:cNvPr id="108565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8566" name="Shape 61"/>
            <p:cNvCxnSpPr>
              <a:cxnSpLocks noChangeShapeType="1"/>
              <a:stCxn id="108565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5105400"/>
            <a:ext cx="714375" cy="1428750"/>
            <a:chOff x="1928794" y="3143248"/>
            <a:chExt cx="714380" cy="1428760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28795" y="3632200"/>
              <a:ext cx="700092" cy="939807"/>
              <a:chOff x="3116686" y="1248985"/>
              <a:chExt cx="875115" cy="1442700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3116685" y="1248987"/>
                <a:ext cx="875116" cy="1442700"/>
              </a:xfrm>
              <a:custGeom>
                <a:avLst/>
                <a:gdLst>
                  <a:gd name="connsiteX0" fmla="*/ 0 w 875764"/>
                  <a:gd name="connsiteY0" fmla="*/ 1429555 h 1442434"/>
                  <a:gd name="connsiteX1" fmla="*/ 0 w 875764"/>
                  <a:gd name="connsiteY1" fmla="*/ 0 h 1442434"/>
                  <a:gd name="connsiteX2" fmla="*/ 875764 w 875764"/>
                  <a:gd name="connsiteY2" fmla="*/ 12879 h 1442434"/>
                  <a:gd name="connsiteX3" fmla="*/ 862885 w 875764"/>
                  <a:gd name="connsiteY3" fmla="*/ 1442434 h 144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764" h="1442434">
                    <a:moveTo>
                      <a:pt x="0" y="1429555"/>
                    </a:moveTo>
                    <a:lnTo>
                      <a:pt x="0" y="0"/>
                    </a:lnTo>
                    <a:lnTo>
                      <a:pt x="875764" y="12879"/>
                    </a:lnTo>
                    <a:lnTo>
                      <a:pt x="862885" y="1442434"/>
                    </a:lnTo>
                  </a:path>
                </a:pathLst>
              </a:cu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213920" y="1499998"/>
                <a:ext cx="214314" cy="14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42549" y="1499998"/>
                <a:ext cx="214314" cy="14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42549" y="1785125"/>
                <a:ext cx="214314" cy="1437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213920" y="1785125"/>
                <a:ext cx="214314" cy="1437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13920" y="2072690"/>
                <a:ext cx="214314" cy="141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56439" y="2084876"/>
                <a:ext cx="214314" cy="141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21858" y="2357819"/>
                <a:ext cx="214314" cy="141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62392" y="2370003"/>
                <a:ext cx="214314" cy="1437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>
              <a:off x="1928794" y="3143248"/>
              <a:ext cx="714380" cy="5000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Huygen’s Principle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144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     </a:t>
            </a:r>
          </a:p>
          <a:p>
            <a:pPr>
              <a:buFont typeface="Wingdings" pitchFamily="2" charset="2"/>
              <a:buNone/>
            </a:pP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      Diffraction is caused by the propagation of secondary wavelets into a shadowed region. </a:t>
            </a:r>
            <a:endParaRPr lang="en-US" dirty="0"/>
          </a:p>
        </p:txBody>
      </p:sp>
      <p:sp>
        <p:nvSpPr>
          <p:cNvPr id="1095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2140D-F16E-4B73-B684-E611CF65842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2590800" y="2817813"/>
            <a:ext cx="3429000" cy="3505200"/>
            <a:chOff x="2590800" y="2818606"/>
            <a:chExt cx="3429000" cy="3505200"/>
          </a:xfrm>
        </p:grpSpPr>
        <p:cxnSp>
          <p:nvCxnSpPr>
            <p:cNvPr id="109577" name="Straight Connector 38"/>
            <p:cNvCxnSpPr>
              <a:cxnSpLocks noChangeShapeType="1"/>
            </p:cNvCxnSpPr>
            <p:nvPr/>
          </p:nvCxnSpPr>
          <p:spPr bwMode="auto">
            <a:xfrm rot="5400000">
              <a:off x="2590800" y="4418806"/>
              <a:ext cx="3200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78" name="Straight Connector 41"/>
            <p:cNvCxnSpPr>
              <a:cxnSpLocks noChangeShapeType="1"/>
            </p:cNvCxnSpPr>
            <p:nvPr/>
          </p:nvCxnSpPr>
          <p:spPr bwMode="auto">
            <a:xfrm rot="5400000">
              <a:off x="2286397" y="4418409"/>
              <a:ext cx="3200400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79" name="Straight Connector 42"/>
            <p:cNvCxnSpPr>
              <a:cxnSpLocks noChangeShapeType="1"/>
            </p:cNvCxnSpPr>
            <p:nvPr/>
          </p:nvCxnSpPr>
          <p:spPr bwMode="auto">
            <a:xfrm rot="5400000">
              <a:off x="1981597" y="4418409"/>
              <a:ext cx="3200400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80" name="Straight Connector 43"/>
            <p:cNvCxnSpPr>
              <a:cxnSpLocks noChangeShapeType="1"/>
            </p:cNvCxnSpPr>
            <p:nvPr/>
          </p:nvCxnSpPr>
          <p:spPr bwMode="auto">
            <a:xfrm rot="5400000">
              <a:off x="1676797" y="4418409"/>
              <a:ext cx="3200400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581" name="Straight Connector 44"/>
            <p:cNvCxnSpPr>
              <a:cxnSpLocks noChangeShapeType="1"/>
            </p:cNvCxnSpPr>
            <p:nvPr/>
          </p:nvCxnSpPr>
          <p:spPr bwMode="auto">
            <a:xfrm rot="5400000">
              <a:off x="3848497" y="3542109"/>
              <a:ext cx="1447800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4191000" y="2818606"/>
              <a:ext cx="763588" cy="2057400"/>
              <a:chOff x="3581400" y="3352800"/>
              <a:chExt cx="841538" cy="2057400"/>
            </a:xfrm>
          </p:grpSpPr>
          <p:sp>
            <p:nvSpPr>
              <p:cNvPr id="90" name="Pie 89"/>
              <p:cNvSpPr/>
              <p:nvPr/>
            </p:nvSpPr>
            <p:spPr bwMode="auto">
              <a:xfrm rot="10800000">
                <a:off x="3581400" y="4648200"/>
                <a:ext cx="838039" cy="762000"/>
              </a:xfrm>
              <a:prstGeom prst="pie">
                <a:avLst>
                  <a:gd name="adj1" fmla="val 10705532"/>
                  <a:gd name="adj2" fmla="val 162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09597" name="Straight Connector 91"/>
              <p:cNvCxnSpPr>
                <a:cxnSpLocks noChangeShapeType="1"/>
                <a:stCxn id="90" idx="2"/>
              </p:cNvCxnSpPr>
              <p:nvPr/>
            </p:nvCxnSpPr>
            <p:spPr bwMode="auto">
              <a:xfrm flipV="1">
                <a:off x="4419600" y="3352800"/>
                <a:ext cx="3338" cy="16764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3886200" y="2818606"/>
              <a:ext cx="1371600" cy="2590800"/>
              <a:chOff x="3581400" y="3352800"/>
              <a:chExt cx="839788" cy="2057400"/>
            </a:xfrm>
          </p:grpSpPr>
          <p:sp>
            <p:nvSpPr>
              <p:cNvPr id="96" name="Pie 95"/>
              <p:cNvSpPr/>
              <p:nvPr/>
            </p:nvSpPr>
            <p:spPr bwMode="auto">
              <a:xfrm rot="10800000">
                <a:off x="3581400" y="4648760"/>
                <a:ext cx="837844" cy="761440"/>
              </a:xfrm>
              <a:prstGeom prst="pie">
                <a:avLst>
                  <a:gd name="adj1" fmla="val 10705532"/>
                  <a:gd name="adj2" fmla="val 162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09595" name="Straight Connector 96"/>
              <p:cNvCxnSpPr>
                <a:cxnSpLocks noChangeShapeType="1"/>
                <a:stCxn id="96" idx="2"/>
              </p:cNvCxnSpPr>
              <p:nvPr/>
            </p:nvCxnSpPr>
            <p:spPr bwMode="auto">
              <a:xfrm flipV="1">
                <a:off x="4419600" y="3352800"/>
                <a:ext cx="1588" cy="16764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3657600" y="2818606"/>
              <a:ext cx="1905000" cy="3276600"/>
              <a:chOff x="3581400" y="3352800"/>
              <a:chExt cx="839788" cy="2057400"/>
            </a:xfrm>
          </p:grpSpPr>
          <p:sp>
            <p:nvSpPr>
              <p:cNvPr id="99" name="Pie 98"/>
              <p:cNvSpPr/>
              <p:nvPr/>
            </p:nvSpPr>
            <p:spPr bwMode="auto">
              <a:xfrm rot="10800000">
                <a:off x="3581400" y="4648643"/>
                <a:ext cx="838388" cy="761557"/>
              </a:xfrm>
              <a:prstGeom prst="pie">
                <a:avLst>
                  <a:gd name="adj1" fmla="val 10705532"/>
                  <a:gd name="adj2" fmla="val 162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09593" name="Straight Connector 99"/>
              <p:cNvCxnSpPr>
                <a:cxnSpLocks noChangeShapeType="1"/>
                <a:stCxn id="99" idx="2"/>
              </p:cNvCxnSpPr>
              <p:nvPr/>
            </p:nvCxnSpPr>
            <p:spPr bwMode="auto">
              <a:xfrm flipV="1">
                <a:off x="4419600" y="3352800"/>
                <a:ext cx="1588" cy="16764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9585" name="Rectangle 100"/>
            <p:cNvSpPr>
              <a:spLocks noChangeArrowheads="1"/>
            </p:cNvSpPr>
            <p:nvPr/>
          </p:nvSpPr>
          <p:spPr bwMode="auto">
            <a:xfrm flipV="1">
              <a:off x="4572000" y="4418806"/>
              <a:ext cx="381000" cy="1524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86" name="Rectangle 107"/>
            <p:cNvSpPr>
              <a:spLocks noChangeArrowheads="1"/>
            </p:cNvSpPr>
            <p:nvPr/>
          </p:nvSpPr>
          <p:spPr bwMode="auto">
            <a:xfrm flipV="1">
              <a:off x="4572000" y="4876007"/>
              <a:ext cx="685800" cy="762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Rectangle 108"/>
            <p:cNvSpPr>
              <a:spLocks noChangeArrowheads="1"/>
            </p:cNvSpPr>
            <p:nvPr/>
          </p:nvSpPr>
          <p:spPr bwMode="auto">
            <a:xfrm>
              <a:off x="4572000" y="5409406"/>
              <a:ext cx="990600" cy="1524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588" name="Straight Connector 36"/>
            <p:cNvCxnSpPr>
              <a:cxnSpLocks noChangeShapeType="1"/>
            </p:cNvCxnSpPr>
            <p:nvPr/>
          </p:nvCxnSpPr>
          <p:spPr bwMode="auto">
            <a:xfrm rot="5400000">
              <a:off x="3620294" y="5371306"/>
              <a:ext cx="1904206" cy="794"/>
            </a:xfrm>
            <a:prstGeom prst="line">
              <a:avLst/>
            </a:prstGeom>
            <a:noFill/>
            <a:ln w="1016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9589" name="Straight Arrow Connector 117"/>
            <p:cNvCxnSpPr>
              <a:cxnSpLocks noChangeShapeType="1"/>
            </p:cNvCxnSpPr>
            <p:nvPr/>
          </p:nvCxnSpPr>
          <p:spPr bwMode="auto">
            <a:xfrm>
              <a:off x="2590800" y="4037806"/>
              <a:ext cx="18288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9590" name="Straight Arrow Connector 118"/>
            <p:cNvCxnSpPr>
              <a:cxnSpLocks noChangeShapeType="1"/>
            </p:cNvCxnSpPr>
            <p:nvPr/>
          </p:nvCxnSpPr>
          <p:spPr bwMode="auto">
            <a:xfrm>
              <a:off x="4953000" y="3275806"/>
              <a:ext cx="10668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9591" name="Straight Arrow Connector 120"/>
            <p:cNvCxnSpPr>
              <a:cxnSpLocks noChangeShapeType="1"/>
            </p:cNvCxnSpPr>
            <p:nvPr/>
          </p:nvCxnSpPr>
          <p:spPr bwMode="auto">
            <a:xfrm>
              <a:off x="4572000" y="4190206"/>
              <a:ext cx="1295400" cy="10668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09574" name="TextBox 126"/>
          <p:cNvSpPr txBox="1">
            <a:spLocks noChangeArrowheads="1"/>
          </p:cNvSpPr>
          <p:nvPr/>
        </p:nvSpPr>
        <p:spPr bwMode="auto">
          <a:xfrm>
            <a:off x="3429000" y="63246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latin typeface="Calibri" pitchFamily="34" charset="0"/>
              </a:rPr>
              <a:t>Knife Edge Obstruction</a:t>
            </a:r>
          </a:p>
        </p:txBody>
      </p:sp>
      <p:sp>
        <p:nvSpPr>
          <p:cNvPr id="109575" name="TextBox 127"/>
          <p:cNvSpPr txBox="1">
            <a:spLocks noChangeArrowheads="1"/>
          </p:cNvSpPr>
          <p:nvPr/>
        </p:nvSpPr>
        <p:spPr bwMode="auto">
          <a:xfrm>
            <a:off x="1447800" y="38100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>
                <a:latin typeface="Calibri" pitchFamily="34" charset="0"/>
              </a:rPr>
              <a:t>Wavefront</a:t>
            </a:r>
          </a:p>
        </p:txBody>
      </p:sp>
      <p:sp>
        <p:nvSpPr>
          <p:cNvPr id="109576" name="TextBox 128"/>
          <p:cNvSpPr txBox="1">
            <a:spLocks noChangeArrowheads="1"/>
          </p:cNvSpPr>
          <p:nvPr/>
        </p:nvSpPr>
        <p:spPr bwMode="auto">
          <a:xfrm>
            <a:off x="5715000" y="5257800"/>
            <a:ext cx="1600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>
                <a:latin typeface="Calibri" pitchFamily="34" charset="0"/>
              </a:rPr>
              <a:t>Diffracted Wavefront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r>
              <a:rPr lang="en-US" dirty="0"/>
              <a:t>We want to </a:t>
            </a:r>
            <a:r>
              <a:rPr lang="en-US" dirty="0">
                <a:solidFill>
                  <a:srgbClr val="0070C0"/>
                </a:solidFill>
              </a:rPr>
              <a:t>quantify the phase difference that the diffracted wave will experience</a:t>
            </a:r>
          </a:p>
          <a:p>
            <a:endParaRPr lang="en-US" dirty="0"/>
          </a:p>
          <a:p>
            <a:r>
              <a:rPr lang="en-US" dirty="0"/>
              <a:t>We know that the phase difference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   where ∆d is the difference in distance between the direct and diffracted waves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Phase Difference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2B1F6-495F-4036-A464-D8914350FCF4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278188" y="2759075"/>
          <a:ext cx="20081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300" imgH="419100" progId="Equation.DSMT4">
                  <p:embed/>
                </p:oleObj>
              </mc:Choice>
              <mc:Fallback>
                <p:oleObj name="Equation" r:id="rId3" imgW="8763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759075"/>
                        <a:ext cx="2008187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1371600"/>
          </a:xfrm>
        </p:spPr>
        <p:txBody>
          <a:bodyPr/>
          <a:lstStyle/>
          <a:p>
            <a:r>
              <a:rPr lang="en-US" dirty="0"/>
              <a:t>To compute ∆d, let us consider propagating from point T to R </a:t>
            </a:r>
          </a:p>
          <a:p>
            <a:pPr lvl="2"/>
            <a:endParaRPr lang="en-US" dirty="0"/>
          </a:p>
          <a:p>
            <a:r>
              <a:rPr lang="en-US" dirty="0"/>
              <a:t>An obstruction is blocking the LoS path </a:t>
            </a:r>
          </a:p>
          <a:p>
            <a:pPr lvl="2"/>
            <a:endParaRPr lang="en-US" dirty="0"/>
          </a:p>
          <a:p>
            <a:r>
              <a:rPr lang="en-US" dirty="0"/>
              <a:t>The obstruction has a circular radius, h</a:t>
            </a:r>
          </a:p>
          <a:p>
            <a:pPr lvl="1"/>
            <a:endParaRPr lang="en-US" dirty="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Phase Difference</a:t>
            </a:r>
          </a:p>
        </p:txBody>
      </p:sp>
      <p:sp>
        <p:nvSpPr>
          <p:cNvPr id="1105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F742E-A81A-4237-B43B-D713FBDC847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447800" y="2819400"/>
            <a:ext cx="5943600" cy="3657600"/>
            <a:chOff x="1447800" y="2819400"/>
            <a:chExt cx="5943600" cy="3657600"/>
          </a:xfrm>
        </p:grpSpPr>
        <p:cxnSp>
          <p:nvCxnSpPr>
            <p:cNvPr id="110598" name="Straight Connector 6"/>
            <p:cNvCxnSpPr>
              <a:cxnSpLocks noChangeShapeType="1"/>
            </p:cNvCxnSpPr>
            <p:nvPr/>
          </p:nvCxnSpPr>
          <p:spPr bwMode="auto">
            <a:xfrm flipV="1">
              <a:off x="1981200" y="4648200"/>
              <a:ext cx="2438400" cy="1371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0599" name="Rectangle 9"/>
            <p:cNvSpPr>
              <a:spLocks noChangeArrowheads="1"/>
            </p:cNvSpPr>
            <p:nvPr/>
          </p:nvSpPr>
          <p:spPr bwMode="auto">
            <a:xfrm>
              <a:off x="3429000" y="3505200"/>
              <a:ext cx="2057400" cy="2209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00" name="Oval 10"/>
            <p:cNvSpPr>
              <a:spLocks noChangeArrowheads="1"/>
            </p:cNvSpPr>
            <p:nvPr/>
          </p:nvSpPr>
          <p:spPr bwMode="auto">
            <a:xfrm>
              <a:off x="3886200" y="4114800"/>
              <a:ext cx="1143000" cy="1066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0601" name="Straight Arrow Connector 75"/>
            <p:cNvCxnSpPr>
              <a:cxnSpLocks noChangeShapeType="1"/>
            </p:cNvCxnSpPr>
            <p:nvPr/>
          </p:nvCxnSpPr>
          <p:spPr bwMode="auto">
            <a:xfrm rot="10800000" flipV="1">
              <a:off x="2209800" y="5105400"/>
              <a:ext cx="2514600" cy="1371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10602" name="TextBox 84"/>
            <p:cNvSpPr txBox="1">
              <a:spLocks noChangeArrowheads="1"/>
            </p:cNvSpPr>
            <p:nvPr/>
          </p:nvSpPr>
          <p:spPr bwMode="auto">
            <a:xfrm>
              <a:off x="3276600" y="58674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d</a:t>
              </a:r>
              <a:r>
                <a:rPr lang="en-US" b="0" baseline="-2500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10603" name="Straight Connector 41"/>
            <p:cNvCxnSpPr>
              <a:cxnSpLocks noChangeShapeType="1"/>
            </p:cNvCxnSpPr>
            <p:nvPr/>
          </p:nvCxnSpPr>
          <p:spPr bwMode="auto">
            <a:xfrm flipV="1">
              <a:off x="4953000" y="3276600"/>
              <a:ext cx="1981200" cy="1066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0604" name="Straight Connector 42"/>
            <p:cNvCxnSpPr>
              <a:cxnSpLocks noChangeShapeType="1"/>
            </p:cNvCxnSpPr>
            <p:nvPr/>
          </p:nvCxnSpPr>
          <p:spPr bwMode="auto">
            <a:xfrm flipV="1">
              <a:off x="3886200" y="3581400"/>
              <a:ext cx="2438400" cy="1371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0605" name="Straight Arrow Connector 75"/>
            <p:cNvCxnSpPr>
              <a:cxnSpLocks noChangeShapeType="1"/>
            </p:cNvCxnSpPr>
            <p:nvPr/>
          </p:nvCxnSpPr>
          <p:spPr bwMode="auto">
            <a:xfrm rot="10800000" flipV="1">
              <a:off x="4724400" y="3657600"/>
              <a:ext cx="2514600" cy="1447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10606" name="TextBox 84"/>
            <p:cNvSpPr txBox="1">
              <a:spLocks noChangeArrowheads="1"/>
            </p:cNvSpPr>
            <p:nvPr/>
          </p:nvSpPr>
          <p:spPr bwMode="auto">
            <a:xfrm>
              <a:off x="5715000" y="44196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Calibri" pitchFamily="34" charset="0"/>
                </a:rPr>
                <a:t>d</a:t>
              </a:r>
              <a:r>
                <a:rPr lang="en-US" b="0" baseline="-2500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10607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4152900" y="4381500"/>
              <a:ext cx="533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10608" name="TextBox 84"/>
            <p:cNvSpPr txBox="1">
              <a:spLocks noChangeArrowheads="1"/>
            </p:cNvSpPr>
            <p:nvPr/>
          </p:nvSpPr>
          <p:spPr bwMode="auto">
            <a:xfrm>
              <a:off x="4114800" y="41910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h</a:t>
              </a:r>
              <a:endParaRPr lang="en-US" b="0" baseline="-25000" dirty="0">
                <a:latin typeface="Calibri" pitchFamily="34" charset="0"/>
              </a:endParaRPr>
            </a:p>
          </p:txBody>
        </p:sp>
        <p:sp>
          <p:nvSpPr>
            <p:cNvPr id="110609" name="TextBox 84"/>
            <p:cNvSpPr txBox="1">
              <a:spLocks noChangeArrowheads="1"/>
            </p:cNvSpPr>
            <p:nvPr/>
          </p:nvSpPr>
          <p:spPr bwMode="auto">
            <a:xfrm>
              <a:off x="1447800" y="57912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>
                  <a:latin typeface="Calibri" pitchFamily="34" charset="0"/>
                </a:rPr>
                <a:t>T</a:t>
              </a:r>
              <a:endParaRPr lang="en-US" sz="3200" baseline="-25000">
                <a:latin typeface="Calibri" pitchFamily="34" charset="0"/>
              </a:endParaRPr>
            </a:p>
          </p:txBody>
        </p:sp>
        <p:sp>
          <p:nvSpPr>
            <p:cNvPr id="110610" name="TextBox 84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>
                  <a:latin typeface="Calibri" pitchFamily="34" charset="0"/>
                </a:rPr>
                <a:t>R</a:t>
              </a:r>
              <a:endParaRPr lang="en-US" sz="3200" baseline="-25000">
                <a:latin typeface="Calibri" pitchFamily="34" charset="0"/>
              </a:endParaRPr>
            </a:p>
          </p:txBody>
        </p:sp>
        <p:sp>
          <p:nvSpPr>
            <p:cNvPr id="110611" name="TextBox 84"/>
            <p:cNvSpPr txBox="1">
              <a:spLocks noChangeArrowheads="1"/>
            </p:cNvSpPr>
            <p:nvPr/>
          </p:nvSpPr>
          <p:spPr bwMode="auto">
            <a:xfrm>
              <a:off x="4267200" y="36576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>
                  <a:latin typeface="Calibri" pitchFamily="34" charset="0"/>
                </a:rPr>
                <a:t>Q</a:t>
              </a:r>
              <a:endParaRPr lang="en-US" sz="3200" baseline="-25000">
                <a:latin typeface="Calibri" pitchFamily="34" charset="0"/>
              </a:endParaRPr>
            </a:p>
          </p:txBody>
        </p:sp>
        <p:sp>
          <p:nvSpPr>
            <p:cNvPr id="110612" name="TextBox 84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304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O</a:t>
              </a:r>
              <a:endParaRPr lang="en-US" sz="3200" baseline="-25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What will we cover in this lecture?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r>
              <a:rPr lang="en-US" dirty="0"/>
              <a:t>This lecture will cover some basic details on propagation and the largescale propagation effects that are commonly observed on a wireless communication system: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Modes of Propagation and some basic concepts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Free-Space Propagation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</a:rPr>
              <a:t>Isotropic and Directional Antennas</a:t>
            </a:r>
          </a:p>
          <a:p>
            <a:pPr lvl="1"/>
            <a:r>
              <a:rPr lang="en-US" sz="2400" dirty="0"/>
              <a:t>Terrestrial Propagation: Large Scale Physical Models</a:t>
            </a:r>
          </a:p>
          <a:p>
            <a:pPr lvl="2"/>
            <a:r>
              <a:rPr lang="en-US" sz="2400" b="1" dirty="0"/>
              <a:t>Reflection and Diffraction</a:t>
            </a:r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4D709-2690-4C1B-9DE6-618C55DC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1371600"/>
          </a:xfrm>
        </p:spPr>
        <p:txBody>
          <a:bodyPr/>
          <a:lstStyle/>
          <a:p>
            <a:r>
              <a:rPr lang="en-US"/>
              <a:t>Any wave propagating through TQR is traveling more distance that TOR</a:t>
            </a:r>
          </a:p>
          <a:p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Phase Difference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16188" y="2032000"/>
          <a:ext cx="3462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203200" progId="Equation.DSMT4">
                  <p:embed/>
                </p:oleObj>
              </mc:Choice>
              <mc:Fallback>
                <p:oleObj name="Equation" r:id="rId3" imgW="15113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032000"/>
                        <a:ext cx="34623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>
          <a:xfrm>
            <a:off x="1447800" y="2819400"/>
            <a:ext cx="5943600" cy="3657600"/>
            <a:chOff x="1447800" y="2819400"/>
            <a:chExt cx="5943600" cy="3657600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447800" y="2819400"/>
              <a:ext cx="5943600" cy="3657600"/>
              <a:chOff x="1447800" y="2819400"/>
              <a:chExt cx="5943600" cy="3657600"/>
            </a:xfrm>
          </p:grpSpPr>
          <p:cxnSp>
            <p:nvCxnSpPr>
              <p:cNvPr id="20487" name="Straight Connector 6"/>
              <p:cNvCxnSpPr>
                <a:cxnSpLocks noChangeShapeType="1"/>
              </p:cNvCxnSpPr>
              <p:nvPr/>
            </p:nvCxnSpPr>
            <p:spPr bwMode="auto">
              <a:xfrm flipV="1">
                <a:off x="1981200" y="4648200"/>
                <a:ext cx="2438400" cy="1371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0488" name="Rectangle 9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2057400" cy="22098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" name="Oval 10"/>
              <p:cNvSpPr>
                <a:spLocks noChangeArrowheads="1"/>
              </p:cNvSpPr>
              <p:nvPr/>
            </p:nvSpPr>
            <p:spPr bwMode="auto">
              <a:xfrm>
                <a:off x="3886200" y="4114800"/>
                <a:ext cx="1143000" cy="10668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0490" name="Straight Arrow Connector 75"/>
              <p:cNvCxnSpPr>
                <a:cxnSpLocks noChangeShapeType="1"/>
              </p:cNvCxnSpPr>
              <p:nvPr/>
            </p:nvCxnSpPr>
            <p:spPr bwMode="auto">
              <a:xfrm rot="10800000" flipV="1">
                <a:off x="2209800" y="5105400"/>
                <a:ext cx="2514600" cy="13716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20491" name="TextBox 84"/>
              <p:cNvSpPr txBox="1">
                <a:spLocks noChangeArrowheads="1"/>
              </p:cNvSpPr>
              <p:nvPr/>
            </p:nvSpPr>
            <p:spPr bwMode="auto">
              <a:xfrm>
                <a:off x="3276600" y="58674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d</a:t>
                </a:r>
                <a:r>
                  <a:rPr lang="en-US" b="0" baseline="-25000">
                    <a:latin typeface="Calibri" pitchFamily="34" charset="0"/>
                  </a:rPr>
                  <a:t>1</a:t>
                </a:r>
              </a:p>
            </p:txBody>
          </p:sp>
          <p:cxnSp>
            <p:nvCxnSpPr>
              <p:cNvPr id="20492" name="Straight Connector 41"/>
              <p:cNvCxnSpPr>
                <a:cxnSpLocks noChangeShapeType="1"/>
              </p:cNvCxnSpPr>
              <p:nvPr/>
            </p:nvCxnSpPr>
            <p:spPr bwMode="auto">
              <a:xfrm flipV="1">
                <a:off x="4953000" y="3276600"/>
                <a:ext cx="1981200" cy="10668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493" name="Straight Connector 42"/>
              <p:cNvCxnSpPr>
                <a:cxnSpLocks noChangeShapeType="1"/>
              </p:cNvCxnSpPr>
              <p:nvPr/>
            </p:nvCxnSpPr>
            <p:spPr bwMode="auto">
              <a:xfrm flipV="1">
                <a:off x="3886200" y="3581400"/>
                <a:ext cx="2438400" cy="13716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0494" name="Straight Arrow Connector 75"/>
              <p:cNvCxnSpPr>
                <a:cxnSpLocks noChangeShapeType="1"/>
              </p:cNvCxnSpPr>
              <p:nvPr/>
            </p:nvCxnSpPr>
            <p:spPr bwMode="auto">
              <a:xfrm rot="10800000" flipV="1">
                <a:off x="4724400" y="3657600"/>
                <a:ext cx="2514600" cy="14478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20495" name="TextBox 84"/>
              <p:cNvSpPr txBox="1">
                <a:spLocks noChangeArrowheads="1"/>
              </p:cNvSpPr>
              <p:nvPr/>
            </p:nvSpPr>
            <p:spPr bwMode="auto">
              <a:xfrm>
                <a:off x="5715000" y="4419600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d</a:t>
                </a:r>
                <a:r>
                  <a:rPr lang="en-US" b="0" baseline="-2500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0498" name="TextBox 84"/>
              <p:cNvSpPr txBox="1">
                <a:spLocks noChangeArrowheads="1"/>
              </p:cNvSpPr>
              <p:nvPr/>
            </p:nvSpPr>
            <p:spPr bwMode="auto">
              <a:xfrm>
                <a:off x="1447800" y="5791200"/>
                <a:ext cx="4572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T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  <p:sp>
            <p:nvSpPr>
              <p:cNvPr id="20499" name="TextBox 84"/>
              <p:cNvSpPr txBox="1">
                <a:spLocks noChangeArrowheads="1"/>
              </p:cNvSpPr>
              <p:nvPr/>
            </p:nvSpPr>
            <p:spPr bwMode="auto">
              <a:xfrm>
                <a:off x="6934200" y="2819400"/>
                <a:ext cx="4572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R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  <p:sp>
            <p:nvSpPr>
              <p:cNvPr id="20500" name="TextBox 84"/>
              <p:cNvSpPr txBox="1">
                <a:spLocks noChangeArrowheads="1"/>
              </p:cNvSpPr>
              <p:nvPr/>
            </p:nvSpPr>
            <p:spPr bwMode="auto">
              <a:xfrm>
                <a:off x="4267200" y="3657600"/>
                <a:ext cx="4572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Q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  <p:sp>
            <p:nvSpPr>
              <p:cNvPr id="20501" name="TextBox 84"/>
              <p:cNvSpPr txBox="1">
                <a:spLocks noChangeArrowheads="1"/>
              </p:cNvSpPr>
              <p:nvPr/>
            </p:nvSpPr>
            <p:spPr bwMode="auto">
              <a:xfrm>
                <a:off x="4419600" y="4495800"/>
                <a:ext cx="3048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O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</p:grpSp>
        <p:cxnSp>
          <p:nvCxnSpPr>
            <p:cNvPr id="21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4152900" y="4381500"/>
              <a:ext cx="533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2" name="TextBox 84"/>
            <p:cNvSpPr txBox="1">
              <a:spLocks noChangeArrowheads="1"/>
            </p:cNvSpPr>
            <p:nvPr/>
          </p:nvSpPr>
          <p:spPr bwMode="auto">
            <a:xfrm>
              <a:off x="4114800" y="41910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h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Phase Difference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391D54-AB07-4784-BBD2-11863B742DAB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2"/>
              <p:cNvSpPr txBox="1"/>
              <p:nvPr/>
            </p:nvSpPr>
            <p:spPr bwMode="auto">
              <a:xfrm>
                <a:off x="228600" y="990600"/>
                <a:ext cx="8697913" cy="1984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𝑇𝑄𝑅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𝑇𝑂𝑅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90600"/>
                <a:ext cx="8697913" cy="1984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2"/>
          <p:cNvGrpSpPr/>
          <p:nvPr/>
        </p:nvGrpSpPr>
        <p:grpSpPr>
          <a:xfrm>
            <a:off x="1447800" y="2819400"/>
            <a:ext cx="5943600" cy="3657600"/>
            <a:chOff x="1447800" y="2819400"/>
            <a:chExt cx="5943600" cy="3657600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447800" y="2819400"/>
              <a:ext cx="5943600" cy="3657600"/>
              <a:chOff x="1447800" y="2819400"/>
              <a:chExt cx="5943600" cy="3657600"/>
            </a:xfrm>
          </p:grpSpPr>
          <p:cxnSp>
            <p:nvCxnSpPr>
              <p:cNvPr id="21510" name="Straight Connector 6"/>
              <p:cNvCxnSpPr>
                <a:cxnSpLocks noChangeShapeType="1"/>
              </p:cNvCxnSpPr>
              <p:nvPr/>
            </p:nvCxnSpPr>
            <p:spPr bwMode="auto">
              <a:xfrm flipV="1">
                <a:off x="1981200" y="4648200"/>
                <a:ext cx="2438400" cy="13716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511" name="Rectangle 9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2057400" cy="22098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2" name="Oval 10"/>
              <p:cNvSpPr>
                <a:spLocks noChangeArrowheads="1"/>
              </p:cNvSpPr>
              <p:nvPr/>
            </p:nvSpPr>
            <p:spPr bwMode="auto">
              <a:xfrm>
                <a:off x="3886200" y="4114800"/>
                <a:ext cx="1143000" cy="10668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1513" name="Straight Arrow Connector 75"/>
              <p:cNvCxnSpPr>
                <a:cxnSpLocks noChangeShapeType="1"/>
              </p:cNvCxnSpPr>
              <p:nvPr/>
            </p:nvCxnSpPr>
            <p:spPr bwMode="auto">
              <a:xfrm rot="10800000" flipV="1">
                <a:off x="2209800" y="5105400"/>
                <a:ext cx="2514600" cy="13716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21514" name="TextBox 84"/>
              <p:cNvSpPr txBox="1">
                <a:spLocks noChangeArrowheads="1"/>
              </p:cNvSpPr>
              <p:nvPr/>
            </p:nvSpPr>
            <p:spPr bwMode="auto">
              <a:xfrm>
                <a:off x="3276600" y="5867400"/>
                <a:ext cx="457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d</a:t>
                </a:r>
                <a:r>
                  <a:rPr lang="en-US" b="0" baseline="-25000">
                    <a:latin typeface="Calibri" pitchFamily="34" charset="0"/>
                  </a:rPr>
                  <a:t>1</a:t>
                </a:r>
              </a:p>
            </p:txBody>
          </p:sp>
          <p:cxnSp>
            <p:nvCxnSpPr>
              <p:cNvPr id="21515" name="Straight Connector 41"/>
              <p:cNvCxnSpPr>
                <a:cxnSpLocks noChangeShapeType="1"/>
              </p:cNvCxnSpPr>
              <p:nvPr/>
            </p:nvCxnSpPr>
            <p:spPr bwMode="auto">
              <a:xfrm flipV="1">
                <a:off x="4953000" y="3276600"/>
                <a:ext cx="1981200" cy="106680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16" name="Straight Connector 42"/>
              <p:cNvCxnSpPr>
                <a:cxnSpLocks noChangeShapeType="1"/>
              </p:cNvCxnSpPr>
              <p:nvPr/>
            </p:nvCxnSpPr>
            <p:spPr bwMode="auto">
              <a:xfrm flipV="1">
                <a:off x="3886200" y="3581400"/>
                <a:ext cx="2438400" cy="13716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1517" name="Straight Arrow Connector 75"/>
              <p:cNvCxnSpPr>
                <a:cxnSpLocks noChangeShapeType="1"/>
              </p:cNvCxnSpPr>
              <p:nvPr/>
            </p:nvCxnSpPr>
            <p:spPr bwMode="auto">
              <a:xfrm rot="10800000" flipV="1">
                <a:off x="4724400" y="3657600"/>
                <a:ext cx="2514600" cy="14478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21518" name="TextBox 84"/>
              <p:cNvSpPr txBox="1">
                <a:spLocks noChangeArrowheads="1"/>
              </p:cNvSpPr>
              <p:nvPr/>
            </p:nvSpPr>
            <p:spPr bwMode="auto">
              <a:xfrm>
                <a:off x="5715000" y="4419600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latin typeface="Calibri" pitchFamily="34" charset="0"/>
                  </a:rPr>
                  <a:t>d</a:t>
                </a:r>
                <a:r>
                  <a:rPr lang="en-US" b="0" baseline="-2500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1521" name="TextBox 84"/>
              <p:cNvSpPr txBox="1">
                <a:spLocks noChangeArrowheads="1"/>
              </p:cNvSpPr>
              <p:nvPr/>
            </p:nvSpPr>
            <p:spPr bwMode="auto">
              <a:xfrm>
                <a:off x="1447800" y="5791200"/>
                <a:ext cx="4572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T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  <p:sp>
            <p:nvSpPr>
              <p:cNvPr id="21522" name="TextBox 84"/>
              <p:cNvSpPr txBox="1">
                <a:spLocks noChangeArrowheads="1"/>
              </p:cNvSpPr>
              <p:nvPr/>
            </p:nvSpPr>
            <p:spPr bwMode="auto">
              <a:xfrm>
                <a:off x="6934200" y="2819400"/>
                <a:ext cx="4572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R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  <p:sp>
            <p:nvSpPr>
              <p:cNvPr id="21523" name="TextBox 84"/>
              <p:cNvSpPr txBox="1">
                <a:spLocks noChangeArrowheads="1"/>
              </p:cNvSpPr>
              <p:nvPr/>
            </p:nvSpPr>
            <p:spPr bwMode="auto">
              <a:xfrm>
                <a:off x="4267200" y="3657600"/>
                <a:ext cx="4572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Q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  <p:sp>
            <p:nvSpPr>
              <p:cNvPr id="21524" name="TextBox 84"/>
              <p:cNvSpPr txBox="1">
                <a:spLocks noChangeArrowheads="1"/>
              </p:cNvSpPr>
              <p:nvPr/>
            </p:nvSpPr>
            <p:spPr bwMode="auto">
              <a:xfrm>
                <a:off x="4419600" y="4495800"/>
                <a:ext cx="3048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200">
                    <a:latin typeface="Calibri" pitchFamily="34" charset="0"/>
                  </a:rPr>
                  <a:t>O</a:t>
                </a:r>
                <a:endParaRPr lang="en-US" sz="3200" baseline="-25000">
                  <a:latin typeface="Calibri" pitchFamily="34" charset="0"/>
                </a:endParaRPr>
              </a:p>
            </p:txBody>
          </p:sp>
        </p:grpSp>
        <p:cxnSp>
          <p:nvCxnSpPr>
            <p:cNvPr id="21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4152900" y="4381500"/>
              <a:ext cx="533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2" name="TextBox 84"/>
            <p:cNvSpPr txBox="1">
              <a:spLocks noChangeArrowheads="1"/>
            </p:cNvSpPr>
            <p:nvPr/>
          </p:nvSpPr>
          <p:spPr bwMode="auto">
            <a:xfrm>
              <a:off x="4114800" y="41910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latin typeface="Calibri" pitchFamily="34" charset="0"/>
                </a:rPr>
                <a:t>h</a:t>
              </a:r>
              <a:endParaRPr lang="en-US" b="0" baseline="-25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Phase Difference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3DA83-63AC-4545-9AA7-55604EB080E5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76288" y="1095375"/>
          <a:ext cx="6370637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1803400" progId="Equation.DSMT4">
                  <p:embed/>
                </p:oleObj>
              </mc:Choice>
              <mc:Fallback>
                <p:oleObj name="Equation" r:id="rId3" imgW="2781300" imgH="180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095375"/>
                        <a:ext cx="6370637" cy="414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Diffraction: Phase Difference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821C7-EA30-4865-97DA-967633B1BC08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Object 2"/>
              <p:cNvSpPr txBox="1"/>
              <p:nvPr/>
            </p:nvSpPr>
            <p:spPr bwMode="auto">
              <a:xfrm>
                <a:off x="2266950" y="914400"/>
                <a:ext cx="3838575" cy="2217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5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6950" y="914400"/>
                <a:ext cx="3838575" cy="221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200400"/>
            <a:ext cx="8686800" cy="1371600"/>
          </a:xfrm>
        </p:spPr>
        <p:txBody>
          <a:bodyPr/>
          <a:lstStyle/>
          <a:p>
            <a:r>
              <a:rPr lang="en-US" dirty="0"/>
              <a:t>We define the </a:t>
            </a:r>
            <a:r>
              <a:rPr lang="en-US" dirty="0">
                <a:solidFill>
                  <a:srgbClr val="FF0000"/>
                </a:solidFill>
              </a:rPr>
              <a:t>Fresnel-Kirchhoff diffraction parameter</a:t>
            </a:r>
            <a:r>
              <a:rPr lang="en-US" dirty="0"/>
              <a:t>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Object 3"/>
              <p:cNvSpPr txBox="1"/>
              <p:nvPr/>
            </p:nvSpPr>
            <p:spPr bwMode="auto">
              <a:xfrm>
                <a:off x="2938463" y="3667125"/>
                <a:ext cx="2647950" cy="2041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5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463" y="3667125"/>
                <a:ext cx="2647950" cy="2041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686800" cy="1274763"/>
          </a:xfrm>
        </p:spPr>
        <p:txBody>
          <a:bodyPr/>
          <a:lstStyle/>
          <a:p>
            <a:pPr algn="ctr"/>
            <a:r>
              <a:rPr lang="en-US" dirty="0"/>
              <a:t>Terrestrial Propagation: </a:t>
            </a:r>
            <a:br>
              <a:rPr lang="en-US" dirty="0"/>
            </a:br>
            <a:r>
              <a:rPr lang="en-US" dirty="0"/>
              <a:t>Large Scale Physical Models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E033B8-6402-4404-BDE7-ACD90599D4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Effective LOS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334000"/>
          </a:xfrm>
        </p:spPr>
        <p:txBody>
          <a:bodyPr/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 </a:t>
            </a:r>
            <a:r>
              <a:rPr lang="en-US" dirty="0"/>
              <a:t>Line of sight (LoS) is a type of propagation that can transmit and receive data only where transmit and receive stations are in view of each other </a:t>
            </a:r>
            <a:r>
              <a:rPr lang="en-US" dirty="0">
                <a:solidFill>
                  <a:srgbClr val="00B0F0"/>
                </a:solidFill>
              </a:rPr>
              <a:t>without any sort of an obstacle.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for Wireless Networks </a:t>
            </a:r>
            <a:r>
              <a:rPr lang="en-US" dirty="0">
                <a:solidFill>
                  <a:srgbClr val="FF0000"/>
                </a:solidFill>
              </a:rPr>
              <a:t>a modified line-of-sight transmission is used, which is made possible through a combination of effects like diffraction, multipath reflection, and rapid handoff. Therefore, receiver should be in an effective region covered by the Transmitter. </a:t>
            </a:r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4D709-2690-4C1B-9DE6-618C55DC48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Terrestrial Propagation: Physical Models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181600"/>
          </a:xfrm>
        </p:spPr>
        <p:txBody>
          <a:bodyPr/>
          <a:lstStyle/>
          <a:p>
            <a:pPr algn="just"/>
            <a:r>
              <a:rPr lang="en-US" dirty="0"/>
              <a:t>In most wireless communication scenarios, terrestrial environment (buildings, terrain, vegetation, etc.) block line-of-sight communication</a:t>
            </a:r>
          </a:p>
          <a:p>
            <a:endParaRPr lang="en-US" dirty="0"/>
          </a:p>
          <a:p>
            <a:r>
              <a:rPr lang="en-US" dirty="0"/>
              <a:t>In this case, radio waves undergo three types of phenomena: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Reflection:</a:t>
            </a:r>
            <a:r>
              <a:rPr lang="en-US" sz="2400" b="1" dirty="0"/>
              <a:t> caused by large objects; radio waves are reflected by the surface of the object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Diffraction:</a:t>
            </a:r>
            <a:r>
              <a:rPr lang="en-US" dirty="0"/>
              <a:t> caused by sharp/irregular objects; radio waves bend around objects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Scattering:</a:t>
            </a:r>
            <a:r>
              <a:rPr lang="en-US" dirty="0"/>
              <a:t> caused by small objects; radio waves are obstructed by the objects</a:t>
            </a:r>
          </a:p>
          <a:p>
            <a:pPr lvl="1"/>
            <a:endParaRPr lang="en-US" dirty="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0951C-550C-4909-BFFA-C86D680142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114800"/>
          </a:xfrm>
        </p:spPr>
        <p:txBody>
          <a:bodyPr/>
          <a:lstStyle/>
          <a:p>
            <a:r>
              <a:rPr lang="en-US"/>
              <a:t>A wireless signal may reach the receiver from multiple paths due to reflections from nearby objects</a:t>
            </a:r>
          </a:p>
          <a:p>
            <a:pPr lvl="1"/>
            <a:endParaRPr lang="en-US"/>
          </a:p>
          <a:p>
            <a:r>
              <a:rPr lang="en-US"/>
              <a:t>This phenomenon is referred to as </a:t>
            </a:r>
            <a:r>
              <a:rPr lang="en-US">
                <a:solidFill>
                  <a:srgbClr val="FF0000"/>
                </a:solidFill>
              </a:rPr>
              <a:t>multipath propagation</a:t>
            </a:r>
          </a:p>
          <a:p>
            <a:endParaRPr lang="en-US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34D274-E96B-49D9-9F39-80397232878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3429" name="Picture 5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124200"/>
            <a:ext cx="11430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ree"/>
          <p:cNvSpPr>
            <a:spLocks noEditPoints="1" noChangeArrowheads="1"/>
          </p:cNvSpPr>
          <p:nvPr/>
        </p:nvSpPr>
        <p:spPr bwMode="auto">
          <a:xfrm>
            <a:off x="4343400" y="5715000"/>
            <a:ext cx="442913" cy="6096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431" name="Picture 7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886200"/>
            <a:ext cx="8382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432" name="Straight Arrow Connector 16"/>
          <p:cNvCxnSpPr>
            <a:cxnSpLocks noChangeShapeType="1"/>
          </p:cNvCxnSpPr>
          <p:nvPr/>
        </p:nvCxnSpPr>
        <p:spPr bwMode="auto">
          <a:xfrm flipV="1">
            <a:off x="1314450" y="5029200"/>
            <a:ext cx="6991350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433" name="Straight Arrow Connector 18"/>
          <p:cNvCxnSpPr>
            <a:cxnSpLocks noChangeShapeType="1"/>
          </p:cNvCxnSpPr>
          <p:nvPr/>
        </p:nvCxnSpPr>
        <p:spPr bwMode="auto">
          <a:xfrm flipV="1">
            <a:off x="1314450" y="4268788"/>
            <a:ext cx="1695450" cy="954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434" name="Straight Arrow Connector 20"/>
          <p:cNvCxnSpPr>
            <a:cxnSpLocks noChangeShapeType="1"/>
          </p:cNvCxnSpPr>
          <p:nvPr/>
        </p:nvCxnSpPr>
        <p:spPr bwMode="auto">
          <a:xfrm>
            <a:off x="3009900" y="4268788"/>
            <a:ext cx="5295900" cy="684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435" name="Straight Arrow Connector 23"/>
          <p:cNvCxnSpPr>
            <a:cxnSpLocks noChangeShapeType="1"/>
          </p:cNvCxnSpPr>
          <p:nvPr/>
        </p:nvCxnSpPr>
        <p:spPr bwMode="auto">
          <a:xfrm flipV="1">
            <a:off x="1314450" y="4413250"/>
            <a:ext cx="4819650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436" name="Straight Arrow Connector 26"/>
          <p:cNvCxnSpPr>
            <a:cxnSpLocks noChangeShapeType="1"/>
          </p:cNvCxnSpPr>
          <p:nvPr/>
        </p:nvCxnSpPr>
        <p:spPr bwMode="auto">
          <a:xfrm>
            <a:off x="6172200" y="4419600"/>
            <a:ext cx="2114550" cy="38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437" name="Straight Arrow Connector 28"/>
          <p:cNvCxnSpPr>
            <a:cxnSpLocks noChangeShapeType="1"/>
            <a:endCxn id="14342" idx="0"/>
          </p:cNvCxnSpPr>
          <p:nvPr/>
        </p:nvCxnSpPr>
        <p:spPr bwMode="auto">
          <a:xfrm>
            <a:off x="1314450" y="5222875"/>
            <a:ext cx="3251200" cy="492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438" name="Straight Arrow Connector 30"/>
          <p:cNvCxnSpPr>
            <a:cxnSpLocks noChangeShapeType="1"/>
            <a:stCxn id="14342" idx="0"/>
          </p:cNvCxnSpPr>
          <p:nvPr/>
        </p:nvCxnSpPr>
        <p:spPr bwMode="auto">
          <a:xfrm rot="5400000" flipH="1" flipV="1">
            <a:off x="6130132" y="3539331"/>
            <a:ext cx="609600" cy="3741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3439" name="Group 26"/>
          <p:cNvGrpSpPr>
            <a:grpSpLocks/>
          </p:cNvGrpSpPr>
          <p:nvPr/>
        </p:nvGrpSpPr>
        <p:grpSpPr bwMode="auto">
          <a:xfrm>
            <a:off x="914400" y="5105400"/>
            <a:ext cx="457200" cy="838200"/>
            <a:chOff x="533401" y="3505200"/>
            <a:chExt cx="457199" cy="838199"/>
          </a:xfrm>
        </p:grpSpPr>
        <p:sp>
          <p:nvSpPr>
            <p:cNvPr id="103443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444" name="Shape 61"/>
            <p:cNvCxnSpPr>
              <a:cxnSpLocks noChangeShapeType="1"/>
              <a:stCxn id="103443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3440" name="Group 27"/>
          <p:cNvGrpSpPr>
            <a:grpSpLocks/>
          </p:cNvGrpSpPr>
          <p:nvPr/>
        </p:nvGrpSpPr>
        <p:grpSpPr bwMode="auto">
          <a:xfrm>
            <a:off x="8077200" y="4800600"/>
            <a:ext cx="457200" cy="838200"/>
            <a:chOff x="533401" y="3505200"/>
            <a:chExt cx="457199" cy="838199"/>
          </a:xfrm>
        </p:grpSpPr>
        <p:sp>
          <p:nvSpPr>
            <p:cNvPr id="103441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442" name="Shape 61"/>
            <p:cNvCxnSpPr>
              <a:cxnSpLocks noChangeShapeType="1"/>
              <a:stCxn id="103441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7855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2514600"/>
          </a:xfrm>
        </p:spPr>
        <p:txBody>
          <a:bodyPr/>
          <a:lstStyle/>
          <a:p>
            <a:r>
              <a:rPr lang="en-US"/>
              <a:t>Multipath signals interfere with each other</a:t>
            </a:r>
          </a:p>
          <a:p>
            <a:pPr lvl="3"/>
            <a:endParaRPr lang="en-US"/>
          </a:p>
          <a:p>
            <a:r>
              <a:rPr lang="en-US"/>
              <a:t>This interference can be constructive or destructive depending on whether the multiple signals are synchronized or de-synchronized with each other</a:t>
            </a:r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8FB323-49D3-4E20-8428-4D3B9EF831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4453" name="Oval 104"/>
          <p:cNvSpPr>
            <a:spLocks noChangeArrowheads="1"/>
          </p:cNvSpPr>
          <p:nvPr/>
        </p:nvSpPr>
        <p:spPr bwMode="auto">
          <a:xfrm rot="1948315">
            <a:off x="2081213" y="3627438"/>
            <a:ext cx="974725" cy="179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4" name="TextBox 40"/>
          <p:cNvSpPr txBox="1">
            <a:spLocks noChangeArrowheads="1"/>
          </p:cNvSpPr>
          <p:nvPr/>
        </p:nvSpPr>
        <p:spPr bwMode="auto">
          <a:xfrm>
            <a:off x="3581400" y="27432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Constructive interference</a:t>
            </a:r>
          </a:p>
        </p:txBody>
      </p:sp>
      <p:cxnSp>
        <p:nvCxnSpPr>
          <p:cNvPr id="104455" name="Straight Arrow Connector 42"/>
          <p:cNvCxnSpPr>
            <a:cxnSpLocks noChangeShapeType="1"/>
            <a:stCxn id="104454" idx="1"/>
            <a:endCxn id="104453" idx="0"/>
          </p:cNvCxnSpPr>
          <p:nvPr/>
        </p:nvCxnSpPr>
        <p:spPr bwMode="auto">
          <a:xfrm rot="10800000" flipV="1">
            <a:off x="3049588" y="3067050"/>
            <a:ext cx="531812" cy="700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4456" name="Group 65"/>
          <p:cNvGrpSpPr>
            <a:grpSpLocks/>
          </p:cNvGrpSpPr>
          <p:nvPr/>
        </p:nvGrpSpPr>
        <p:grpSpPr bwMode="auto">
          <a:xfrm>
            <a:off x="6248400" y="3886200"/>
            <a:ext cx="1322388" cy="941388"/>
            <a:chOff x="6172200" y="2209800"/>
            <a:chExt cx="1322898" cy="941898"/>
          </a:xfrm>
        </p:grpSpPr>
        <p:sp>
          <p:nvSpPr>
            <p:cNvPr id="93" name="Chord 92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Chord 93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57" name="Group 66"/>
          <p:cNvGrpSpPr>
            <a:grpSpLocks/>
          </p:cNvGrpSpPr>
          <p:nvPr/>
        </p:nvGrpSpPr>
        <p:grpSpPr bwMode="auto">
          <a:xfrm>
            <a:off x="4953000" y="3886200"/>
            <a:ext cx="1322388" cy="941388"/>
            <a:chOff x="6172200" y="2209800"/>
            <a:chExt cx="1322898" cy="941898"/>
          </a:xfrm>
        </p:grpSpPr>
        <p:sp>
          <p:nvSpPr>
            <p:cNvPr id="91" name="Chord 90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Chord 91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58" name="Group 69"/>
          <p:cNvGrpSpPr>
            <a:grpSpLocks/>
          </p:cNvGrpSpPr>
          <p:nvPr/>
        </p:nvGrpSpPr>
        <p:grpSpPr bwMode="auto">
          <a:xfrm>
            <a:off x="3657600" y="3886200"/>
            <a:ext cx="1322388" cy="941388"/>
            <a:chOff x="6172200" y="2209800"/>
            <a:chExt cx="1322898" cy="941898"/>
          </a:xfrm>
        </p:grpSpPr>
        <p:sp>
          <p:nvSpPr>
            <p:cNvPr id="87" name="Chord 86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Chord 87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59" name="Group 72"/>
          <p:cNvGrpSpPr>
            <a:grpSpLocks/>
          </p:cNvGrpSpPr>
          <p:nvPr/>
        </p:nvGrpSpPr>
        <p:grpSpPr bwMode="auto">
          <a:xfrm>
            <a:off x="2362200" y="3886200"/>
            <a:ext cx="1322388" cy="941388"/>
            <a:chOff x="6172200" y="2209800"/>
            <a:chExt cx="1322898" cy="941898"/>
          </a:xfrm>
        </p:grpSpPr>
        <p:sp>
          <p:nvSpPr>
            <p:cNvPr id="85" name="Chord 84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Chord 85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60" name="Group 81"/>
          <p:cNvGrpSpPr>
            <a:grpSpLocks/>
          </p:cNvGrpSpPr>
          <p:nvPr/>
        </p:nvGrpSpPr>
        <p:grpSpPr bwMode="auto">
          <a:xfrm rot="1435096">
            <a:off x="2952750" y="5254625"/>
            <a:ext cx="1320800" cy="942975"/>
            <a:chOff x="6171756" y="2209191"/>
            <a:chExt cx="1319601" cy="941500"/>
          </a:xfrm>
        </p:grpSpPr>
        <p:sp>
          <p:nvSpPr>
            <p:cNvPr id="81" name="Chord 80"/>
            <p:cNvSpPr/>
            <p:nvPr/>
          </p:nvSpPr>
          <p:spPr bwMode="auto">
            <a:xfrm rot="6728379">
              <a:off x="6163836" y="2202399"/>
              <a:ext cx="684727" cy="685177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Chord 81"/>
            <p:cNvSpPr/>
            <p:nvPr/>
          </p:nvSpPr>
          <p:spPr bwMode="auto">
            <a:xfrm rot="17523891">
              <a:off x="6801514" y="2462479"/>
              <a:ext cx="684727" cy="685177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61" name="Group 87"/>
          <p:cNvGrpSpPr>
            <a:grpSpLocks/>
          </p:cNvGrpSpPr>
          <p:nvPr/>
        </p:nvGrpSpPr>
        <p:grpSpPr bwMode="auto">
          <a:xfrm rot="-1851833">
            <a:off x="6315075" y="4232275"/>
            <a:ext cx="1325563" cy="941388"/>
            <a:chOff x="6169118" y="2205157"/>
            <a:chExt cx="1325509" cy="941656"/>
          </a:xfrm>
        </p:grpSpPr>
        <p:sp>
          <p:nvSpPr>
            <p:cNvPr id="79" name="Chord 78"/>
            <p:cNvSpPr/>
            <p:nvPr/>
          </p:nvSpPr>
          <p:spPr bwMode="auto">
            <a:xfrm rot="6728379">
              <a:off x="6168494" y="2205390"/>
              <a:ext cx="685995" cy="685772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Chord 79"/>
            <p:cNvSpPr/>
            <p:nvPr/>
          </p:nvSpPr>
          <p:spPr bwMode="auto">
            <a:xfrm rot="17523891">
              <a:off x="6806530" y="2459179"/>
              <a:ext cx="685995" cy="685772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62" name="Group 93"/>
          <p:cNvGrpSpPr>
            <a:grpSpLocks/>
          </p:cNvGrpSpPr>
          <p:nvPr/>
        </p:nvGrpSpPr>
        <p:grpSpPr bwMode="auto">
          <a:xfrm rot="-1851833">
            <a:off x="5251450" y="4846638"/>
            <a:ext cx="1330325" cy="939800"/>
            <a:chOff x="6171802" y="2209513"/>
            <a:chExt cx="1321794" cy="939479"/>
          </a:xfrm>
        </p:grpSpPr>
        <p:sp>
          <p:nvSpPr>
            <p:cNvPr id="77" name="Chord 76"/>
            <p:cNvSpPr/>
            <p:nvPr/>
          </p:nvSpPr>
          <p:spPr bwMode="auto">
            <a:xfrm rot="6728379">
              <a:off x="6171306" y="2208256"/>
              <a:ext cx="685566" cy="684557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Chord 77"/>
            <p:cNvSpPr/>
            <p:nvPr/>
          </p:nvSpPr>
          <p:spPr bwMode="auto">
            <a:xfrm rot="17523891">
              <a:off x="6807984" y="2463515"/>
              <a:ext cx="685566" cy="684557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63" name="Group 96"/>
          <p:cNvGrpSpPr>
            <a:grpSpLocks/>
          </p:cNvGrpSpPr>
          <p:nvPr/>
        </p:nvGrpSpPr>
        <p:grpSpPr bwMode="auto">
          <a:xfrm rot="1435096">
            <a:off x="1809750" y="4721225"/>
            <a:ext cx="1320800" cy="942975"/>
            <a:chOff x="6171756" y="2209191"/>
            <a:chExt cx="1319601" cy="941500"/>
          </a:xfrm>
        </p:grpSpPr>
        <p:sp>
          <p:nvSpPr>
            <p:cNvPr id="73" name="Chord 72"/>
            <p:cNvSpPr/>
            <p:nvPr/>
          </p:nvSpPr>
          <p:spPr bwMode="auto">
            <a:xfrm rot="6728379">
              <a:off x="6163836" y="2202399"/>
              <a:ext cx="684727" cy="685177"/>
            </a:xfrm>
            <a:prstGeom prst="chor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Chord 75"/>
            <p:cNvSpPr/>
            <p:nvPr/>
          </p:nvSpPr>
          <p:spPr bwMode="auto">
            <a:xfrm rot="17523891">
              <a:off x="6801514" y="2462479"/>
              <a:ext cx="684727" cy="685177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4464" name="Group 99"/>
          <p:cNvGrpSpPr>
            <a:grpSpLocks/>
          </p:cNvGrpSpPr>
          <p:nvPr/>
        </p:nvGrpSpPr>
        <p:grpSpPr bwMode="auto">
          <a:xfrm rot="-1851833">
            <a:off x="4184650" y="5456238"/>
            <a:ext cx="1330325" cy="939800"/>
            <a:chOff x="6171802" y="2209513"/>
            <a:chExt cx="1321794" cy="939479"/>
          </a:xfrm>
        </p:grpSpPr>
        <p:sp>
          <p:nvSpPr>
            <p:cNvPr id="67" name="Chord 66"/>
            <p:cNvSpPr/>
            <p:nvPr/>
          </p:nvSpPr>
          <p:spPr bwMode="auto">
            <a:xfrm rot="6728379">
              <a:off x="6171306" y="2208256"/>
              <a:ext cx="685566" cy="684557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Chord 69"/>
            <p:cNvSpPr/>
            <p:nvPr/>
          </p:nvSpPr>
          <p:spPr bwMode="auto">
            <a:xfrm rot="17523891">
              <a:off x="6807984" y="2463515"/>
              <a:ext cx="685566" cy="684557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4465" name="Picture 5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486400"/>
            <a:ext cx="11430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66" name="Group 42"/>
          <p:cNvGrpSpPr>
            <a:grpSpLocks/>
          </p:cNvGrpSpPr>
          <p:nvPr/>
        </p:nvGrpSpPr>
        <p:grpSpPr bwMode="auto">
          <a:xfrm>
            <a:off x="2133600" y="4191000"/>
            <a:ext cx="457200" cy="838200"/>
            <a:chOff x="533401" y="3505200"/>
            <a:chExt cx="457199" cy="838199"/>
          </a:xfrm>
        </p:grpSpPr>
        <p:sp>
          <p:nvSpPr>
            <p:cNvPr id="104470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4471" name="Shape 61"/>
            <p:cNvCxnSpPr>
              <a:cxnSpLocks noChangeShapeType="1"/>
              <a:stCxn id="104470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4467" name="Group 45"/>
          <p:cNvGrpSpPr>
            <a:grpSpLocks/>
          </p:cNvGrpSpPr>
          <p:nvPr/>
        </p:nvGrpSpPr>
        <p:grpSpPr bwMode="auto">
          <a:xfrm>
            <a:off x="7315200" y="4267200"/>
            <a:ext cx="457200" cy="838200"/>
            <a:chOff x="533401" y="3505200"/>
            <a:chExt cx="457199" cy="838199"/>
          </a:xfrm>
        </p:grpSpPr>
        <p:sp>
          <p:nvSpPr>
            <p:cNvPr id="104468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4469" name="Shape 61"/>
            <p:cNvCxnSpPr>
              <a:cxnSpLocks noChangeShapeType="1"/>
              <a:stCxn id="104468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21508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2514600"/>
          </a:xfrm>
        </p:spPr>
        <p:txBody>
          <a:bodyPr/>
          <a:lstStyle/>
          <a:p>
            <a:r>
              <a:rPr lang="en-US"/>
              <a:t>Multipath signals interfere with each other</a:t>
            </a:r>
          </a:p>
          <a:p>
            <a:pPr lvl="3"/>
            <a:endParaRPr lang="en-US"/>
          </a:p>
          <a:p>
            <a:r>
              <a:rPr lang="en-US"/>
              <a:t>This interference can be constructive or destructive depending on whether the multiple signals are synchronized or de-synchronized with each other</a:t>
            </a:r>
          </a:p>
        </p:txBody>
      </p:sp>
      <p:sp>
        <p:nvSpPr>
          <p:cNvPr id="1054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CB962-3C7A-439E-BAF8-EF80F0DAF10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5477" name="Group 65"/>
          <p:cNvGrpSpPr>
            <a:grpSpLocks/>
          </p:cNvGrpSpPr>
          <p:nvPr/>
        </p:nvGrpSpPr>
        <p:grpSpPr bwMode="auto">
          <a:xfrm>
            <a:off x="6248400" y="3886200"/>
            <a:ext cx="1322388" cy="941388"/>
            <a:chOff x="6172200" y="2209800"/>
            <a:chExt cx="1322898" cy="941898"/>
          </a:xfrm>
        </p:grpSpPr>
        <p:sp>
          <p:nvSpPr>
            <p:cNvPr id="64" name="Chord 63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Chord 64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78" name="Group 66"/>
          <p:cNvGrpSpPr>
            <a:grpSpLocks/>
          </p:cNvGrpSpPr>
          <p:nvPr/>
        </p:nvGrpSpPr>
        <p:grpSpPr bwMode="auto">
          <a:xfrm>
            <a:off x="4953000" y="3886200"/>
            <a:ext cx="1322388" cy="941388"/>
            <a:chOff x="6172200" y="2209800"/>
            <a:chExt cx="1322898" cy="941898"/>
          </a:xfrm>
        </p:grpSpPr>
        <p:sp>
          <p:nvSpPr>
            <p:cNvPr id="68" name="Chord 67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Chord 68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79" name="Group 69"/>
          <p:cNvGrpSpPr>
            <a:grpSpLocks/>
          </p:cNvGrpSpPr>
          <p:nvPr/>
        </p:nvGrpSpPr>
        <p:grpSpPr bwMode="auto">
          <a:xfrm>
            <a:off x="3657600" y="3886200"/>
            <a:ext cx="1322388" cy="941388"/>
            <a:chOff x="6172200" y="2209800"/>
            <a:chExt cx="1322898" cy="941898"/>
          </a:xfrm>
        </p:grpSpPr>
        <p:sp>
          <p:nvSpPr>
            <p:cNvPr id="71" name="Chord 70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Chord 71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80" name="Group 72"/>
          <p:cNvGrpSpPr>
            <a:grpSpLocks/>
          </p:cNvGrpSpPr>
          <p:nvPr/>
        </p:nvGrpSpPr>
        <p:grpSpPr bwMode="auto">
          <a:xfrm>
            <a:off x="2362200" y="3886200"/>
            <a:ext cx="1322388" cy="941388"/>
            <a:chOff x="6172200" y="2209800"/>
            <a:chExt cx="1322898" cy="941898"/>
          </a:xfrm>
        </p:grpSpPr>
        <p:sp>
          <p:nvSpPr>
            <p:cNvPr id="74" name="Chord 73"/>
            <p:cNvSpPr/>
            <p:nvPr/>
          </p:nvSpPr>
          <p:spPr bwMode="auto">
            <a:xfrm rot="6728379">
              <a:off x="6172146" y="2209854"/>
              <a:ext cx="686172" cy="686064"/>
            </a:xfrm>
            <a:prstGeom prst="chord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Chord 74"/>
            <p:cNvSpPr/>
            <p:nvPr/>
          </p:nvSpPr>
          <p:spPr bwMode="auto">
            <a:xfrm rot="17523891">
              <a:off x="6808980" y="2465580"/>
              <a:ext cx="686172" cy="686064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81" name="Group 81"/>
          <p:cNvGrpSpPr>
            <a:grpSpLocks/>
          </p:cNvGrpSpPr>
          <p:nvPr/>
        </p:nvGrpSpPr>
        <p:grpSpPr bwMode="auto">
          <a:xfrm rot="1435096">
            <a:off x="2952750" y="5256213"/>
            <a:ext cx="1323975" cy="942975"/>
            <a:chOff x="6172200" y="2209800"/>
            <a:chExt cx="1322898" cy="941898"/>
          </a:xfrm>
        </p:grpSpPr>
        <p:sp>
          <p:nvSpPr>
            <p:cNvPr id="83" name="Chord 82"/>
            <p:cNvSpPr/>
            <p:nvPr/>
          </p:nvSpPr>
          <p:spPr bwMode="auto">
            <a:xfrm rot="6728379">
              <a:off x="6171868" y="2209079"/>
              <a:ext cx="685017" cy="685242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Chord 83"/>
            <p:cNvSpPr/>
            <p:nvPr/>
          </p:nvSpPr>
          <p:spPr bwMode="auto">
            <a:xfrm rot="17523891">
              <a:off x="6803491" y="2463306"/>
              <a:ext cx="685017" cy="685242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82" name="Group 87"/>
          <p:cNvGrpSpPr>
            <a:grpSpLocks/>
          </p:cNvGrpSpPr>
          <p:nvPr/>
        </p:nvGrpSpPr>
        <p:grpSpPr bwMode="auto">
          <a:xfrm rot="-1851833">
            <a:off x="6319838" y="4235450"/>
            <a:ext cx="1323975" cy="941388"/>
            <a:chOff x="6172200" y="2209800"/>
            <a:chExt cx="1322898" cy="941898"/>
          </a:xfrm>
        </p:grpSpPr>
        <p:sp>
          <p:nvSpPr>
            <p:cNvPr id="89" name="Chord 88"/>
            <p:cNvSpPr/>
            <p:nvPr/>
          </p:nvSpPr>
          <p:spPr bwMode="auto">
            <a:xfrm rot="6728379">
              <a:off x="6163473" y="2198820"/>
              <a:ext cx="686172" cy="685242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Chord 89"/>
            <p:cNvSpPr/>
            <p:nvPr/>
          </p:nvSpPr>
          <p:spPr bwMode="auto">
            <a:xfrm rot="17523891">
              <a:off x="6805649" y="2457299"/>
              <a:ext cx="686172" cy="685242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83" name="Group 93"/>
          <p:cNvGrpSpPr>
            <a:grpSpLocks/>
          </p:cNvGrpSpPr>
          <p:nvPr/>
        </p:nvGrpSpPr>
        <p:grpSpPr bwMode="auto">
          <a:xfrm rot="-1851833">
            <a:off x="5253038" y="4846638"/>
            <a:ext cx="1330325" cy="941387"/>
            <a:chOff x="6172200" y="2209800"/>
            <a:chExt cx="1322898" cy="941898"/>
          </a:xfrm>
        </p:grpSpPr>
        <p:sp>
          <p:nvSpPr>
            <p:cNvPr id="95" name="Chord 94"/>
            <p:cNvSpPr/>
            <p:nvPr/>
          </p:nvSpPr>
          <p:spPr bwMode="auto">
            <a:xfrm rot="6728379">
              <a:off x="6171281" y="2210034"/>
              <a:ext cx="686172" cy="685129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Chord 95"/>
            <p:cNvSpPr/>
            <p:nvPr/>
          </p:nvSpPr>
          <p:spPr bwMode="auto">
            <a:xfrm rot="17523891">
              <a:off x="6804145" y="2457355"/>
              <a:ext cx="686172" cy="685129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84" name="Group 96"/>
          <p:cNvGrpSpPr>
            <a:grpSpLocks/>
          </p:cNvGrpSpPr>
          <p:nvPr/>
        </p:nvGrpSpPr>
        <p:grpSpPr bwMode="auto">
          <a:xfrm rot="1435096">
            <a:off x="1809750" y="4722813"/>
            <a:ext cx="1323975" cy="942975"/>
            <a:chOff x="6172200" y="2209800"/>
            <a:chExt cx="1322898" cy="941898"/>
          </a:xfrm>
        </p:grpSpPr>
        <p:sp>
          <p:nvSpPr>
            <p:cNvPr id="98" name="Chord 97"/>
            <p:cNvSpPr/>
            <p:nvPr/>
          </p:nvSpPr>
          <p:spPr bwMode="auto">
            <a:xfrm rot="6728379">
              <a:off x="6171868" y="2209079"/>
              <a:ext cx="685017" cy="685242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Chord 98"/>
            <p:cNvSpPr/>
            <p:nvPr/>
          </p:nvSpPr>
          <p:spPr bwMode="auto">
            <a:xfrm rot="17523891">
              <a:off x="6803491" y="2463306"/>
              <a:ext cx="685017" cy="685242"/>
            </a:xfrm>
            <a:prstGeom prst="chor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5485" name="Group 99"/>
          <p:cNvGrpSpPr>
            <a:grpSpLocks/>
          </p:cNvGrpSpPr>
          <p:nvPr/>
        </p:nvGrpSpPr>
        <p:grpSpPr bwMode="auto">
          <a:xfrm rot="-1851833">
            <a:off x="4186238" y="5456238"/>
            <a:ext cx="1330325" cy="941387"/>
            <a:chOff x="6172200" y="2209800"/>
            <a:chExt cx="1322898" cy="941898"/>
          </a:xfrm>
        </p:grpSpPr>
        <p:sp>
          <p:nvSpPr>
            <p:cNvPr id="101" name="Chord 100"/>
            <p:cNvSpPr/>
            <p:nvPr/>
          </p:nvSpPr>
          <p:spPr bwMode="auto">
            <a:xfrm rot="6728379">
              <a:off x="6171281" y="2210034"/>
              <a:ext cx="686172" cy="685129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Chord 101"/>
            <p:cNvSpPr/>
            <p:nvPr/>
          </p:nvSpPr>
          <p:spPr bwMode="auto">
            <a:xfrm rot="17523891">
              <a:off x="6804145" y="2457355"/>
              <a:ext cx="686172" cy="685129"/>
            </a:xfrm>
            <a:prstGeom prst="chor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5486" name="Picture 5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486400"/>
            <a:ext cx="11430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7" name="Oval 42"/>
          <p:cNvSpPr>
            <a:spLocks noChangeArrowheads="1"/>
          </p:cNvSpPr>
          <p:nvPr/>
        </p:nvSpPr>
        <p:spPr bwMode="auto">
          <a:xfrm>
            <a:off x="2211388" y="3751263"/>
            <a:ext cx="1000125" cy="2090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8" name="TextBox 43"/>
          <p:cNvSpPr txBox="1">
            <a:spLocks noChangeArrowheads="1"/>
          </p:cNvSpPr>
          <p:nvPr/>
        </p:nvSpPr>
        <p:spPr bwMode="auto">
          <a:xfrm>
            <a:off x="3581400" y="27432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Destructive interference</a:t>
            </a:r>
          </a:p>
        </p:txBody>
      </p:sp>
      <p:cxnSp>
        <p:nvCxnSpPr>
          <p:cNvPr id="105489" name="Straight Arrow Connector 44"/>
          <p:cNvCxnSpPr>
            <a:cxnSpLocks noChangeShapeType="1"/>
            <a:stCxn id="105488" idx="1"/>
            <a:endCxn id="105487" idx="0"/>
          </p:cNvCxnSpPr>
          <p:nvPr/>
        </p:nvCxnSpPr>
        <p:spPr bwMode="auto">
          <a:xfrm rot="10800000" flipV="1">
            <a:off x="2711450" y="3067050"/>
            <a:ext cx="869950" cy="684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5490" name="Group 45"/>
          <p:cNvGrpSpPr>
            <a:grpSpLocks/>
          </p:cNvGrpSpPr>
          <p:nvPr/>
        </p:nvGrpSpPr>
        <p:grpSpPr bwMode="auto">
          <a:xfrm>
            <a:off x="7315200" y="4267200"/>
            <a:ext cx="457200" cy="838200"/>
            <a:chOff x="533401" y="3505200"/>
            <a:chExt cx="457199" cy="838199"/>
          </a:xfrm>
        </p:grpSpPr>
        <p:sp>
          <p:nvSpPr>
            <p:cNvPr id="105494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5495" name="Shape 61"/>
            <p:cNvCxnSpPr>
              <a:cxnSpLocks noChangeShapeType="1"/>
              <a:stCxn id="105494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5491" name="Group 42"/>
          <p:cNvGrpSpPr>
            <a:grpSpLocks/>
          </p:cNvGrpSpPr>
          <p:nvPr/>
        </p:nvGrpSpPr>
        <p:grpSpPr bwMode="auto">
          <a:xfrm>
            <a:off x="2514600" y="4191000"/>
            <a:ext cx="457200" cy="838200"/>
            <a:chOff x="533401" y="3505200"/>
            <a:chExt cx="457199" cy="838199"/>
          </a:xfrm>
        </p:grpSpPr>
        <p:sp>
          <p:nvSpPr>
            <p:cNvPr id="105492" name="Flowchart: Merge 56"/>
            <p:cNvSpPr>
              <a:spLocks noChangeArrowheads="1"/>
            </p:cNvSpPr>
            <p:nvPr/>
          </p:nvSpPr>
          <p:spPr bwMode="auto">
            <a:xfrm>
              <a:off x="762000" y="3505200"/>
              <a:ext cx="228600" cy="152583"/>
            </a:xfrm>
            <a:prstGeom prst="flowChartMerg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5493" name="Shape 61"/>
            <p:cNvCxnSpPr>
              <a:cxnSpLocks noChangeShapeType="1"/>
              <a:stCxn id="105492" idx="2"/>
            </p:cNvCxnSpPr>
            <p:nvPr/>
          </p:nvCxnSpPr>
          <p:spPr bwMode="auto">
            <a:xfrm rot="5400000">
              <a:off x="362042" y="3829141"/>
              <a:ext cx="685617" cy="342900"/>
            </a:xfrm>
            <a:prstGeom prst="bentConnector3">
              <a:avLst>
                <a:gd name="adj1" fmla="val 10051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83429149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1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5C2B9CA-521E-49ED-B7B5-4A4F142D826B}">
  <we:reference id="wa104381909" version="3.5.1.0" store="en-US" storeType="OMEX"/>
  <we:alternateReferences>
    <we:reference id="wa104381909" version="3.5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10157</TotalTime>
  <Words>2134</Words>
  <Application>Microsoft Office PowerPoint</Application>
  <PresentationFormat>On-screen Show (4:3)</PresentationFormat>
  <Paragraphs>305</Paragraphs>
  <Slides>33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Wingdings</vt:lpstr>
      <vt:lpstr>Axis</vt:lpstr>
      <vt:lpstr>Equation</vt:lpstr>
      <vt:lpstr>EE-357: CCN  Mobile Radio Propagation: Large Scale Path Loss</vt:lpstr>
      <vt:lpstr>Credits and Acknowledgements</vt:lpstr>
      <vt:lpstr>What will we cover in this lecture?</vt:lpstr>
      <vt:lpstr>Terrestrial Propagation:  Large Scale Physical Models</vt:lpstr>
      <vt:lpstr>Effective LOS</vt:lpstr>
      <vt:lpstr>Terrestrial Propagation: Physical Models</vt:lpstr>
      <vt:lpstr>Reflection</vt:lpstr>
      <vt:lpstr>Reflection</vt:lpstr>
      <vt:lpstr>Reflection</vt:lpstr>
      <vt:lpstr>Reflection: Plane-Earth Model</vt:lpstr>
      <vt:lpstr>Reflection: Plane-Earth Model</vt:lpstr>
      <vt:lpstr>Reflection: Phase Difference</vt:lpstr>
      <vt:lpstr>Reflection: Phase Difference</vt:lpstr>
      <vt:lpstr>Reflection: Phase Difference</vt:lpstr>
      <vt:lpstr>Example</vt:lpstr>
      <vt:lpstr>Reflection: Received Power</vt:lpstr>
      <vt:lpstr>Reflection: Phase Difference</vt:lpstr>
      <vt:lpstr>Reflection: Phase Difference</vt:lpstr>
      <vt:lpstr>Reflection: Received Power</vt:lpstr>
      <vt:lpstr>Reflection: Received Power</vt:lpstr>
      <vt:lpstr>Exercise</vt:lpstr>
      <vt:lpstr>Exam Question [2021] </vt:lpstr>
      <vt:lpstr>Exam Question </vt:lpstr>
      <vt:lpstr>The Usability of Plane earth model</vt:lpstr>
      <vt:lpstr>Diffraction</vt:lpstr>
      <vt:lpstr>Diffraction: Huygen’s Principle</vt:lpstr>
      <vt:lpstr>Diffraction: Huygen’s Principle</vt:lpstr>
      <vt:lpstr>Diffraction: Phase Difference</vt:lpstr>
      <vt:lpstr>Diffraction: Phase Difference</vt:lpstr>
      <vt:lpstr>Diffraction: Phase Difference</vt:lpstr>
      <vt:lpstr>Diffraction: Phase Difference</vt:lpstr>
      <vt:lpstr>Diffraction: Phase Difference</vt:lpstr>
      <vt:lpstr>Diffraction: Phase Difference</vt:lpstr>
    </vt:vector>
  </TitlesOfParts>
  <Company>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CC-885: Wireless Networks</dc:title>
  <dc:creator>Admin</dc:creator>
  <cp:lastModifiedBy>ahmed mohsin</cp:lastModifiedBy>
  <cp:revision>1182</cp:revision>
  <dcterms:created xsi:type="dcterms:W3CDTF">2007-03-12T06:58:10Z</dcterms:created>
  <dcterms:modified xsi:type="dcterms:W3CDTF">2023-03-01T16:12:53Z</dcterms:modified>
</cp:coreProperties>
</file>