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5"/>
  </p:notesMasterIdLst>
  <p:handoutMasterIdLst>
    <p:handoutMasterId r:id="rId26"/>
  </p:handoutMasterIdLst>
  <p:sldIdLst>
    <p:sldId id="256" r:id="rId2"/>
    <p:sldId id="259" r:id="rId3"/>
    <p:sldId id="261" r:id="rId4"/>
    <p:sldId id="578" r:id="rId5"/>
    <p:sldId id="579" r:id="rId6"/>
    <p:sldId id="580" r:id="rId7"/>
    <p:sldId id="581" r:id="rId8"/>
    <p:sldId id="582" r:id="rId9"/>
    <p:sldId id="583" r:id="rId10"/>
    <p:sldId id="584" r:id="rId11"/>
    <p:sldId id="585" r:id="rId12"/>
    <p:sldId id="586" r:id="rId13"/>
    <p:sldId id="587" r:id="rId14"/>
    <p:sldId id="588" r:id="rId15"/>
    <p:sldId id="589" r:id="rId16"/>
    <p:sldId id="590" r:id="rId17"/>
    <p:sldId id="591" r:id="rId18"/>
    <p:sldId id="645" r:id="rId19"/>
    <p:sldId id="592" r:id="rId20"/>
    <p:sldId id="593" r:id="rId21"/>
    <p:sldId id="594" r:id="rId22"/>
    <p:sldId id="595" r:id="rId23"/>
    <p:sldId id="621" r:id="rId24"/>
  </p:sldIdLst>
  <p:sldSz cx="9144000" cy="6858000" type="screen4x3"/>
  <p:notesSz cx="6858000" cy="92964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CC"/>
    <a:srgbClr val="CCECFF"/>
    <a:srgbClr val="33CC33"/>
    <a:srgbClr val="FFCCFF"/>
    <a:srgbClr val="FFCC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2" autoAdjust="0"/>
    <p:restoredTop sz="76321" autoAdjust="0"/>
  </p:normalViewPr>
  <p:slideViewPr>
    <p:cSldViewPr>
      <p:cViewPr varScale="1">
        <p:scale>
          <a:sx n="97" d="100"/>
          <a:sy n="97" d="100"/>
        </p:scale>
        <p:origin x="1044" y="72"/>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66" d="100"/>
        <a:sy n="66" d="100"/>
      </p:scale>
      <p:origin x="0" y="98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3" name="Rectangle 3"/>
          <p:cNvSpPr>
            <a:spLocks noGrp="1" noChangeArrowheads="1"/>
          </p:cNvSpPr>
          <p:nvPr>
            <p:ph type="dt" sz="quarter"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89444" name="Rectangle 4"/>
          <p:cNvSpPr>
            <a:spLocks noGrp="1" noChangeArrowheads="1"/>
          </p:cNvSpPr>
          <p:nvPr>
            <p:ph type="ftr" sz="quarter" idx="2"/>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89445" name="Rectangle 5"/>
          <p:cNvSpPr>
            <a:spLocks noGrp="1" noChangeArrowheads="1"/>
          </p:cNvSpPr>
          <p:nvPr>
            <p:ph type="sldNum" sz="quarter" idx="3"/>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56D00A22-F621-4D0A-B948-52D6E18C7BEE}" type="slidenum">
              <a:rPr lang="en-US"/>
              <a:pPr>
                <a:defRPr/>
              </a:pPr>
              <a:t>‹#›</a:t>
            </a:fld>
            <a:endParaRPr lang="en-US"/>
          </a:p>
        </p:txBody>
      </p:sp>
    </p:spTree>
    <p:extLst>
      <p:ext uri="{BB962C8B-B14F-4D97-AF65-F5344CB8AC3E}">
        <p14:creationId xmlns:p14="http://schemas.microsoft.com/office/powerpoint/2010/main" val="18942516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bwMode="auto">
          <a:xfrm>
            <a:off x="0"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1" name="Rectangle 3"/>
          <p:cNvSpPr>
            <a:spLocks noGrp="1" noChangeArrowheads="1"/>
          </p:cNvSpPr>
          <p:nvPr>
            <p:ph type="dt" idx="1"/>
          </p:nvPr>
        </p:nvSpPr>
        <p:spPr bwMode="auto">
          <a:xfrm>
            <a:off x="3884415" y="3"/>
            <a:ext cx="2972098" cy="464205"/>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lvl1pPr algn="r" defTabSz="923035" eaLnBrk="1" hangingPunct="1">
              <a:defRPr sz="1200" b="0">
                <a:latin typeface="Arial" charset="0"/>
              </a:defRPr>
            </a:lvl1pPr>
          </a:lstStyle>
          <a:p>
            <a:pPr>
              <a:defRPr/>
            </a:pPr>
            <a:endParaRPr lang="en-US"/>
          </a:p>
        </p:txBody>
      </p:sp>
      <p:sp>
        <p:nvSpPr>
          <p:cNvPr id="155652" name="Rectangle 4"/>
          <p:cNvSpPr>
            <a:spLocks noGrp="1" noRot="1" noChangeAspect="1" noChangeArrowheads="1" noTextEdit="1"/>
          </p:cNvSpPr>
          <p:nvPr>
            <p:ph type="sldImg" idx="2"/>
          </p:nvPr>
        </p:nvSpPr>
        <p:spPr bwMode="auto">
          <a:xfrm>
            <a:off x="1106488" y="698500"/>
            <a:ext cx="4645025" cy="3484563"/>
          </a:xfrm>
          <a:prstGeom prst="rect">
            <a:avLst/>
          </a:prstGeom>
          <a:noFill/>
          <a:ln w="9525">
            <a:solidFill>
              <a:srgbClr val="000000"/>
            </a:solidFill>
            <a:miter lim="800000"/>
            <a:headEnd/>
            <a:tailEnd/>
          </a:ln>
        </p:spPr>
      </p:sp>
      <p:sp>
        <p:nvSpPr>
          <p:cNvPr id="140293" name="Rectangle 5"/>
          <p:cNvSpPr>
            <a:spLocks noGrp="1" noChangeArrowheads="1"/>
          </p:cNvSpPr>
          <p:nvPr>
            <p:ph type="body" sz="quarter" idx="3"/>
          </p:nvPr>
        </p:nvSpPr>
        <p:spPr bwMode="auto">
          <a:xfrm>
            <a:off x="686100" y="4416098"/>
            <a:ext cx="5485805" cy="4182457"/>
          </a:xfrm>
          <a:prstGeom prst="rect">
            <a:avLst/>
          </a:prstGeom>
          <a:noFill/>
          <a:ln w="9525">
            <a:noFill/>
            <a:miter lim="800000"/>
            <a:headEnd/>
            <a:tailEnd/>
          </a:ln>
          <a:effectLst/>
        </p:spPr>
        <p:txBody>
          <a:bodyPr vert="horz" wrap="square" lIns="92287" tIns="46143" rIns="92287" bIns="4614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0294" name="Rectangle 6"/>
          <p:cNvSpPr>
            <a:spLocks noGrp="1" noChangeArrowheads="1"/>
          </p:cNvSpPr>
          <p:nvPr>
            <p:ph type="ftr" sz="quarter" idx="4"/>
          </p:nvPr>
        </p:nvSpPr>
        <p:spPr bwMode="auto">
          <a:xfrm>
            <a:off x="0"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defTabSz="923035" eaLnBrk="1" hangingPunct="1">
              <a:defRPr sz="1200" b="0">
                <a:latin typeface="Arial" charset="0"/>
              </a:defRPr>
            </a:lvl1pPr>
          </a:lstStyle>
          <a:p>
            <a:pPr>
              <a:defRPr/>
            </a:pPr>
            <a:endParaRPr lang="en-US"/>
          </a:p>
        </p:txBody>
      </p:sp>
      <p:sp>
        <p:nvSpPr>
          <p:cNvPr id="140295" name="Rectangle 7"/>
          <p:cNvSpPr>
            <a:spLocks noGrp="1" noChangeArrowheads="1"/>
          </p:cNvSpPr>
          <p:nvPr>
            <p:ph type="sldNum" sz="quarter" idx="5"/>
          </p:nvPr>
        </p:nvSpPr>
        <p:spPr bwMode="auto">
          <a:xfrm>
            <a:off x="3884415" y="8830659"/>
            <a:ext cx="2972098" cy="464205"/>
          </a:xfrm>
          <a:prstGeom prst="rect">
            <a:avLst/>
          </a:prstGeom>
          <a:noFill/>
          <a:ln w="9525">
            <a:noFill/>
            <a:miter lim="800000"/>
            <a:headEnd/>
            <a:tailEnd/>
          </a:ln>
          <a:effectLst/>
        </p:spPr>
        <p:txBody>
          <a:bodyPr vert="horz" wrap="square" lIns="92287" tIns="46143" rIns="92287" bIns="46143" numCol="1" anchor="b" anchorCtr="0" compatLnSpc="1">
            <a:prstTxWarp prst="textNoShape">
              <a:avLst/>
            </a:prstTxWarp>
          </a:bodyPr>
          <a:lstStyle>
            <a:lvl1pPr algn="r" defTabSz="923035" eaLnBrk="1" hangingPunct="1">
              <a:defRPr sz="1200" b="0">
                <a:latin typeface="Arial" charset="0"/>
              </a:defRPr>
            </a:lvl1pPr>
          </a:lstStyle>
          <a:p>
            <a:pPr>
              <a:defRPr/>
            </a:pPr>
            <a:fld id="{468CB78D-BC3D-4B78-91CA-4C28277A3CF6}" type="slidenum">
              <a:rPr lang="en-US"/>
              <a:pPr>
                <a:defRPr/>
              </a:pPr>
              <a:t>‹#›</a:t>
            </a:fld>
            <a:endParaRPr lang="en-US"/>
          </a:p>
        </p:txBody>
      </p:sp>
    </p:spTree>
    <p:extLst>
      <p:ext uri="{BB962C8B-B14F-4D97-AF65-F5344CB8AC3E}">
        <p14:creationId xmlns:p14="http://schemas.microsoft.com/office/powerpoint/2010/main" val="3522503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en.wikipedia.org/wiki/Signal-to-noise_rati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CADF0A23-074F-48A0-B04C-245EEC6EB015}" type="slidenum">
              <a:rPr lang="en-US" smtClean="0"/>
              <a:pPr/>
              <a:t>1</a:t>
            </a:fld>
            <a:endParaRPr 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68E2BFF0-187C-4978-ABAB-B5AD2835997D}" type="slidenum">
              <a:rPr lang="en-US" smtClean="0"/>
              <a:pPr/>
              <a:t>10</a:t>
            </a:fld>
            <a:endParaRPr 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r>
              <a:rPr lang="en-US" dirty="0"/>
              <a:t>It</a:t>
            </a:r>
            <a:r>
              <a:rPr lang="en-US" baseline="0" dirty="0"/>
              <a:t> is better to call this height as +h since it is above the </a:t>
            </a:r>
            <a:r>
              <a:rPr lang="en-US" baseline="0" dirty="0" err="1"/>
              <a:t>lOS</a:t>
            </a:r>
            <a:r>
              <a:rPr lang="en-US" baseline="0" dirty="0"/>
              <a:t> path between T and R.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CBC22824-88B5-46F4-8BED-E4355094713A}" type="slidenum">
              <a:rPr lang="en-US" smtClean="0"/>
              <a:pPr/>
              <a:t>11</a:t>
            </a:fld>
            <a:endParaRPr lang="en-U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r>
              <a:rPr lang="en-US" dirty="0"/>
              <a:t>Fresenal zones represent successive</a:t>
            </a:r>
            <a:r>
              <a:rPr lang="en-US" baseline="0" dirty="0"/>
              <a:t> regions where secondary waves have a path length from </a:t>
            </a:r>
            <a:r>
              <a:rPr lang="en-US" baseline="0"/>
              <a:t>the transmitter </a:t>
            </a:r>
            <a:r>
              <a:rPr lang="en-US" baseline="0" dirty="0"/>
              <a:t>to the receiver which are n </a:t>
            </a:r>
            <a:r>
              <a:rPr lang="en-US" baseline="0" dirty="0" err="1"/>
              <a:t>lembda</a:t>
            </a:r>
            <a:r>
              <a:rPr lang="en-US" baseline="0" dirty="0"/>
              <a:t>/2 greater than the total path length of a LOS Path.</a:t>
            </a:r>
          </a:p>
          <a:p>
            <a:endParaRPr lang="en-US" baseline="0" dirty="0"/>
          </a:p>
          <a:p>
            <a:r>
              <a:rPr lang="en-US" baseline="0" dirty="0"/>
              <a:t>In the case h is fixed, the circular shape also increases in case we (either T or R) move more and more closely towards h.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CBC22824-88B5-46F4-8BED-E4355094713A}" type="slidenum">
              <a:rPr lang="en-US" smtClean="0"/>
              <a:pPr/>
              <a:t>12</a:t>
            </a:fld>
            <a:endParaRPr lang="en-U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r>
              <a:rPr lang="en-US" dirty="0"/>
              <a:t>Fresenal zones represent successive</a:t>
            </a:r>
            <a:r>
              <a:rPr lang="en-US" baseline="0" dirty="0"/>
              <a:t> regions where secondary waves have a path length from the transmitter to the receiver which are n </a:t>
            </a:r>
            <a:r>
              <a:rPr lang="en-US" baseline="0" dirty="0" err="1"/>
              <a:t>lembda</a:t>
            </a:r>
            <a:r>
              <a:rPr lang="en-US" baseline="0" dirty="0"/>
              <a:t>/2 greater than the total path length of a LOS Path.</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108A659-8131-406A-A9D1-05EF7AF96337}" type="slidenum">
              <a:rPr lang="en-US" smtClean="0"/>
              <a:pPr/>
              <a:t>13</a:t>
            </a:fld>
            <a:endParaRPr 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7A6914DB-972A-416B-BCEE-E502186B4999}" type="slidenum">
              <a:rPr lang="en-US" smtClean="0"/>
              <a:pPr/>
              <a:t>14</a:t>
            </a:fld>
            <a:endParaRPr lang="en-U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7D70651D-14FC-4CAB-BEBE-D2DDA6C0060B}" type="slidenum">
              <a:rPr lang="en-US" smtClean="0"/>
              <a:pPr/>
              <a:t>15</a:t>
            </a:fld>
            <a:endParaRPr 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6F6EDBB3-744F-4D67-B087-3034876DF0E3}" type="slidenum">
              <a:rPr lang="en-US" smtClean="0"/>
              <a:pPr/>
              <a:t>16</a:t>
            </a:fld>
            <a:endParaRPr lang="en-US"/>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C832476F-91DB-495F-9439-C73F47F7CAEB}" type="slidenum">
              <a:rPr lang="en-US" smtClean="0"/>
              <a:pPr/>
              <a:t>17</a:t>
            </a:fld>
            <a:endParaRPr lang="en-U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407611AD-5F84-4013-AE1E-686C6EDE2487}" type="slidenum">
              <a:rPr lang="en-US" smtClean="0"/>
              <a:pPr/>
              <a:t>19</a:t>
            </a:fld>
            <a:endParaRPr lang="en-US"/>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5CBCB095-541E-4F83-906E-9203736EBAB4}" type="slidenum">
              <a:rPr lang="en-US" smtClean="0"/>
              <a:pPr/>
              <a:t>20</a:t>
            </a:fld>
            <a:endParaRPr lang="en-US"/>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r>
              <a:rPr lang="en-US" dirty="0"/>
              <a:t>If unobstructed, radio waves will travel in a straight line from the transmitter to the receiver. But if there are obstacles near the path, the radio waves reflecting off those objects may arrive out of phase with the signals that travel directly and reduce the power of the received signal. On the other hand, the reflection can enhance the power of the received signal if the reflection and the direct signals arrive in phase. Sometimes this results in the counterintuitive finding that reducing the height of an antenna increases the </a:t>
            </a:r>
            <a:r>
              <a:rPr lang="en-US" dirty="0">
                <a:hlinkClick r:id="rId3" tooltip="Signal-to-noise ratio"/>
              </a:rPr>
              <a:t>signal-to-noise ratio</a:t>
            </a:r>
            <a:r>
              <a:rPr lang="en-US" dirty="0"/>
              <a:t>.</a:t>
            </a:r>
          </a:p>
          <a:p>
            <a:r>
              <a:rPr lang="en-US" dirty="0"/>
              <a:t>Fresnel provided a means to calculate where the zones are, where a given obstacle will cause mostly in phase or mostly out of phase reflections between the transmitter and the receiver. Obstacles in the first Fresnel zone will create signals that will be 0 to 90 degrees out of phase, in the second zone they will be 90 to 270 degrees out of phase, in third zone, they will be 270 to 450 degrees out of phase and so on. Even numbered zones have the maximum phase cancelling effect and odd numbered zones may actually add to the signal power</a:t>
            </a:r>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DFA90327-1CE5-421E-AA30-16B40D2DEA48}" type="slidenum">
              <a:rPr lang="en-US" smtClean="0"/>
              <a:pPr/>
              <a:t>2</a:t>
            </a:fld>
            <a:endParaRPr 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antennas</a:t>
            </a:r>
            <a:r>
              <a:rPr lang="en-US" baseline="0" dirty="0"/>
              <a:t> are at different heights. We take help from similar triangles and calculate h [can also be called as the midway LOS point above the obstruction ] or the Obstruction point that comes between the LOS point. With the help of that point or height which comes in meters, we subtract the first Fresnel zone and then compare it with the Obstruction height. If Obstruction height (which is given) is greater than the result obtained, then LOS communication is not possible.</a:t>
            </a:r>
          </a:p>
          <a:p>
            <a:endParaRPr lang="en-US" baseline="0" dirty="0"/>
          </a:p>
          <a:p>
            <a:r>
              <a:rPr lang="en-US" baseline="0" dirty="0"/>
              <a:t>Actually the main problem in case of different antenna heights is the unknown factor called LOS point [above the obstruction] which is unknown in case of different antenna heights. We first find the LOS point and then </a:t>
            </a:r>
            <a:r>
              <a:rPr lang="en-US" baseline="0" dirty="0" err="1"/>
              <a:t>substract</a:t>
            </a:r>
            <a:r>
              <a:rPr lang="en-US" baseline="0" dirty="0"/>
              <a:t> the calculated first </a:t>
            </a:r>
            <a:r>
              <a:rPr lang="en-US" baseline="0" dirty="0" err="1"/>
              <a:t>fresenal</a:t>
            </a:r>
            <a:r>
              <a:rPr lang="en-US" baseline="0" dirty="0"/>
              <a:t> zone from it. If the given obstruction height is great then the result, LOS is not possible.  </a:t>
            </a:r>
          </a:p>
          <a:p>
            <a:endParaRPr lang="en-US" baseline="0" dirty="0"/>
          </a:p>
          <a:p>
            <a:r>
              <a:rPr lang="en-US" baseline="0" dirty="0"/>
              <a:t> </a:t>
            </a:r>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21</a:t>
            </a:fld>
            <a:endParaRPr lang="en-US"/>
          </a:p>
        </p:txBody>
      </p:sp>
    </p:spTree>
    <p:extLst>
      <p:ext uri="{BB962C8B-B14F-4D97-AF65-F5344CB8AC3E}">
        <p14:creationId xmlns:p14="http://schemas.microsoft.com/office/powerpoint/2010/main" val="1306611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 beta are same</a:t>
            </a:r>
            <a:r>
              <a:rPr lang="en-US" baseline="0" dirty="0"/>
              <a:t> (similar triangle), therefore h can be calculated.</a:t>
            </a:r>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22</a:t>
            </a:fld>
            <a:endParaRPr lang="en-US"/>
          </a:p>
        </p:txBody>
      </p:sp>
    </p:spTree>
    <p:extLst>
      <p:ext uri="{BB962C8B-B14F-4D97-AF65-F5344CB8AC3E}">
        <p14:creationId xmlns:p14="http://schemas.microsoft.com/office/powerpoint/2010/main" val="2385605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and beta are same</a:t>
            </a:r>
            <a:r>
              <a:rPr lang="en-US" baseline="0" dirty="0"/>
              <a:t> (similar triangle), therefore h can be calculated.</a:t>
            </a:r>
            <a:endParaRPr lang="en-US" dirty="0"/>
          </a:p>
        </p:txBody>
      </p:sp>
      <p:sp>
        <p:nvSpPr>
          <p:cNvPr id="4" name="Slide Number Placeholder 3"/>
          <p:cNvSpPr>
            <a:spLocks noGrp="1"/>
          </p:cNvSpPr>
          <p:nvPr>
            <p:ph type="sldNum" sz="quarter" idx="10"/>
          </p:nvPr>
        </p:nvSpPr>
        <p:spPr/>
        <p:txBody>
          <a:bodyPr/>
          <a:lstStyle/>
          <a:p>
            <a:pPr>
              <a:defRPr/>
            </a:pPr>
            <a:fld id="{468CB78D-BC3D-4B78-91CA-4C28277A3CF6}" type="slidenum">
              <a:rPr lang="en-US" smtClean="0"/>
              <a:pPr>
                <a:defRPr/>
              </a:pPr>
              <a:t>23</a:t>
            </a:fld>
            <a:endParaRPr lang="en-US"/>
          </a:p>
        </p:txBody>
      </p:sp>
    </p:spTree>
    <p:extLst>
      <p:ext uri="{BB962C8B-B14F-4D97-AF65-F5344CB8AC3E}">
        <p14:creationId xmlns:p14="http://schemas.microsoft.com/office/powerpoint/2010/main" val="31307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5FC7B5A-30D4-4C6F-BFA7-9808B5D94D43}" type="slidenum">
              <a:rPr lang="en-US" smtClean="0"/>
              <a:pPr/>
              <a:t>3</a:t>
            </a:fld>
            <a:endParaRPr 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B9A8BF2B-F319-4D27-B392-3DEF05160E4F}" type="slidenum">
              <a:rPr lang="en-US" smtClean="0"/>
              <a:pPr/>
              <a:t>4</a:t>
            </a:fld>
            <a:endParaRPr 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D97626B6-1340-49E6-B6A8-48D7D555ADEF}" type="slidenum">
              <a:rPr lang="en-US" smtClean="0"/>
              <a:pPr/>
              <a:t>5</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3046DA44-6A58-415F-936A-7BE917948483}" type="slidenum">
              <a:rPr lang="en-US" smtClean="0"/>
              <a:pPr/>
              <a:t>6</a:t>
            </a:fld>
            <a:endParaRPr 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D6D8F359-4647-40C6-B900-86016B36C119}" type="slidenum">
              <a:rPr lang="en-US" smtClean="0"/>
              <a:pPr/>
              <a:t>7</a:t>
            </a:fld>
            <a:endParaRPr 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AB9877F4-3DBE-45E4-B66B-599E89A512D8}" type="slidenum">
              <a:rPr lang="en-US" smtClean="0"/>
              <a:pPr/>
              <a:t>8</a:t>
            </a:fld>
            <a:endParaRPr lang="en-US"/>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020468F-D56A-4362-904E-848CA52854BC}" type="slidenum">
              <a:rPr lang="en-US" smtClean="0"/>
              <a:pPr/>
              <a:t>9</a:t>
            </a:fld>
            <a:endParaRPr 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r>
              <a:rPr lang="en-US" dirty="0"/>
              <a:t>392.5 *10-6</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5" name="Straight Connector 12"/>
          <p:cNvCxnSpPr>
            <a:cxnSpLocks noChangeShapeType="1"/>
          </p:cNvCxnSpPr>
          <p:nvPr userDrawn="1"/>
        </p:nvCxnSpPr>
        <p:spPr bwMode="auto">
          <a:xfrm>
            <a:off x="0" y="3048000"/>
            <a:ext cx="9144000" cy="1588"/>
          </a:xfrm>
          <a:prstGeom prst="line">
            <a:avLst/>
          </a:prstGeom>
          <a:noFill/>
          <a:ln w="63500" algn="ctr">
            <a:solidFill>
              <a:srgbClr val="0070C0"/>
            </a:solidFill>
            <a:round/>
            <a:headEnd/>
            <a:tailEnd/>
          </a:ln>
        </p:spPr>
      </p:cxnSp>
      <p:sp>
        <p:nvSpPr>
          <p:cNvPr id="138242" name="Rectangle 2"/>
          <p:cNvSpPr>
            <a:spLocks noGrp="1" noChangeArrowheads="1"/>
          </p:cNvSpPr>
          <p:nvPr>
            <p:ph type="subTitle" idx="1"/>
          </p:nvPr>
        </p:nvSpPr>
        <p:spPr>
          <a:xfrm>
            <a:off x="914400" y="3505200"/>
            <a:ext cx="7010400" cy="1905000"/>
          </a:xfrm>
        </p:spPr>
        <p:txBody>
          <a:bodyPr/>
          <a:lstStyle>
            <a:lvl1pPr marL="0" indent="0">
              <a:buFont typeface="Wingdings" pitchFamily="2" charset="2"/>
              <a:buNone/>
              <a:defRPr/>
            </a:lvl1pPr>
          </a:lstStyle>
          <a:p>
            <a:r>
              <a:rPr lang="en-US"/>
              <a:t>Click to edit Master subtitle style</a:t>
            </a:r>
          </a:p>
        </p:txBody>
      </p:sp>
      <p:sp>
        <p:nvSpPr>
          <p:cNvPr id="138252" name="Rectangle 12"/>
          <p:cNvSpPr>
            <a:spLocks noGrp="1" noChangeArrowheads="1"/>
          </p:cNvSpPr>
          <p:nvPr>
            <p:ph type="ctrTitle"/>
          </p:nvPr>
        </p:nvSpPr>
        <p:spPr>
          <a:xfrm>
            <a:off x="838200" y="381000"/>
            <a:ext cx="7086600" cy="1600200"/>
          </a:xfrm>
        </p:spPr>
        <p:txBody>
          <a:bodyPr anchor="ctr"/>
          <a:lstStyle>
            <a:lvl1pPr algn="ctr">
              <a:defRPr/>
            </a:lvl1pPr>
          </a:lstStyle>
          <a:p>
            <a:r>
              <a:rPr lang="en-US" dirty="0"/>
              <a:t>Click to edit Master title style</a:t>
            </a:r>
          </a:p>
        </p:txBody>
      </p:sp>
      <p:sp>
        <p:nvSpPr>
          <p:cNvPr id="6" name="Rectangle 3"/>
          <p:cNvSpPr>
            <a:spLocks noGrp="1" noChangeArrowheads="1"/>
          </p:cNvSpPr>
          <p:nvPr>
            <p:ph type="dt" sz="half" idx="10"/>
          </p:nvPr>
        </p:nvSpPr>
        <p:spPr>
          <a:xfrm>
            <a:off x="685800" y="6248400"/>
            <a:ext cx="1905000" cy="457200"/>
          </a:xfrm>
        </p:spPr>
        <p:txBody>
          <a:bodyPr/>
          <a:lstStyle>
            <a:lvl1pPr>
              <a:defRPr/>
            </a:lvl1pPr>
          </a:lstStyle>
          <a:p>
            <a:pPr>
              <a:defRPr/>
            </a:pPr>
            <a:endParaRPr lang="en-US" dirty="0"/>
          </a:p>
        </p:txBody>
      </p:sp>
      <p:sp>
        <p:nvSpPr>
          <p:cNvPr id="7" name="Rectangle 4"/>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5"/>
          <p:cNvSpPr>
            <a:spLocks noGrp="1" noChangeArrowheads="1"/>
          </p:cNvSpPr>
          <p:nvPr>
            <p:ph type="sldNum" sz="quarter" idx="12"/>
          </p:nvPr>
        </p:nvSpPr>
        <p:spPr>
          <a:xfrm>
            <a:off x="6553200" y="6248400"/>
            <a:ext cx="1905000" cy="457200"/>
          </a:xfrm>
        </p:spPr>
        <p:txBody>
          <a:bodyPr/>
          <a:lstStyle>
            <a:lvl1pPr>
              <a:defRPr/>
            </a:lvl1pPr>
          </a:lstStyle>
          <a:p>
            <a:pPr>
              <a:defRPr/>
            </a:pPr>
            <a:fld id="{FC74FBC3-B83C-4D12-A14C-5BC9430EBED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C25FB710-9DD5-4026-86D9-02D3CF2624A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9F896FAE-FA91-46A6-8604-5F8A7D2238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11"/>
          <p:cNvCxnSpPr>
            <a:cxnSpLocks noChangeShapeType="1"/>
          </p:cNvCxnSpPr>
          <p:nvPr userDrawn="1"/>
        </p:nvCxnSpPr>
        <p:spPr bwMode="auto">
          <a:xfrm>
            <a:off x="0" y="914400"/>
            <a:ext cx="9144000" cy="1588"/>
          </a:xfrm>
          <a:prstGeom prst="line">
            <a:avLst/>
          </a:prstGeom>
          <a:noFill/>
          <a:ln w="63500" algn="ctr">
            <a:solidFill>
              <a:srgbClr val="0070C0"/>
            </a:solidFill>
            <a:round/>
            <a:headEnd/>
            <a:tailEnd/>
          </a:ln>
        </p:spPr>
      </p:cxnSp>
      <p:sp>
        <p:nvSpPr>
          <p:cNvPr id="2" name="Title 1"/>
          <p:cNvSpPr>
            <a:spLocks noGrp="1"/>
          </p:cNvSpPr>
          <p:nvPr>
            <p:ph type="title"/>
          </p:nvPr>
        </p:nvSpPr>
        <p:spPr>
          <a:xfrm>
            <a:off x="228600" y="96839"/>
            <a:ext cx="8686799" cy="741362"/>
          </a:xfrm>
        </p:spPr>
        <p:txBody>
          <a:bodyPr/>
          <a:lstStyle>
            <a:lvl1pPr>
              <a:defRPr sz="3600">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990600"/>
            <a:ext cx="8686799" cy="5105400"/>
          </a:xfrm>
        </p:spPr>
        <p:txBody>
          <a:bodyPr/>
          <a:lstStyle>
            <a:lvl1pPr>
              <a:buClr>
                <a:srgbClr val="0070C0"/>
              </a:buClr>
              <a:buFont typeface="Wingdings" pitchFamily="2" charset="2"/>
              <a:buChar char="q"/>
              <a:defRPr sz="2400">
                <a:latin typeface="Calibri" pitchFamily="34" charset="0"/>
              </a:defRPr>
            </a:lvl1pPr>
            <a:lvl2pPr>
              <a:buClr>
                <a:srgbClr val="0070C0"/>
              </a:buClr>
              <a:buFont typeface="Wingdings" pitchFamily="2" charset="2"/>
              <a:buChar char=""/>
              <a:defRPr sz="2000">
                <a:latin typeface="Calibri" pitchFamily="34" charset="0"/>
              </a:defRPr>
            </a:lvl2pPr>
            <a:lvl3pPr>
              <a:buClr>
                <a:srgbClr val="0070C0"/>
              </a:buClr>
              <a:defRPr sz="1800">
                <a:latin typeface="Calibri" pitchFamily="34" charset="0"/>
              </a:defRPr>
            </a:lvl3pPr>
            <a:lvl4pPr>
              <a:buClr>
                <a:srgbClr val="0070C0"/>
              </a:buClr>
              <a:defRPr sz="1600">
                <a:latin typeface="Calibri" pitchFamily="34" charset="0"/>
              </a:defRPr>
            </a:lvl4pPr>
            <a:lvl5pPr>
              <a:buClr>
                <a:srgbClr val="0070C0"/>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7239000" y="6553200"/>
            <a:ext cx="1905000" cy="304800"/>
          </a:xfrm>
        </p:spPr>
        <p:txBody>
          <a:bodyPr/>
          <a:lstStyle>
            <a:lvl1pPr>
              <a:defRPr/>
            </a:lvl1pPr>
          </a:lstStyle>
          <a:p>
            <a:pPr>
              <a:defRPr/>
            </a:pPr>
            <a:fld id="{4E77C113-1ACF-4DD2-9E50-0F11F0165A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7239000" y="6553200"/>
            <a:ext cx="1905000" cy="304800"/>
          </a:xfrm>
        </p:spPr>
        <p:txBody>
          <a:bodyPr/>
          <a:lstStyle>
            <a:lvl1pPr>
              <a:defRPr/>
            </a:lvl1pPr>
          </a:lstStyle>
          <a:p>
            <a:pPr>
              <a:defRPr/>
            </a:pPr>
            <a:fld id="{9C5B3670-80F4-4B2F-9CD1-2291AFF8EF4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endParaRPr lang="en-US"/>
          </a:p>
        </p:txBody>
      </p:sp>
      <p:sp>
        <p:nvSpPr>
          <p:cNvPr id="7" name="Rectangle 8"/>
          <p:cNvSpPr>
            <a:spLocks noGrp="1" noChangeArrowheads="1"/>
          </p:cNvSpPr>
          <p:nvPr>
            <p:ph type="sldNum" sz="quarter" idx="12"/>
          </p:nvPr>
        </p:nvSpPr>
        <p:spPr>
          <a:xfrm>
            <a:off x="7239000" y="6400800"/>
            <a:ext cx="1905000" cy="457200"/>
          </a:xfrm>
        </p:spPr>
        <p:txBody>
          <a:bodyPr/>
          <a:lstStyle>
            <a:lvl1pPr>
              <a:defRPr/>
            </a:lvl1pPr>
          </a:lstStyle>
          <a:p>
            <a:pPr>
              <a:defRPr/>
            </a:pPr>
            <a:fld id="{3E65CDAC-7337-4563-A490-796225C4D3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07EBA4A0-B460-4E24-BA8C-0973D776AF6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D869FECE-AD7A-4048-B863-331B00A9F58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104E2D34-80BE-4BDE-92D5-2066296A9B1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7F261D29-AB6A-4E03-9D89-7CA9A37E9F3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45680FE-1CA2-459F-888C-A42CA02DE5E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0" y="1377950"/>
            <a:ext cx="2133600" cy="1016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137219" name="Rectangle 3"/>
          <p:cNvSpPr>
            <a:spLocks noChangeArrowheads="1"/>
          </p:cNvSpPr>
          <p:nvPr/>
        </p:nvSpPr>
        <p:spPr bwMode="auto">
          <a:xfrm>
            <a:off x="1447800" y="1377950"/>
            <a:ext cx="7239000" cy="101600"/>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lang="en-US" sz="2400" b="0">
              <a:latin typeface="Times New Roman" pitchFamily="18" charset="0"/>
            </a:endParaRPr>
          </a:p>
        </p:txBody>
      </p:sp>
      <p:sp>
        <p:nvSpPr>
          <p:cNvPr id="87044" name="Rectangle 4"/>
          <p:cNvSpPr>
            <a:spLocks noGrp="1" noChangeArrowheads="1"/>
          </p:cNvSpPr>
          <p:nvPr>
            <p:ph type="title"/>
          </p:nvPr>
        </p:nvSpPr>
        <p:spPr bwMode="auto">
          <a:xfrm>
            <a:off x="931863" y="96838"/>
            <a:ext cx="7158037" cy="14128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87045" name="Rectangle 5"/>
          <p:cNvSpPr>
            <a:spLocks noGrp="1" noChangeArrowheads="1"/>
          </p:cNvSpPr>
          <p:nvPr>
            <p:ph type="body" idx="1"/>
          </p:nvPr>
        </p:nvSpPr>
        <p:spPr bwMode="auto">
          <a:xfrm>
            <a:off x="949325" y="1981200"/>
            <a:ext cx="766127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7222" name="Rectangle 6"/>
          <p:cNvSpPr>
            <a:spLocks noGrp="1" noChangeArrowheads="1"/>
          </p:cNvSpPr>
          <p:nvPr>
            <p:ph type="dt" sz="half" idx="2"/>
          </p:nvPr>
        </p:nvSpPr>
        <p:spPr bwMode="auto">
          <a:xfrm>
            <a:off x="94615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latin typeface="Arial" charset="0"/>
              </a:defRPr>
            </a:lvl1pPr>
          </a:lstStyle>
          <a:p>
            <a:pPr>
              <a:defRPr/>
            </a:pPr>
            <a:endParaRPr lang="en-US"/>
          </a:p>
        </p:txBody>
      </p:sp>
      <p:sp>
        <p:nvSpPr>
          <p:cNvPr id="137223" name="Rectangle 7"/>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Arial" charset="0"/>
              </a:defRPr>
            </a:lvl1pPr>
          </a:lstStyle>
          <a:p>
            <a:pPr>
              <a:defRPr/>
            </a:pPr>
            <a:endParaRPr lang="en-US"/>
          </a:p>
        </p:txBody>
      </p:sp>
      <p:sp>
        <p:nvSpPr>
          <p:cNvPr id="137224" name="Rectangle 8"/>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latin typeface="Arial" charset="0"/>
              </a:defRPr>
            </a:lvl1pPr>
          </a:lstStyle>
          <a:p>
            <a:pPr>
              <a:defRPr/>
            </a:pPr>
            <a:fld id="{00949922-0792-4325-B790-C7147FD31DDF}" type="slidenum">
              <a:rPr lang="en-US"/>
              <a:pPr>
                <a:defRPr/>
              </a:pPr>
              <a:t>‹#›</a:t>
            </a:fld>
            <a:endParaRPr lang="en-US"/>
          </a:p>
        </p:txBody>
      </p:sp>
      <p:sp>
        <p:nvSpPr>
          <p:cNvPr id="137225" name="Freeform 9"/>
          <p:cNvSpPr>
            <a:spLocks noChangeArrowheads="1"/>
          </p:cNvSpPr>
          <p:nvPr/>
        </p:nvSpPr>
        <p:spPr bwMode="auto">
          <a:xfrm>
            <a:off x="838200" y="561975"/>
            <a:ext cx="152400" cy="1066800"/>
          </a:xfrm>
          <a:custGeom>
            <a:avLst/>
            <a:gdLst/>
            <a:ahLst/>
            <a:cxnLst>
              <a:cxn ang="0">
                <a:pos x="1000" y="1000"/>
              </a:cxn>
              <a:cxn ang="0">
                <a:pos x="0" y="1000"/>
              </a:cxn>
              <a:cxn ang="0">
                <a:pos x="0" y="0"/>
              </a:cxn>
              <a:cxn ang="0">
                <a:pos x="1000" y="0"/>
              </a:cxn>
            </a:cxnLst>
            <a:rect l="0" t="0" r="r" b="b"/>
            <a:pathLst>
              <a:path w="1000" h="1000">
                <a:moveTo>
                  <a:pt x="1000" y="1000"/>
                </a:moveTo>
                <a:lnTo>
                  <a:pt x="0" y="1000"/>
                </a:lnTo>
                <a:lnTo>
                  <a:pt x="0" y="0"/>
                </a:lnTo>
                <a:lnTo>
                  <a:pt x="1000" y="0"/>
                </a:lnTo>
              </a:path>
            </a:pathLst>
          </a:custGeom>
          <a:noFill/>
          <a:ln w="76200" cmpd="sng">
            <a:solidFill>
              <a:schemeClr val="tx2"/>
            </a:solidFill>
            <a:miter lim="800000"/>
            <a:headEnd/>
            <a:tailEnd/>
          </a:ln>
        </p:spPr>
        <p:txBody>
          <a:bodyPr/>
          <a:lstStyle/>
          <a:p>
            <a:pPr>
              <a:defRPr/>
            </a:pPr>
            <a:endParaRPr lang="en-US"/>
          </a:p>
        </p:txBody>
      </p:sp>
      <p:sp>
        <p:nvSpPr>
          <p:cNvPr id="137226" name="Freeform 10"/>
          <p:cNvSpPr>
            <a:spLocks noChangeArrowheads="1"/>
          </p:cNvSpPr>
          <p:nvPr/>
        </p:nvSpPr>
        <p:spPr bwMode="auto">
          <a:xfrm>
            <a:off x="8262938" y="269875"/>
            <a:ext cx="152400" cy="1073150"/>
          </a:xfrm>
          <a:custGeom>
            <a:avLst/>
            <a:gdLst/>
            <a:ahLst/>
            <a:cxnLst>
              <a:cxn ang="0">
                <a:pos x="0" y="0"/>
              </a:cxn>
              <a:cxn ang="0">
                <a:pos x="1000" y="0"/>
              </a:cxn>
              <a:cxn ang="0">
                <a:pos x="1000" y="1000"/>
              </a:cxn>
              <a:cxn ang="0">
                <a:pos x="0" y="1000"/>
              </a:cxn>
            </a:cxnLst>
            <a:rect l="0" t="0" r="r" b="b"/>
            <a:pathLst>
              <a:path w="1000" h="1000">
                <a:moveTo>
                  <a:pt x="0" y="0"/>
                </a:moveTo>
                <a:lnTo>
                  <a:pt x="1000" y="0"/>
                </a:lnTo>
                <a:lnTo>
                  <a:pt x="1000" y="1000"/>
                </a:lnTo>
                <a:lnTo>
                  <a:pt x="0" y="1000"/>
                </a:lnTo>
              </a:path>
            </a:pathLst>
          </a:custGeom>
          <a:noFill/>
          <a:ln w="76200" cap="flat" cmpd="sng">
            <a:solidFill>
              <a:schemeClr val="accent1"/>
            </a:solidFill>
            <a:prstDash val="solid"/>
            <a:miter lim="800000"/>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05" r:id="rId5"/>
    <p:sldLayoutId id="2147484306" r:id="rId6"/>
    <p:sldLayoutId id="2147484307" r:id="rId7"/>
    <p:sldLayoutId id="2147484308" r:id="rId8"/>
    <p:sldLayoutId id="2147484309" r:id="rId9"/>
    <p:sldLayoutId id="2147484310" r:id="rId10"/>
    <p:sldLayoutId id="2147484311"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447675" indent="-447675" algn="l" rtl="0" eaLnBrk="0" fontAlgn="base" hangingPunct="0">
        <a:spcBef>
          <a:spcPct val="20000"/>
        </a:spcBef>
        <a:spcAft>
          <a:spcPct val="0"/>
        </a:spcAft>
        <a:buClr>
          <a:schemeClr val="accent1"/>
        </a:buClr>
        <a:buSzPct val="70000"/>
        <a:buFont typeface="Wingdings" pitchFamily="2" charset="2"/>
        <a:buChar char="n"/>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mike-willis.com/Tutorial/PF7.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ctrTitle"/>
          </p:nvPr>
        </p:nvSpPr>
        <p:spPr>
          <a:xfrm>
            <a:off x="0" y="609600"/>
            <a:ext cx="9144000" cy="2362200"/>
          </a:xfrm>
        </p:spPr>
        <p:txBody>
          <a:bodyPr/>
          <a:lstStyle/>
          <a:p>
            <a:pPr eaLnBrk="1" hangingPunct="1"/>
            <a:r>
              <a:rPr lang="en-US" b="1"/>
              <a:t>EE-357: </a:t>
            </a:r>
            <a:r>
              <a:rPr lang="en-US" b="1" dirty="0">
                <a:solidFill>
                  <a:srgbClr val="0070C0"/>
                </a:solidFill>
              </a:rPr>
              <a:t>CCN</a:t>
            </a:r>
            <a:br>
              <a:rPr lang="en-US" b="1" dirty="0"/>
            </a:br>
            <a:br>
              <a:rPr lang="en-US" b="1" dirty="0"/>
            </a:br>
            <a:r>
              <a:rPr lang="en-US" sz="2400" b="1" dirty="0"/>
              <a:t>Mobile Radio Propagation: </a:t>
            </a:r>
            <a:r>
              <a:rPr lang="en-US" sz="2400" dirty="0"/>
              <a:t>Large Scale Path Loss</a:t>
            </a:r>
          </a:p>
        </p:txBody>
      </p:sp>
      <p:sp>
        <p:nvSpPr>
          <p:cNvPr id="92163" name="Rectangle 3"/>
          <p:cNvSpPr>
            <a:spLocks noGrp="1" noChangeArrowheads="1"/>
          </p:cNvSpPr>
          <p:nvPr>
            <p:ph type="subTitle" idx="1"/>
          </p:nvPr>
        </p:nvSpPr>
        <p:spPr>
          <a:xfrm>
            <a:off x="1295400" y="3581400"/>
            <a:ext cx="7696200" cy="1905000"/>
          </a:xfrm>
        </p:spPr>
        <p:txBody>
          <a:bodyPr/>
          <a:lstStyle/>
          <a:p>
            <a:pPr eaLnBrk="1" hangingPunct="1"/>
            <a:r>
              <a:rPr lang="en-US" sz="2400" b="1" dirty="0"/>
              <a:t>Hassaan Khaliq Qureshi</a:t>
            </a:r>
          </a:p>
          <a:p>
            <a:pPr eaLnBrk="1" hangingPunct="1"/>
            <a:r>
              <a:rPr lang="en-US" sz="2400" dirty="0"/>
              <a:t>School of Electrical Engineering &amp; Computer Science</a:t>
            </a:r>
          </a:p>
          <a:p>
            <a:pPr eaLnBrk="1" hangingPunct="1"/>
            <a:r>
              <a:rPr lang="en-US" sz="2400" dirty="0"/>
              <a:t>National University of Sciences &amp; Technology (NUST)</a:t>
            </a:r>
          </a:p>
          <a:p>
            <a:pPr eaLnBrk="1" hangingPunct="1"/>
            <a:r>
              <a:rPr lang="en-US" sz="2400" dirty="0"/>
              <a:t>Pakistan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228600" y="96838"/>
            <a:ext cx="8686800" cy="741362"/>
          </a:xfrm>
        </p:spPr>
        <p:txBody>
          <a:bodyPr/>
          <a:lstStyle/>
          <a:p>
            <a:r>
              <a:rPr lang="en-US"/>
              <a:t>Diffraction: Phase Difference</a:t>
            </a:r>
          </a:p>
        </p:txBody>
      </p:sp>
      <p:sp>
        <p:nvSpPr>
          <p:cNvPr id="24580" name="Slide Number Placeholder 4"/>
          <p:cNvSpPr>
            <a:spLocks noGrp="1"/>
          </p:cNvSpPr>
          <p:nvPr>
            <p:ph type="sldNum" sz="quarter" idx="12"/>
          </p:nvPr>
        </p:nvSpPr>
        <p:spPr>
          <a:noFill/>
        </p:spPr>
        <p:txBody>
          <a:bodyPr/>
          <a:lstStyle/>
          <a:p>
            <a:fld id="{539BD049-DB46-4E85-9F88-5D5E544BC3B3}" type="slidenum">
              <a:rPr lang="en-US" smtClean="0"/>
              <a:pPr/>
              <a:t>10</a:t>
            </a:fld>
            <a:endParaRPr lang="en-US"/>
          </a:p>
        </p:txBody>
      </p:sp>
      <p:sp>
        <p:nvSpPr>
          <p:cNvPr id="24581" name="Rectangle 3"/>
          <p:cNvSpPr>
            <a:spLocks noGrp="1" noChangeArrowheads="1"/>
          </p:cNvSpPr>
          <p:nvPr>
            <p:ph idx="1"/>
          </p:nvPr>
        </p:nvSpPr>
        <p:spPr>
          <a:xfrm>
            <a:off x="228600" y="2286000"/>
            <a:ext cx="8686800" cy="1447800"/>
          </a:xfrm>
        </p:spPr>
        <p:txBody>
          <a:bodyPr/>
          <a:lstStyle/>
          <a:p>
            <a:r>
              <a:rPr lang="en-US" dirty="0">
                <a:solidFill>
                  <a:srgbClr val="FF0000"/>
                </a:solidFill>
              </a:rPr>
              <a:t>Fresnel-Kirchhoff diffraction parameter</a:t>
            </a:r>
            <a:r>
              <a:rPr lang="en-US" dirty="0"/>
              <a:t> characterizes the phase difference between the LoS and a diffracted path</a:t>
            </a:r>
          </a:p>
        </p:txBody>
      </p:sp>
      <mc:AlternateContent xmlns:mc="http://schemas.openxmlformats.org/markup-compatibility/2006">
        <mc:Choice xmlns:a14="http://schemas.microsoft.com/office/drawing/2010/main" Requires="a14">
          <p:sp>
            <p:nvSpPr>
              <p:cNvPr id="24578" name="Object 2"/>
              <p:cNvSpPr txBox="1"/>
              <p:nvPr/>
            </p:nvSpPr>
            <p:spPr bwMode="auto">
              <a:xfrm>
                <a:off x="942975" y="960438"/>
                <a:ext cx="6926263" cy="12271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𝜐</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den>
                          </m:f>
                        </m:e>
                      </m:rad>
                      <m:r>
                        <a:rPr lang="en-US" i="1">
                          <a:solidFill>
                            <a:srgbClr val="000000"/>
                          </a:solidFill>
                          <a:latin typeface="Cambria Math" panose="02040503050406030204" pitchFamily="18" charset="0"/>
                        </a:rPr>
                        <m:t>			</m:t>
                      </m:r>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𝜋</m:t>
                          </m:r>
                        </m:num>
                        <m:den>
                          <m:r>
                            <a:rPr lang="en-US" i="1">
                              <a:solidFill>
                                <a:srgbClr val="000000"/>
                              </a:solidFill>
                              <a:latin typeface="Cambria Math" panose="02040503050406030204" pitchFamily="18" charset="0"/>
                            </a:rPr>
                            <m:t>2</m:t>
                          </m:r>
                        </m:den>
                      </m:f>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𝜐</m:t>
                          </m:r>
                        </m:e>
                        <m:sup>
                          <m:r>
                            <a:rPr lang="en-US" i="1">
                              <a:solidFill>
                                <a:srgbClr val="000000"/>
                              </a:solidFill>
                              <a:latin typeface="Cambria Math" panose="02040503050406030204" pitchFamily="18" charset="0"/>
                            </a:rPr>
                            <m:t>2</m:t>
                          </m:r>
                        </m:sup>
                      </m:sSup>
                    </m:oMath>
                  </m:oMathPara>
                </a14:m>
                <a:endParaRPr lang="en-US" dirty="0"/>
              </a:p>
            </p:txBody>
          </p:sp>
        </mc:Choice>
        <mc:Fallback>
          <p:sp>
            <p:nvSpPr>
              <p:cNvPr id="24578" name="Object 2"/>
              <p:cNvSpPr txBox="1">
                <a:spLocks noRot="1" noChangeAspect="1" noMove="1" noResize="1" noEditPoints="1" noAdjustHandles="1" noChangeArrowheads="1" noChangeShapeType="1" noTextEdit="1"/>
              </p:cNvSpPr>
              <p:nvPr/>
            </p:nvSpPr>
            <p:spPr bwMode="auto">
              <a:xfrm>
                <a:off x="942975" y="960438"/>
                <a:ext cx="6926263" cy="1227137"/>
              </a:xfrm>
              <a:prstGeom prst="rect">
                <a:avLst/>
              </a:prstGeom>
              <a:blipFill>
                <a:blip r:embed="rId3"/>
                <a:stretch>
                  <a:fillRect/>
                </a:stretch>
              </a:blipFill>
            </p:spPr>
            <p:txBody>
              <a:bodyPr/>
              <a:lstStyle/>
              <a:p>
                <a:r>
                  <a:rPr lang="en-US">
                    <a:noFill/>
                  </a:rPr>
                  <a:t> </a:t>
                </a:r>
              </a:p>
            </p:txBody>
          </p:sp>
        </mc:Fallback>
      </mc:AlternateContent>
      <p:grpSp>
        <p:nvGrpSpPr>
          <p:cNvPr id="2" name="Group 23"/>
          <p:cNvGrpSpPr/>
          <p:nvPr/>
        </p:nvGrpSpPr>
        <p:grpSpPr>
          <a:xfrm>
            <a:off x="1447800" y="2819400"/>
            <a:ext cx="5943600" cy="3657600"/>
            <a:chOff x="1447800" y="2819400"/>
            <a:chExt cx="5943600" cy="3657600"/>
          </a:xfrm>
        </p:grpSpPr>
        <p:grpSp>
          <p:nvGrpSpPr>
            <p:cNvPr id="3" name="Group 73"/>
            <p:cNvGrpSpPr>
              <a:grpSpLocks/>
            </p:cNvGrpSpPr>
            <p:nvPr/>
          </p:nvGrpSpPr>
          <p:grpSpPr bwMode="auto">
            <a:xfrm>
              <a:off x="1447800" y="2819400"/>
              <a:ext cx="5943600" cy="3657600"/>
              <a:chOff x="1447800" y="2819400"/>
              <a:chExt cx="5943600" cy="3657600"/>
            </a:xfrm>
          </p:grpSpPr>
          <p:cxnSp>
            <p:nvCxnSpPr>
              <p:cNvPr id="24583"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24584" name="Rectangle 9"/>
              <p:cNvSpPr>
                <a:spLocks noChangeArrowheads="1"/>
              </p:cNvSpPr>
              <p:nvPr/>
            </p:nvSpPr>
            <p:spPr bwMode="auto">
              <a:xfrm>
                <a:off x="3429000" y="3505200"/>
                <a:ext cx="2057400" cy="2209800"/>
              </a:xfrm>
              <a:prstGeom prst="rect">
                <a:avLst/>
              </a:prstGeom>
              <a:noFill/>
              <a:ln w="9525" algn="ctr">
                <a:solidFill>
                  <a:schemeClr val="tx1"/>
                </a:solidFill>
                <a:round/>
                <a:headEnd/>
                <a:tailEnd/>
              </a:ln>
            </p:spPr>
            <p:txBody>
              <a:bodyPr/>
              <a:lstStyle/>
              <a:p>
                <a:endParaRPr lang="en-US"/>
              </a:p>
            </p:txBody>
          </p:sp>
          <p:sp>
            <p:nvSpPr>
              <p:cNvPr id="24585" name="Oval 10"/>
              <p:cNvSpPr>
                <a:spLocks noChangeArrowheads="1"/>
              </p:cNvSpPr>
              <p:nvPr/>
            </p:nvSpPr>
            <p:spPr bwMode="auto">
              <a:xfrm>
                <a:off x="3886200" y="4114800"/>
                <a:ext cx="1143000" cy="1066800"/>
              </a:xfrm>
              <a:prstGeom prst="ellipse">
                <a:avLst/>
              </a:prstGeom>
              <a:noFill/>
              <a:ln w="9525" algn="ctr">
                <a:solidFill>
                  <a:schemeClr val="tx1"/>
                </a:solidFill>
                <a:round/>
                <a:headEnd/>
                <a:tailEnd/>
              </a:ln>
            </p:spPr>
            <p:txBody>
              <a:bodyPr/>
              <a:lstStyle/>
              <a:p>
                <a:endParaRPr lang="en-US"/>
              </a:p>
            </p:txBody>
          </p:sp>
          <p:cxnSp>
            <p:nvCxnSpPr>
              <p:cNvPr id="24586"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24587" name="TextBox 84"/>
              <p:cNvSpPr txBox="1">
                <a:spLocks noChangeArrowheads="1"/>
              </p:cNvSpPr>
              <p:nvPr/>
            </p:nvSpPr>
            <p:spPr bwMode="auto">
              <a:xfrm>
                <a:off x="3276600" y="58674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1</a:t>
                </a:r>
              </a:p>
            </p:txBody>
          </p:sp>
          <p:cxnSp>
            <p:nvCxnSpPr>
              <p:cNvPr id="24588"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24589"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24590"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24591" name="TextBox 84"/>
              <p:cNvSpPr txBox="1">
                <a:spLocks noChangeArrowheads="1"/>
              </p:cNvSpPr>
              <p:nvPr/>
            </p:nvSpPr>
            <p:spPr bwMode="auto">
              <a:xfrm>
                <a:off x="5715000" y="4419600"/>
                <a:ext cx="457200" cy="369332"/>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2</a:t>
                </a:r>
              </a:p>
            </p:txBody>
          </p:sp>
          <p:sp>
            <p:nvSpPr>
              <p:cNvPr id="24594" name="TextBox 84"/>
              <p:cNvSpPr txBox="1">
                <a:spLocks noChangeArrowheads="1"/>
              </p:cNvSpPr>
              <p:nvPr/>
            </p:nvSpPr>
            <p:spPr bwMode="auto">
              <a:xfrm>
                <a:off x="1447800" y="57912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4595" name="TextBox 84"/>
              <p:cNvSpPr txBox="1">
                <a:spLocks noChangeArrowheads="1"/>
              </p:cNvSpPr>
              <p:nvPr/>
            </p:nvSpPr>
            <p:spPr bwMode="auto">
              <a:xfrm>
                <a:off x="6934200" y="28194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4596" name="TextBox 84"/>
              <p:cNvSpPr txBox="1">
                <a:spLocks noChangeArrowheads="1"/>
              </p:cNvSpPr>
              <p:nvPr/>
            </p:nvSpPr>
            <p:spPr bwMode="auto">
              <a:xfrm>
                <a:off x="4267200" y="3657600"/>
                <a:ext cx="457200" cy="584775"/>
              </a:xfrm>
              <a:prstGeom prst="rect">
                <a:avLst/>
              </a:prstGeom>
              <a:noFill/>
              <a:ln w="9525">
                <a:noFill/>
                <a:miter lim="800000"/>
                <a:headEnd/>
                <a:tailEnd/>
              </a:ln>
            </p:spPr>
            <p:txBody>
              <a:bodyPr>
                <a:spAutoFit/>
              </a:bodyPr>
              <a:lstStyle/>
              <a:p>
                <a:pPr algn="ctr"/>
                <a:r>
                  <a:rPr lang="en-US" sz="3200">
                    <a:latin typeface="Calibri" pitchFamily="34" charset="0"/>
                  </a:rPr>
                  <a:t>Q</a:t>
                </a:r>
                <a:endParaRPr lang="en-US" sz="3200" baseline="-25000">
                  <a:latin typeface="Calibri" pitchFamily="34" charset="0"/>
                </a:endParaRPr>
              </a:p>
            </p:txBody>
          </p:sp>
          <p:sp>
            <p:nvSpPr>
              <p:cNvPr id="24597" name="TextBox 84"/>
              <p:cNvSpPr txBox="1">
                <a:spLocks noChangeArrowheads="1"/>
              </p:cNvSpPr>
              <p:nvPr/>
            </p:nvSpPr>
            <p:spPr bwMode="auto">
              <a:xfrm>
                <a:off x="4419600" y="44958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grpSp>
        <p:cxnSp>
          <p:nvCxnSpPr>
            <p:cNvPr id="22"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23" name="TextBox 84"/>
            <p:cNvSpPr txBox="1">
              <a:spLocks noChangeArrowheads="1"/>
            </p:cNvSpPr>
            <p:nvPr/>
          </p:nvSpPr>
          <p:spPr bwMode="auto">
            <a:xfrm>
              <a:off x="4114800" y="4191000"/>
              <a:ext cx="304800" cy="369888"/>
            </a:xfrm>
            <a:prstGeom prst="rect">
              <a:avLst/>
            </a:prstGeom>
            <a:noFill/>
            <a:ln w="9525">
              <a:noFill/>
              <a:miter lim="800000"/>
              <a:headEnd/>
              <a:tailEnd/>
            </a:ln>
          </p:spPr>
          <p:txBody>
            <a:bodyPr wrap="square">
              <a:spAutoFit/>
            </a:bodyPr>
            <a:lstStyle/>
            <a:p>
              <a:pPr algn="ctr"/>
              <a:r>
                <a:rPr lang="en-US" b="0" dirty="0">
                  <a:latin typeface="Calibri" pitchFamily="34" charset="0"/>
                </a:rPr>
                <a:t>h</a:t>
              </a:r>
              <a:endParaRPr lang="en-US" b="0" baseline="-25000" dirty="0">
                <a:latin typeface="Calibri"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25604" name="Slide Number Placeholder 4"/>
          <p:cNvSpPr>
            <a:spLocks noGrp="1"/>
          </p:cNvSpPr>
          <p:nvPr>
            <p:ph type="sldNum" sz="quarter" idx="12"/>
          </p:nvPr>
        </p:nvSpPr>
        <p:spPr>
          <a:noFill/>
        </p:spPr>
        <p:txBody>
          <a:bodyPr/>
          <a:lstStyle/>
          <a:p>
            <a:fld id="{DCF4890C-F54E-41B8-B65E-40E04A782439}" type="slidenum">
              <a:rPr lang="en-US" smtClean="0"/>
              <a:pPr/>
              <a:t>11</a:t>
            </a:fld>
            <a:endParaRPr lang="en-US"/>
          </a:p>
        </p:txBody>
      </p:sp>
      <p:sp>
        <p:nvSpPr>
          <p:cNvPr id="25605" name="Rectangle 3"/>
          <p:cNvSpPr>
            <a:spLocks noGrp="1" noChangeArrowheads="1"/>
          </p:cNvSpPr>
          <p:nvPr>
            <p:ph idx="1"/>
          </p:nvPr>
        </p:nvSpPr>
        <p:spPr>
          <a:xfrm>
            <a:off x="228600" y="914400"/>
            <a:ext cx="8686800" cy="4419600"/>
          </a:xfrm>
        </p:spPr>
        <p:txBody>
          <a:bodyPr/>
          <a:lstStyle/>
          <a:p>
            <a:r>
              <a:rPr lang="en-US" dirty="0"/>
              <a:t>We are interested in answering two completely separate questions:</a:t>
            </a:r>
          </a:p>
          <a:p>
            <a:r>
              <a:rPr lang="en-US" dirty="0">
                <a:solidFill>
                  <a:srgbClr val="FF0000"/>
                </a:solidFill>
              </a:rPr>
              <a:t>What is the impact of height +h (unknown till yet) on Diffraction losses?</a:t>
            </a:r>
          </a:p>
          <a:p>
            <a:pPr>
              <a:buNone/>
            </a:pPr>
            <a:r>
              <a:rPr lang="en-US" dirty="0"/>
              <a:t>          -  the ellipsoidal shape is dependent on h. the greater the h, the larger the ellipsoid and </a:t>
            </a:r>
            <a:r>
              <a:rPr lang="en-US" dirty="0">
                <a:solidFill>
                  <a:srgbClr val="002060"/>
                </a:solidFill>
              </a:rPr>
              <a:t>higher the Fresnel zone and so the losses. </a:t>
            </a:r>
          </a:p>
          <a:p>
            <a:r>
              <a:rPr lang="en-US" dirty="0">
                <a:solidFill>
                  <a:srgbClr val="FF0000"/>
                </a:solidFill>
              </a:rPr>
              <a:t>What is the impact on LOS communication in the presence of any height h (+</a:t>
            </a:r>
            <a:r>
              <a:rPr lang="en-US" dirty="0" err="1">
                <a:solidFill>
                  <a:srgbClr val="FF0000"/>
                </a:solidFill>
              </a:rPr>
              <a:t>ive</a:t>
            </a:r>
            <a:r>
              <a:rPr lang="en-US" dirty="0">
                <a:solidFill>
                  <a:srgbClr val="FF0000"/>
                </a:solidFill>
              </a:rPr>
              <a:t>, -</a:t>
            </a:r>
            <a:r>
              <a:rPr lang="en-US" dirty="0" err="1">
                <a:solidFill>
                  <a:srgbClr val="FF0000"/>
                </a:solidFill>
              </a:rPr>
              <a:t>ive</a:t>
            </a:r>
            <a:r>
              <a:rPr lang="en-US" dirty="0">
                <a:solidFill>
                  <a:srgbClr val="FF0000"/>
                </a:solidFill>
              </a:rPr>
              <a:t>, or zero) </a:t>
            </a:r>
          </a:p>
          <a:p>
            <a:pPr>
              <a:buNone/>
            </a:pPr>
            <a:r>
              <a:rPr lang="en-US" dirty="0">
                <a:solidFill>
                  <a:srgbClr val="FF0000"/>
                </a:solidFill>
              </a:rPr>
              <a:t>           </a:t>
            </a:r>
            <a:r>
              <a:rPr lang="en-US" dirty="0"/>
              <a:t>-</a:t>
            </a:r>
            <a:r>
              <a:rPr lang="en-US" dirty="0">
                <a:solidFill>
                  <a:srgbClr val="FF0000"/>
                </a:solidFill>
              </a:rPr>
              <a:t>   </a:t>
            </a:r>
            <a:r>
              <a:rPr lang="en-US" dirty="0"/>
              <a:t>for that we want to get the first Fresnel zone clear from obstruction.</a:t>
            </a:r>
          </a:p>
        </p:txBody>
      </p:sp>
      <p:grpSp>
        <p:nvGrpSpPr>
          <p:cNvPr id="2" name="Group 52"/>
          <p:cNvGrpSpPr/>
          <p:nvPr/>
        </p:nvGrpSpPr>
        <p:grpSpPr>
          <a:xfrm>
            <a:off x="4419600" y="4800600"/>
            <a:ext cx="3352800" cy="1892640"/>
            <a:chOff x="1447800" y="2819400"/>
            <a:chExt cx="5943600" cy="3657600"/>
          </a:xfrm>
        </p:grpSpPr>
        <p:grpSp>
          <p:nvGrpSpPr>
            <p:cNvPr id="3" name="Group 23"/>
            <p:cNvGrpSpPr/>
            <p:nvPr/>
          </p:nvGrpSpPr>
          <p:grpSpPr>
            <a:xfrm>
              <a:off x="1447800" y="2819400"/>
              <a:ext cx="5943600" cy="3657600"/>
              <a:chOff x="1447800" y="2819400"/>
              <a:chExt cx="5943600" cy="3657600"/>
            </a:xfrm>
          </p:grpSpPr>
          <p:cxnSp>
            <p:nvCxnSpPr>
              <p:cNvPr id="25606"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25607" name="Rectangle 9"/>
              <p:cNvSpPr>
                <a:spLocks noChangeArrowheads="1"/>
              </p:cNvSpPr>
              <p:nvPr/>
            </p:nvSpPr>
            <p:spPr bwMode="auto">
              <a:xfrm>
                <a:off x="2667000" y="3048000"/>
                <a:ext cx="3505200" cy="3200400"/>
              </a:xfrm>
              <a:prstGeom prst="rect">
                <a:avLst/>
              </a:prstGeom>
              <a:noFill/>
              <a:ln w="9525" algn="ctr">
                <a:solidFill>
                  <a:schemeClr val="tx1"/>
                </a:solidFill>
                <a:round/>
                <a:headEnd/>
                <a:tailEnd/>
              </a:ln>
            </p:spPr>
            <p:txBody>
              <a:bodyPr/>
              <a:lstStyle/>
              <a:p>
                <a:endParaRPr lang="en-US"/>
              </a:p>
            </p:txBody>
          </p:sp>
          <p:sp>
            <p:nvSpPr>
              <p:cNvPr id="25608" name="Oval 10"/>
              <p:cNvSpPr>
                <a:spLocks noChangeArrowheads="1"/>
              </p:cNvSpPr>
              <p:nvPr/>
            </p:nvSpPr>
            <p:spPr bwMode="auto">
              <a:xfrm>
                <a:off x="3886200" y="41148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25609"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25610" name="TextBox 84"/>
              <p:cNvSpPr txBox="1">
                <a:spLocks noChangeArrowheads="1"/>
              </p:cNvSpPr>
              <p:nvPr/>
            </p:nvSpPr>
            <p:spPr bwMode="auto">
              <a:xfrm>
                <a:off x="3276600" y="58674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1</a:t>
                </a:r>
              </a:p>
            </p:txBody>
          </p:sp>
          <p:cxnSp>
            <p:nvCxnSpPr>
              <p:cNvPr id="25611"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25612"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25613"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25614" name="TextBox 84"/>
              <p:cNvSpPr txBox="1">
                <a:spLocks noChangeArrowheads="1"/>
              </p:cNvSpPr>
              <p:nvPr/>
            </p:nvSpPr>
            <p:spPr bwMode="auto">
              <a:xfrm>
                <a:off x="5715000" y="44196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2</a:t>
                </a:r>
              </a:p>
            </p:txBody>
          </p:sp>
          <p:sp>
            <p:nvSpPr>
              <p:cNvPr id="25617" name="TextBox 84"/>
              <p:cNvSpPr txBox="1">
                <a:spLocks noChangeArrowheads="1"/>
              </p:cNvSpPr>
              <p:nvPr/>
            </p:nvSpPr>
            <p:spPr bwMode="auto">
              <a:xfrm>
                <a:off x="1447800" y="5791200"/>
                <a:ext cx="457200" cy="584200"/>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5618" name="TextBox 84"/>
              <p:cNvSpPr txBox="1">
                <a:spLocks noChangeArrowheads="1"/>
              </p:cNvSpPr>
              <p:nvPr/>
            </p:nvSpPr>
            <p:spPr bwMode="auto">
              <a:xfrm>
                <a:off x="6934200" y="2819400"/>
                <a:ext cx="457200" cy="584200"/>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5619" name="TextBox 84"/>
              <p:cNvSpPr txBox="1">
                <a:spLocks noChangeArrowheads="1"/>
              </p:cNvSpPr>
              <p:nvPr/>
            </p:nvSpPr>
            <p:spPr bwMode="auto">
              <a:xfrm>
                <a:off x="4419600" y="4495800"/>
                <a:ext cx="304800" cy="584200"/>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25620" name="Oval 10"/>
              <p:cNvSpPr>
                <a:spLocks noChangeArrowheads="1"/>
              </p:cNvSpPr>
              <p:nvPr/>
            </p:nvSpPr>
            <p:spPr bwMode="auto">
              <a:xfrm>
                <a:off x="3505200" y="3733800"/>
                <a:ext cx="1905000" cy="1828800"/>
              </a:xfrm>
              <a:prstGeom prst="ellipse">
                <a:avLst/>
              </a:prstGeom>
              <a:noFill/>
              <a:ln w="9525" algn="ctr">
                <a:solidFill>
                  <a:schemeClr val="tx1"/>
                </a:solidFill>
                <a:prstDash val="dash"/>
                <a:round/>
                <a:headEnd/>
                <a:tailEnd/>
              </a:ln>
            </p:spPr>
            <p:txBody>
              <a:bodyPr/>
              <a:lstStyle/>
              <a:p>
                <a:endParaRPr lang="en-US"/>
              </a:p>
            </p:txBody>
          </p:sp>
          <p:sp>
            <p:nvSpPr>
              <p:cNvPr id="25621" name="Oval 10"/>
              <p:cNvSpPr>
                <a:spLocks noChangeArrowheads="1"/>
              </p:cNvSpPr>
              <p:nvPr/>
            </p:nvSpPr>
            <p:spPr bwMode="auto">
              <a:xfrm>
                <a:off x="3124200" y="3352800"/>
                <a:ext cx="2667000" cy="2514600"/>
              </a:xfrm>
              <a:prstGeom prst="ellipse">
                <a:avLst/>
              </a:prstGeom>
              <a:noFill/>
              <a:ln w="9525" algn="ctr">
                <a:solidFill>
                  <a:schemeClr val="tx1"/>
                </a:solidFill>
                <a:prstDash val="dash"/>
                <a:round/>
                <a:headEnd/>
                <a:tailEnd/>
              </a:ln>
            </p:spPr>
            <p:txBody>
              <a:bodyPr/>
              <a:lstStyle/>
              <a:p>
                <a:endParaRPr lang="en-US"/>
              </a:p>
            </p:txBody>
          </p:sp>
          <p:cxnSp>
            <p:nvCxnSpPr>
              <p:cNvPr id="22"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23" name="TextBox 84"/>
              <p:cNvSpPr txBox="1">
                <a:spLocks noChangeArrowheads="1"/>
              </p:cNvSpPr>
              <p:nvPr/>
            </p:nvSpPr>
            <p:spPr bwMode="auto">
              <a:xfrm>
                <a:off x="4114800" y="4191000"/>
                <a:ext cx="304800" cy="369888"/>
              </a:xfrm>
              <a:prstGeom prst="rect">
                <a:avLst/>
              </a:prstGeom>
              <a:noFill/>
              <a:ln w="9525">
                <a:noFill/>
                <a:miter lim="800000"/>
                <a:headEnd/>
                <a:tailEnd/>
              </a:ln>
            </p:spPr>
            <p:txBody>
              <a:bodyPr wrap="square">
                <a:spAutoFit/>
              </a:bodyPr>
              <a:lstStyle/>
              <a:p>
                <a:pPr algn="ctr"/>
                <a:r>
                  <a:rPr lang="en-US" b="0" dirty="0">
                    <a:latin typeface="Calibri" pitchFamily="34" charset="0"/>
                  </a:rPr>
                  <a:t>h</a:t>
                </a:r>
                <a:endParaRPr lang="en-US" b="0" baseline="-25000" dirty="0">
                  <a:latin typeface="Calibri" pitchFamily="34" charset="0"/>
                </a:endParaRPr>
              </a:p>
            </p:txBody>
          </p:sp>
        </p:grpSp>
        <p:cxnSp>
          <p:nvCxnSpPr>
            <p:cNvPr id="25" name="Straight Connector 6"/>
            <p:cNvCxnSpPr>
              <a:cxnSpLocks noChangeShapeType="1"/>
            </p:cNvCxnSpPr>
            <p:nvPr/>
          </p:nvCxnSpPr>
          <p:spPr bwMode="auto">
            <a:xfrm flipV="1">
              <a:off x="1981200" y="4114800"/>
              <a:ext cx="2286000" cy="1905001"/>
            </a:xfrm>
            <a:prstGeom prst="line">
              <a:avLst/>
            </a:prstGeom>
            <a:noFill/>
            <a:ln w="25400" algn="ctr">
              <a:solidFill>
                <a:schemeClr val="tx1"/>
              </a:solidFill>
              <a:prstDash val="sysDot"/>
              <a:round/>
              <a:headEnd/>
              <a:tailEnd/>
            </a:ln>
          </p:spPr>
        </p:cxnSp>
        <p:cxnSp>
          <p:nvCxnSpPr>
            <p:cNvPr id="27" name="Straight Connector 6"/>
            <p:cNvCxnSpPr>
              <a:cxnSpLocks noChangeShapeType="1"/>
            </p:cNvCxnSpPr>
            <p:nvPr/>
          </p:nvCxnSpPr>
          <p:spPr bwMode="auto">
            <a:xfrm flipV="1">
              <a:off x="3962400" y="3276600"/>
              <a:ext cx="2971800" cy="533400"/>
            </a:xfrm>
            <a:prstGeom prst="line">
              <a:avLst/>
            </a:prstGeom>
            <a:noFill/>
            <a:ln w="25400" algn="ctr">
              <a:solidFill>
                <a:schemeClr val="tx1"/>
              </a:solidFill>
              <a:prstDash val="sysDot"/>
              <a:round/>
              <a:headEnd/>
              <a:tailEnd/>
            </a:ln>
          </p:spPr>
        </p:cxnSp>
        <p:cxnSp>
          <p:nvCxnSpPr>
            <p:cNvPr id="33" name="Straight Connector 6"/>
            <p:cNvCxnSpPr>
              <a:cxnSpLocks noChangeShapeType="1"/>
            </p:cNvCxnSpPr>
            <p:nvPr/>
          </p:nvCxnSpPr>
          <p:spPr bwMode="auto">
            <a:xfrm rot="5400000" flipH="1" flipV="1">
              <a:off x="1866899" y="3924301"/>
              <a:ext cx="2209802" cy="1981200"/>
            </a:xfrm>
            <a:prstGeom prst="line">
              <a:avLst/>
            </a:prstGeom>
            <a:noFill/>
            <a:ln w="25400" algn="ctr">
              <a:solidFill>
                <a:schemeClr val="tx1"/>
              </a:solidFill>
              <a:prstDash val="sysDot"/>
              <a:round/>
              <a:headEnd/>
              <a:tailEnd/>
            </a:ln>
          </p:spPr>
        </p:cxnSp>
        <p:cxnSp>
          <p:nvCxnSpPr>
            <p:cNvPr id="34" name="Straight Connector 6"/>
            <p:cNvCxnSpPr>
              <a:cxnSpLocks noChangeShapeType="1"/>
            </p:cNvCxnSpPr>
            <p:nvPr/>
          </p:nvCxnSpPr>
          <p:spPr bwMode="auto">
            <a:xfrm flipV="1">
              <a:off x="4267200" y="3276600"/>
              <a:ext cx="2590800" cy="838200"/>
            </a:xfrm>
            <a:prstGeom prst="line">
              <a:avLst/>
            </a:prstGeom>
            <a:noFill/>
            <a:ln w="25400" algn="ctr">
              <a:solidFill>
                <a:schemeClr val="tx1"/>
              </a:solidFill>
              <a:prstDash val="sysDot"/>
              <a:round/>
              <a:headEnd/>
              <a:tailEnd/>
            </a:ln>
          </p:spPr>
        </p:cxnSp>
        <p:cxnSp>
          <p:nvCxnSpPr>
            <p:cNvPr id="43" name="Straight Connector 6"/>
            <p:cNvCxnSpPr>
              <a:cxnSpLocks noChangeShapeType="1"/>
            </p:cNvCxnSpPr>
            <p:nvPr/>
          </p:nvCxnSpPr>
          <p:spPr bwMode="auto">
            <a:xfrm flipV="1">
              <a:off x="3733800" y="3276600"/>
              <a:ext cx="3200400" cy="152400"/>
            </a:xfrm>
            <a:prstGeom prst="line">
              <a:avLst/>
            </a:prstGeom>
            <a:noFill/>
            <a:ln w="25400" algn="ctr">
              <a:solidFill>
                <a:schemeClr val="tx1"/>
              </a:solidFill>
              <a:prstDash val="sysDot"/>
              <a:round/>
              <a:headEnd/>
              <a:tailEnd/>
            </a:ln>
          </p:spPr>
        </p:cxnSp>
        <p:cxnSp>
          <p:nvCxnSpPr>
            <p:cNvPr id="44" name="Straight Connector 6"/>
            <p:cNvCxnSpPr>
              <a:cxnSpLocks noChangeShapeType="1"/>
            </p:cNvCxnSpPr>
            <p:nvPr/>
          </p:nvCxnSpPr>
          <p:spPr bwMode="auto">
            <a:xfrm rot="5400000" flipH="1" flipV="1">
              <a:off x="1562099" y="3848101"/>
              <a:ext cx="2590802" cy="1752600"/>
            </a:xfrm>
            <a:prstGeom prst="line">
              <a:avLst/>
            </a:prstGeom>
            <a:noFill/>
            <a:ln w="25400" algn="ctr">
              <a:solidFill>
                <a:schemeClr val="tx1"/>
              </a:solidFill>
              <a:prstDash val="sysDot"/>
              <a:round/>
              <a:headEnd/>
              <a:tailEnd/>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25604" name="Slide Number Placeholder 4"/>
          <p:cNvSpPr>
            <a:spLocks noGrp="1"/>
          </p:cNvSpPr>
          <p:nvPr>
            <p:ph type="sldNum" sz="quarter" idx="12"/>
          </p:nvPr>
        </p:nvSpPr>
        <p:spPr>
          <a:noFill/>
        </p:spPr>
        <p:txBody>
          <a:bodyPr/>
          <a:lstStyle/>
          <a:p>
            <a:fld id="{DCF4890C-F54E-41B8-B65E-40E04A782439}" type="slidenum">
              <a:rPr lang="en-US" smtClean="0"/>
              <a:pPr/>
              <a:t>12</a:t>
            </a:fld>
            <a:endParaRPr lang="en-US"/>
          </a:p>
        </p:txBody>
      </p:sp>
      <p:sp>
        <p:nvSpPr>
          <p:cNvPr id="25605" name="Rectangle 3"/>
          <p:cNvSpPr>
            <a:spLocks noGrp="1" noChangeArrowheads="1"/>
          </p:cNvSpPr>
          <p:nvPr>
            <p:ph idx="1"/>
          </p:nvPr>
        </p:nvSpPr>
        <p:spPr>
          <a:xfrm>
            <a:off x="228600" y="914400"/>
            <a:ext cx="8686800" cy="2133600"/>
          </a:xfrm>
        </p:spPr>
        <p:txBody>
          <a:bodyPr/>
          <a:lstStyle/>
          <a:p>
            <a:r>
              <a:rPr lang="en-US" dirty="0"/>
              <a:t>Let us define a series of circular holes on the obstruction such that the length of each diffracted path is</a:t>
            </a:r>
          </a:p>
        </p:txBody>
      </p:sp>
      <mc:AlternateContent xmlns:mc="http://schemas.openxmlformats.org/markup-compatibility/2006">
        <mc:Choice xmlns:a14="http://schemas.microsoft.com/office/drawing/2010/main" Requires="a14">
          <p:sp>
            <p:nvSpPr>
              <p:cNvPr id="25602" name="Object 2"/>
              <p:cNvSpPr txBox="1"/>
              <p:nvPr/>
            </p:nvSpPr>
            <p:spPr bwMode="auto">
              <a:xfrm>
                <a:off x="2667000" y="1557338"/>
                <a:ext cx="3330575" cy="8810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𝜆</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=1,2,...</m:t>
                      </m:r>
                    </m:oMath>
                  </m:oMathPara>
                </a14:m>
                <a:endParaRPr lang="en-US" dirty="0"/>
              </a:p>
            </p:txBody>
          </p:sp>
        </mc:Choice>
        <mc:Fallback>
          <p:sp>
            <p:nvSpPr>
              <p:cNvPr id="25602" name="Object 2"/>
              <p:cNvSpPr txBox="1">
                <a:spLocks noRot="1" noChangeAspect="1" noMove="1" noResize="1" noEditPoints="1" noAdjustHandles="1" noChangeArrowheads="1" noChangeShapeType="1" noTextEdit="1"/>
              </p:cNvSpPr>
              <p:nvPr/>
            </p:nvSpPr>
            <p:spPr bwMode="auto">
              <a:xfrm>
                <a:off x="2667000" y="1557338"/>
                <a:ext cx="3330575" cy="881062"/>
              </a:xfrm>
              <a:prstGeom prst="rect">
                <a:avLst/>
              </a:prstGeom>
              <a:blipFill>
                <a:blip r:embed="rId3"/>
                <a:stretch>
                  <a:fillRect/>
                </a:stretch>
              </a:blipFill>
            </p:spPr>
            <p:txBody>
              <a:bodyPr/>
              <a:lstStyle/>
              <a:p>
                <a:r>
                  <a:rPr lang="en-US">
                    <a:noFill/>
                  </a:rPr>
                  <a:t> </a:t>
                </a:r>
              </a:p>
            </p:txBody>
          </p:sp>
        </mc:Fallback>
      </mc:AlternateContent>
      <p:grpSp>
        <p:nvGrpSpPr>
          <p:cNvPr id="3" name="Group 52"/>
          <p:cNvGrpSpPr/>
          <p:nvPr/>
        </p:nvGrpSpPr>
        <p:grpSpPr>
          <a:xfrm>
            <a:off x="2375738" y="3569041"/>
            <a:ext cx="5410200" cy="3124200"/>
            <a:chOff x="1447800" y="2819400"/>
            <a:chExt cx="5943600" cy="3657600"/>
          </a:xfrm>
        </p:grpSpPr>
        <p:grpSp>
          <p:nvGrpSpPr>
            <p:cNvPr id="4" name="Group 23"/>
            <p:cNvGrpSpPr/>
            <p:nvPr/>
          </p:nvGrpSpPr>
          <p:grpSpPr>
            <a:xfrm>
              <a:off x="1447800" y="2819400"/>
              <a:ext cx="5943600" cy="3657600"/>
              <a:chOff x="1447800" y="2819400"/>
              <a:chExt cx="5943600" cy="3657600"/>
            </a:xfrm>
          </p:grpSpPr>
          <p:cxnSp>
            <p:nvCxnSpPr>
              <p:cNvPr id="25606"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25607" name="Rectangle 9"/>
              <p:cNvSpPr>
                <a:spLocks noChangeArrowheads="1"/>
              </p:cNvSpPr>
              <p:nvPr/>
            </p:nvSpPr>
            <p:spPr bwMode="auto">
              <a:xfrm>
                <a:off x="2667000" y="3048000"/>
                <a:ext cx="3505200" cy="3200400"/>
              </a:xfrm>
              <a:prstGeom prst="rect">
                <a:avLst/>
              </a:prstGeom>
              <a:noFill/>
              <a:ln w="9525" algn="ctr">
                <a:solidFill>
                  <a:schemeClr val="tx1"/>
                </a:solidFill>
                <a:round/>
                <a:headEnd/>
                <a:tailEnd/>
              </a:ln>
            </p:spPr>
            <p:txBody>
              <a:bodyPr/>
              <a:lstStyle/>
              <a:p>
                <a:endParaRPr lang="en-US"/>
              </a:p>
            </p:txBody>
          </p:sp>
          <p:sp>
            <p:nvSpPr>
              <p:cNvPr id="25608" name="Oval 10"/>
              <p:cNvSpPr>
                <a:spLocks noChangeArrowheads="1"/>
              </p:cNvSpPr>
              <p:nvPr/>
            </p:nvSpPr>
            <p:spPr bwMode="auto">
              <a:xfrm>
                <a:off x="3886200" y="41148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25609"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25610" name="TextBox 84"/>
              <p:cNvSpPr txBox="1">
                <a:spLocks noChangeArrowheads="1"/>
              </p:cNvSpPr>
              <p:nvPr/>
            </p:nvSpPr>
            <p:spPr bwMode="auto">
              <a:xfrm>
                <a:off x="3276600" y="58674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1</a:t>
                </a:r>
              </a:p>
            </p:txBody>
          </p:sp>
          <p:cxnSp>
            <p:nvCxnSpPr>
              <p:cNvPr id="25611"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25612"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25613"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25614" name="TextBox 84"/>
              <p:cNvSpPr txBox="1">
                <a:spLocks noChangeArrowheads="1"/>
              </p:cNvSpPr>
              <p:nvPr/>
            </p:nvSpPr>
            <p:spPr bwMode="auto">
              <a:xfrm>
                <a:off x="5715000" y="44196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2</a:t>
                </a:r>
              </a:p>
            </p:txBody>
          </p:sp>
          <p:sp>
            <p:nvSpPr>
              <p:cNvPr id="25617" name="TextBox 84"/>
              <p:cNvSpPr txBox="1">
                <a:spLocks noChangeArrowheads="1"/>
              </p:cNvSpPr>
              <p:nvPr/>
            </p:nvSpPr>
            <p:spPr bwMode="auto">
              <a:xfrm>
                <a:off x="1447800" y="5791200"/>
                <a:ext cx="457200" cy="584200"/>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5618" name="TextBox 84"/>
              <p:cNvSpPr txBox="1">
                <a:spLocks noChangeArrowheads="1"/>
              </p:cNvSpPr>
              <p:nvPr/>
            </p:nvSpPr>
            <p:spPr bwMode="auto">
              <a:xfrm>
                <a:off x="6934200" y="2819400"/>
                <a:ext cx="457200" cy="584200"/>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5619" name="TextBox 84"/>
              <p:cNvSpPr txBox="1">
                <a:spLocks noChangeArrowheads="1"/>
              </p:cNvSpPr>
              <p:nvPr/>
            </p:nvSpPr>
            <p:spPr bwMode="auto">
              <a:xfrm>
                <a:off x="4419600" y="4495800"/>
                <a:ext cx="304800" cy="584200"/>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25620" name="Oval 10"/>
              <p:cNvSpPr>
                <a:spLocks noChangeArrowheads="1"/>
              </p:cNvSpPr>
              <p:nvPr/>
            </p:nvSpPr>
            <p:spPr bwMode="auto">
              <a:xfrm>
                <a:off x="3505200" y="3733800"/>
                <a:ext cx="1905000" cy="1828800"/>
              </a:xfrm>
              <a:prstGeom prst="ellipse">
                <a:avLst/>
              </a:prstGeom>
              <a:noFill/>
              <a:ln w="9525" algn="ctr">
                <a:solidFill>
                  <a:schemeClr val="tx1"/>
                </a:solidFill>
                <a:prstDash val="dash"/>
                <a:round/>
                <a:headEnd/>
                <a:tailEnd/>
              </a:ln>
            </p:spPr>
            <p:txBody>
              <a:bodyPr/>
              <a:lstStyle/>
              <a:p>
                <a:endParaRPr lang="en-US"/>
              </a:p>
            </p:txBody>
          </p:sp>
          <p:sp>
            <p:nvSpPr>
              <p:cNvPr id="25621" name="Oval 10"/>
              <p:cNvSpPr>
                <a:spLocks noChangeArrowheads="1"/>
              </p:cNvSpPr>
              <p:nvPr/>
            </p:nvSpPr>
            <p:spPr bwMode="auto">
              <a:xfrm>
                <a:off x="3124200" y="3352800"/>
                <a:ext cx="2667000" cy="2514600"/>
              </a:xfrm>
              <a:prstGeom prst="ellipse">
                <a:avLst/>
              </a:prstGeom>
              <a:noFill/>
              <a:ln w="9525" algn="ctr">
                <a:solidFill>
                  <a:schemeClr val="tx1"/>
                </a:solidFill>
                <a:prstDash val="dash"/>
                <a:round/>
                <a:headEnd/>
                <a:tailEnd/>
              </a:ln>
            </p:spPr>
            <p:txBody>
              <a:bodyPr/>
              <a:lstStyle/>
              <a:p>
                <a:endParaRPr lang="en-US"/>
              </a:p>
            </p:txBody>
          </p:sp>
          <p:cxnSp>
            <p:nvCxnSpPr>
              <p:cNvPr id="22"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23" name="TextBox 84"/>
              <p:cNvSpPr txBox="1">
                <a:spLocks noChangeArrowheads="1"/>
              </p:cNvSpPr>
              <p:nvPr/>
            </p:nvSpPr>
            <p:spPr bwMode="auto">
              <a:xfrm>
                <a:off x="4114800" y="4191000"/>
                <a:ext cx="304800" cy="369888"/>
              </a:xfrm>
              <a:prstGeom prst="rect">
                <a:avLst/>
              </a:prstGeom>
              <a:noFill/>
              <a:ln w="9525">
                <a:noFill/>
                <a:miter lim="800000"/>
                <a:headEnd/>
                <a:tailEnd/>
              </a:ln>
            </p:spPr>
            <p:txBody>
              <a:bodyPr wrap="square">
                <a:spAutoFit/>
              </a:bodyPr>
              <a:lstStyle/>
              <a:p>
                <a:pPr algn="ctr"/>
                <a:r>
                  <a:rPr lang="en-US" b="0" dirty="0">
                    <a:latin typeface="Calibri" pitchFamily="34" charset="0"/>
                  </a:rPr>
                  <a:t>h</a:t>
                </a:r>
                <a:endParaRPr lang="en-US" b="0" baseline="-25000" dirty="0">
                  <a:latin typeface="Calibri" pitchFamily="34" charset="0"/>
                </a:endParaRPr>
              </a:p>
            </p:txBody>
          </p:sp>
        </p:grpSp>
        <p:cxnSp>
          <p:nvCxnSpPr>
            <p:cNvPr id="25" name="Straight Connector 6"/>
            <p:cNvCxnSpPr>
              <a:cxnSpLocks noChangeShapeType="1"/>
            </p:cNvCxnSpPr>
            <p:nvPr/>
          </p:nvCxnSpPr>
          <p:spPr bwMode="auto">
            <a:xfrm flipV="1">
              <a:off x="1981200" y="4114800"/>
              <a:ext cx="2286000" cy="1905001"/>
            </a:xfrm>
            <a:prstGeom prst="line">
              <a:avLst/>
            </a:prstGeom>
            <a:noFill/>
            <a:ln w="25400" algn="ctr">
              <a:solidFill>
                <a:schemeClr val="tx1"/>
              </a:solidFill>
              <a:prstDash val="sysDot"/>
              <a:round/>
              <a:headEnd/>
              <a:tailEnd/>
            </a:ln>
          </p:spPr>
        </p:cxnSp>
        <p:cxnSp>
          <p:nvCxnSpPr>
            <p:cNvPr id="27" name="Straight Connector 6"/>
            <p:cNvCxnSpPr>
              <a:cxnSpLocks noChangeShapeType="1"/>
            </p:cNvCxnSpPr>
            <p:nvPr/>
          </p:nvCxnSpPr>
          <p:spPr bwMode="auto">
            <a:xfrm flipV="1">
              <a:off x="3962400" y="3276600"/>
              <a:ext cx="2971800" cy="533400"/>
            </a:xfrm>
            <a:prstGeom prst="line">
              <a:avLst/>
            </a:prstGeom>
            <a:noFill/>
            <a:ln w="25400" algn="ctr">
              <a:solidFill>
                <a:schemeClr val="tx1"/>
              </a:solidFill>
              <a:prstDash val="sysDot"/>
              <a:round/>
              <a:headEnd/>
              <a:tailEnd/>
            </a:ln>
          </p:spPr>
        </p:cxnSp>
        <p:cxnSp>
          <p:nvCxnSpPr>
            <p:cNvPr id="33" name="Straight Connector 6"/>
            <p:cNvCxnSpPr>
              <a:cxnSpLocks noChangeShapeType="1"/>
            </p:cNvCxnSpPr>
            <p:nvPr/>
          </p:nvCxnSpPr>
          <p:spPr bwMode="auto">
            <a:xfrm rot="5400000" flipH="1" flipV="1">
              <a:off x="1866899" y="3924301"/>
              <a:ext cx="2209802" cy="1981200"/>
            </a:xfrm>
            <a:prstGeom prst="line">
              <a:avLst/>
            </a:prstGeom>
            <a:noFill/>
            <a:ln w="25400" algn="ctr">
              <a:solidFill>
                <a:schemeClr val="tx1"/>
              </a:solidFill>
              <a:prstDash val="sysDot"/>
              <a:round/>
              <a:headEnd/>
              <a:tailEnd/>
            </a:ln>
          </p:spPr>
        </p:cxnSp>
        <p:cxnSp>
          <p:nvCxnSpPr>
            <p:cNvPr id="34" name="Straight Connector 6"/>
            <p:cNvCxnSpPr>
              <a:cxnSpLocks noChangeShapeType="1"/>
            </p:cNvCxnSpPr>
            <p:nvPr/>
          </p:nvCxnSpPr>
          <p:spPr bwMode="auto">
            <a:xfrm flipV="1">
              <a:off x="4267200" y="3276600"/>
              <a:ext cx="2590800" cy="838200"/>
            </a:xfrm>
            <a:prstGeom prst="line">
              <a:avLst/>
            </a:prstGeom>
            <a:noFill/>
            <a:ln w="25400" algn="ctr">
              <a:solidFill>
                <a:schemeClr val="tx1"/>
              </a:solidFill>
              <a:prstDash val="sysDot"/>
              <a:round/>
              <a:headEnd/>
              <a:tailEnd/>
            </a:ln>
          </p:spPr>
        </p:cxnSp>
        <p:cxnSp>
          <p:nvCxnSpPr>
            <p:cNvPr id="43" name="Straight Connector 6"/>
            <p:cNvCxnSpPr>
              <a:cxnSpLocks noChangeShapeType="1"/>
            </p:cNvCxnSpPr>
            <p:nvPr/>
          </p:nvCxnSpPr>
          <p:spPr bwMode="auto">
            <a:xfrm flipV="1">
              <a:off x="3733800" y="3276600"/>
              <a:ext cx="3200400" cy="152400"/>
            </a:xfrm>
            <a:prstGeom prst="line">
              <a:avLst/>
            </a:prstGeom>
            <a:noFill/>
            <a:ln w="25400" algn="ctr">
              <a:solidFill>
                <a:schemeClr val="tx1"/>
              </a:solidFill>
              <a:prstDash val="sysDot"/>
              <a:round/>
              <a:headEnd/>
              <a:tailEnd/>
            </a:ln>
          </p:spPr>
        </p:cxnSp>
        <p:cxnSp>
          <p:nvCxnSpPr>
            <p:cNvPr id="44" name="Straight Connector 6"/>
            <p:cNvCxnSpPr>
              <a:cxnSpLocks noChangeShapeType="1"/>
            </p:cNvCxnSpPr>
            <p:nvPr/>
          </p:nvCxnSpPr>
          <p:spPr bwMode="auto">
            <a:xfrm rot="5400000" flipH="1" flipV="1">
              <a:off x="1562099" y="3848101"/>
              <a:ext cx="2590802" cy="1752600"/>
            </a:xfrm>
            <a:prstGeom prst="line">
              <a:avLst/>
            </a:prstGeom>
            <a:noFill/>
            <a:ln w="25400" algn="ctr">
              <a:solidFill>
                <a:schemeClr val="tx1"/>
              </a:solidFill>
              <a:prstDash val="sysDot"/>
              <a:round/>
              <a:headEnd/>
              <a:tailEnd/>
            </a:ln>
          </p:spPr>
        </p:cxnSp>
      </p:grpSp>
      <p:sp>
        <p:nvSpPr>
          <p:cNvPr id="2" name="Rectangle 1"/>
          <p:cNvSpPr/>
          <p:nvPr/>
        </p:nvSpPr>
        <p:spPr>
          <a:xfrm>
            <a:off x="0" y="2196600"/>
            <a:ext cx="8991600" cy="1200329"/>
          </a:xfrm>
          <a:prstGeom prst="rect">
            <a:avLst/>
          </a:prstGeom>
        </p:spPr>
        <p:txBody>
          <a:bodyPr wrap="square">
            <a:spAutoFit/>
          </a:bodyPr>
          <a:lstStyle/>
          <a:p>
            <a:pPr marL="447675" indent="-447675" algn="just">
              <a:spcBef>
                <a:spcPct val="20000"/>
              </a:spcBef>
              <a:buClr>
                <a:srgbClr val="0070C0"/>
              </a:buClr>
              <a:buSzPct val="70000"/>
              <a:buFont typeface="Wingdings" pitchFamily="2" charset="2"/>
              <a:buChar char="q"/>
            </a:pPr>
            <a:r>
              <a:rPr lang="en-US" sz="2400" b="0" dirty="0">
                <a:solidFill>
                  <a:srgbClr val="FF0000"/>
                </a:solidFill>
                <a:latin typeface="Calibri" pitchFamily="34" charset="0"/>
              </a:rPr>
              <a:t>Fresnel zones represent successive regions where secondary waves have a path length from the transmitter to the receiver, which are q</a:t>
            </a:r>
            <a:r>
              <a:rPr lang="el-GR" sz="2400" b="0" dirty="0">
                <a:solidFill>
                  <a:srgbClr val="FF0000"/>
                </a:solidFill>
              </a:rPr>
              <a:t>λ</a:t>
            </a:r>
            <a:r>
              <a:rPr lang="el-GR" sz="2400" dirty="0">
                <a:solidFill>
                  <a:srgbClr val="FF0000"/>
                </a:solidFill>
              </a:rPr>
              <a:t> </a:t>
            </a:r>
            <a:r>
              <a:rPr lang="en-US" sz="2400" b="0" dirty="0">
                <a:solidFill>
                  <a:srgbClr val="FF0000"/>
                </a:solidFill>
                <a:latin typeface="Calibri" pitchFamily="34" charset="0"/>
              </a:rPr>
              <a:t>/2 greater than the total path length of a LOS Path</a:t>
            </a:r>
            <a:r>
              <a:rPr lang="en-US" sz="2400" b="0" dirty="0">
                <a:latin typeface="Calibri"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111619" name="Slide Number Placeholder 4"/>
          <p:cNvSpPr>
            <a:spLocks noGrp="1"/>
          </p:cNvSpPr>
          <p:nvPr>
            <p:ph type="sldNum" sz="quarter" idx="12"/>
          </p:nvPr>
        </p:nvSpPr>
        <p:spPr>
          <a:noFill/>
        </p:spPr>
        <p:txBody>
          <a:bodyPr/>
          <a:lstStyle/>
          <a:p>
            <a:fld id="{CB1491A9-0359-4654-9775-E6A40BB0DF83}" type="slidenum">
              <a:rPr lang="en-US" smtClean="0"/>
              <a:pPr/>
              <a:t>13</a:t>
            </a:fld>
            <a:endParaRPr lang="en-US"/>
          </a:p>
        </p:txBody>
      </p:sp>
      <p:sp>
        <p:nvSpPr>
          <p:cNvPr id="111620" name="Rectangle 3"/>
          <p:cNvSpPr>
            <a:spLocks noGrp="1" noChangeArrowheads="1"/>
          </p:cNvSpPr>
          <p:nvPr>
            <p:ph idx="1"/>
          </p:nvPr>
        </p:nvSpPr>
        <p:spPr>
          <a:xfrm>
            <a:off x="228600" y="914400"/>
            <a:ext cx="8686800" cy="1219200"/>
          </a:xfrm>
        </p:spPr>
        <p:txBody>
          <a:bodyPr/>
          <a:lstStyle/>
          <a:p>
            <a:pPr algn="just"/>
            <a:r>
              <a:rPr lang="en-US" dirty="0"/>
              <a:t>Circles on the obstruction with an excess length equal to an integer multiple of half wavelengths define a series of concentric ellipsoids </a:t>
            </a:r>
          </a:p>
        </p:txBody>
      </p:sp>
      <p:grpSp>
        <p:nvGrpSpPr>
          <p:cNvPr id="2" name="Group 4"/>
          <p:cNvGrpSpPr>
            <a:grpSpLocks/>
          </p:cNvGrpSpPr>
          <p:nvPr/>
        </p:nvGrpSpPr>
        <p:grpSpPr bwMode="auto">
          <a:xfrm>
            <a:off x="560388" y="2286000"/>
            <a:ext cx="5611812" cy="2036763"/>
            <a:chOff x="354" y="1248"/>
            <a:chExt cx="3535" cy="1283"/>
          </a:xfrm>
        </p:grpSpPr>
        <p:sp>
          <p:nvSpPr>
            <p:cNvPr id="111648" name="Line 5"/>
            <p:cNvSpPr>
              <a:spLocks noChangeShapeType="1"/>
            </p:cNvSpPr>
            <p:nvPr/>
          </p:nvSpPr>
          <p:spPr bwMode="auto">
            <a:xfrm>
              <a:off x="912" y="1248"/>
              <a:ext cx="2977" cy="1283"/>
            </a:xfrm>
            <a:prstGeom prst="line">
              <a:avLst/>
            </a:prstGeom>
            <a:noFill/>
            <a:ln w="19050">
              <a:solidFill>
                <a:schemeClr val="tx1"/>
              </a:solidFill>
              <a:prstDash val="sysDot"/>
              <a:round/>
              <a:headEnd/>
              <a:tailEnd/>
            </a:ln>
          </p:spPr>
          <p:txBody>
            <a:bodyPr wrap="none" lIns="90488" tIns="44450" rIns="90488" bIns="44450" anchor="ctr"/>
            <a:lstStyle/>
            <a:p>
              <a:endParaRPr lang="en-US"/>
            </a:p>
          </p:txBody>
        </p:sp>
        <p:grpSp>
          <p:nvGrpSpPr>
            <p:cNvPr id="3" name="Group 6"/>
            <p:cNvGrpSpPr>
              <a:grpSpLocks/>
            </p:cNvGrpSpPr>
            <p:nvPr/>
          </p:nvGrpSpPr>
          <p:grpSpPr bwMode="auto">
            <a:xfrm>
              <a:off x="750" y="1284"/>
              <a:ext cx="864" cy="610"/>
              <a:chOff x="750" y="1284"/>
              <a:chExt cx="864" cy="610"/>
            </a:xfrm>
          </p:grpSpPr>
          <p:sp>
            <p:nvSpPr>
              <p:cNvPr id="111651" name="Line 7"/>
              <p:cNvSpPr>
                <a:spLocks noChangeShapeType="1"/>
              </p:cNvSpPr>
              <p:nvPr/>
            </p:nvSpPr>
            <p:spPr bwMode="auto">
              <a:xfrm rot="125065">
                <a:off x="1017" y="1306"/>
                <a:ext cx="18" cy="588"/>
              </a:xfrm>
              <a:prstGeom prst="line">
                <a:avLst/>
              </a:prstGeom>
              <a:noFill/>
              <a:ln w="57150">
                <a:solidFill>
                  <a:srgbClr val="790115"/>
                </a:solidFill>
                <a:round/>
                <a:headEnd/>
                <a:tailEnd/>
              </a:ln>
            </p:spPr>
            <p:txBody>
              <a:bodyPr wrap="none" lIns="90488" tIns="44450" rIns="90488" bIns="44450" anchor="ctr"/>
              <a:lstStyle/>
              <a:p>
                <a:endParaRPr lang="en-US"/>
              </a:p>
            </p:txBody>
          </p:sp>
          <p:grpSp>
            <p:nvGrpSpPr>
              <p:cNvPr id="4" name="Group 8"/>
              <p:cNvGrpSpPr>
                <a:grpSpLocks/>
              </p:cNvGrpSpPr>
              <p:nvPr/>
            </p:nvGrpSpPr>
            <p:grpSpPr bwMode="auto">
              <a:xfrm rot="-10674935">
                <a:off x="750" y="1284"/>
                <a:ext cx="864" cy="240"/>
                <a:chOff x="4080" y="2784"/>
                <a:chExt cx="864" cy="240"/>
              </a:xfrm>
            </p:grpSpPr>
            <p:grpSp>
              <p:nvGrpSpPr>
                <p:cNvPr id="5" name="Group 9"/>
                <p:cNvGrpSpPr>
                  <a:grpSpLocks/>
                </p:cNvGrpSpPr>
                <p:nvPr/>
              </p:nvGrpSpPr>
              <p:grpSpPr bwMode="auto">
                <a:xfrm>
                  <a:off x="4080" y="2784"/>
                  <a:ext cx="864" cy="240"/>
                  <a:chOff x="4032" y="2640"/>
                  <a:chExt cx="1346" cy="384"/>
                </a:xfrm>
              </p:grpSpPr>
              <p:sp>
                <p:nvSpPr>
                  <p:cNvPr id="111655" name="Freeform 10"/>
                  <p:cNvSpPr>
                    <a:spLocks/>
                  </p:cNvSpPr>
                  <p:nvPr/>
                </p:nvSpPr>
                <p:spPr bwMode="auto">
                  <a:xfrm rot="-967428">
                    <a:off x="4032" y="2736"/>
                    <a:ext cx="480" cy="48"/>
                  </a:xfrm>
                  <a:custGeom>
                    <a:avLst/>
                    <a:gdLst>
                      <a:gd name="T0" fmla="*/ 0 w 1064"/>
                      <a:gd name="T1" fmla="*/ 1 h 81"/>
                      <a:gd name="T2" fmla="*/ 0 w 1064"/>
                      <a:gd name="T3" fmla="*/ 1 h 81"/>
                      <a:gd name="T4" fmla="*/ 0 w 1064"/>
                      <a:gd name="T5" fmla="*/ 1 h 81"/>
                      <a:gd name="T6" fmla="*/ 0 w 1064"/>
                      <a:gd name="T7" fmla="*/ 0 h 81"/>
                      <a:gd name="T8" fmla="*/ 0 w 1064"/>
                      <a:gd name="T9" fmla="*/ 0 h 81"/>
                      <a:gd name="T10" fmla="*/ 0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rgbClr val="97011A"/>
                    </a:solidFill>
                    <a:round/>
                    <a:headEnd/>
                    <a:tailEnd/>
                  </a:ln>
                </p:spPr>
                <p:txBody>
                  <a:bodyPr/>
                  <a:lstStyle/>
                  <a:p>
                    <a:endParaRPr lang="en-GB">
                      <a:latin typeface="Calibri" pitchFamily="34" charset="0"/>
                    </a:endParaRPr>
                  </a:p>
                </p:txBody>
              </p:sp>
              <p:grpSp>
                <p:nvGrpSpPr>
                  <p:cNvPr id="6" name="Group 11"/>
                  <p:cNvGrpSpPr>
                    <a:grpSpLocks/>
                  </p:cNvGrpSpPr>
                  <p:nvPr/>
                </p:nvGrpSpPr>
                <p:grpSpPr bwMode="auto">
                  <a:xfrm>
                    <a:off x="4032" y="2640"/>
                    <a:ext cx="1346" cy="384"/>
                    <a:chOff x="4032" y="2640"/>
                    <a:chExt cx="1346" cy="384"/>
                  </a:xfrm>
                </p:grpSpPr>
                <p:sp>
                  <p:nvSpPr>
                    <p:cNvPr id="111657" name="Freeform 12"/>
                    <p:cNvSpPr>
                      <a:spLocks/>
                    </p:cNvSpPr>
                    <p:nvPr/>
                  </p:nvSpPr>
                  <p:spPr bwMode="auto">
                    <a:xfrm rot="-967428">
                      <a:off x="4607" y="2973"/>
                      <a:ext cx="771" cy="51"/>
                    </a:xfrm>
                    <a:custGeom>
                      <a:avLst/>
                      <a:gdLst>
                        <a:gd name="T0" fmla="*/ 0 w 1064"/>
                        <a:gd name="T1" fmla="*/ 1 h 81"/>
                        <a:gd name="T2" fmla="*/ 0 w 1064"/>
                        <a:gd name="T3" fmla="*/ 1 h 81"/>
                        <a:gd name="T4" fmla="*/ 2 w 1064"/>
                        <a:gd name="T5" fmla="*/ 1 h 81"/>
                        <a:gd name="T6" fmla="*/ 2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rgbClr val="97011A"/>
                      </a:solidFill>
                      <a:round/>
                      <a:headEnd/>
                      <a:tailEnd/>
                    </a:ln>
                  </p:spPr>
                  <p:txBody>
                    <a:bodyPr/>
                    <a:lstStyle/>
                    <a:p>
                      <a:endParaRPr lang="en-GB">
                        <a:latin typeface="Calibri" pitchFamily="34" charset="0"/>
                      </a:endParaRPr>
                    </a:p>
                  </p:txBody>
                </p:sp>
                <p:sp>
                  <p:nvSpPr>
                    <p:cNvPr id="111658" name="Freeform 13"/>
                    <p:cNvSpPr>
                      <a:spLocks/>
                    </p:cNvSpPr>
                    <p:nvPr/>
                  </p:nvSpPr>
                  <p:spPr bwMode="auto">
                    <a:xfrm>
                      <a:off x="4032" y="2640"/>
                      <a:ext cx="1008" cy="384"/>
                    </a:xfrm>
                    <a:custGeom>
                      <a:avLst/>
                      <a:gdLst>
                        <a:gd name="T0" fmla="*/ 0 w 3131"/>
                        <a:gd name="T1" fmla="*/ 0 h 3611"/>
                        <a:gd name="T2" fmla="*/ 0 w 3131"/>
                        <a:gd name="T3" fmla="*/ 0 h 3611"/>
                        <a:gd name="T4" fmla="*/ 0 w 3131"/>
                        <a:gd name="T5" fmla="*/ 0 h 3611"/>
                        <a:gd name="T6" fmla="*/ 0 w 3131"/>
                        <a:gd name="T7" fmla="*/ 0 h 3611"/>
                        <a:gd name="T8" fmla="*/ 0 w 3131"/>
                        <a:gd name="T9" fmla="*/ 0 h 3611"/>
                        <a:gd name="T10" fmla="*/ 0 w 3131"/>
                        <a:gd name="T11" fmla="*/ 0 h 3611"/>
                        <a:gd name="T12" fmla="*/ 0 60000 65536"/>
                        <a:gd name="T13" fmla="*/ 0 60000 65536"/>
                        <a:gd name="T14" fmla="*/ 0 60000 65536"/>
                        <a:gd name="T15" fmla="*/ 0 60000 65536"/>
                        <a:gd name="T16" fmla="*/ 0 60000 65536"/>
                        <a:gd name="T17" fmla="*/ 0 60000 65536"/>
                        <a:gd name="T18" fmla="*/ 0 w 3131"/>
                        <a:gd name="T19" fmla="*/ 0 h 3611"/>
                        <a:gd name="T20" fmla="*/ 3131 w 3131"/>
                        <a:gd name="T21" fmla="*/ 3611 h 3611"/>
                      </a:gdLst>
                      <a:ahLst/>
                      <a:cxnLst>
                        <a:cxn ang="T12">
                          <a:pos x="T0" y="T1"/>
                        </a:cxn>
                        <a:cxn ang="T13">
                          <a:pos x="T2" y="T3"/>
                        </a:cxn>
                        <a:cxn ang="T14">
                          <a:pos x="T4" y="T5"/>
                        </a:cxn>
                        <a:cxn ang="T15">
                          <a:pos x="T6" y="T7"/>
                        </a:cxn>
                        <a:cxn ang="T16">
                          <a:pos x="T8" y="T9"/>
                        </a:cxn>
                        <a:cxn ang="T17">
                          <a:pos x="T10" y="T11"/>
                        </a:cxn>
                      </a:cxnLst>
                      <a:rect l="T18" t="T19" r="T20" b="T21"/>
                      <a:pathLst>
                        <a:path w="3131" h="3611">
                          <a:moveTo>
                            <a:pt x="119" y="101"/>
                          </a:moveTo>
                          <a:lnTo>
                            <a:pt x="0" y="201"/>
                          </a:lnTo>
                          <a:lnTo>
                            <a:pt x="2894" y="3611"/>
                          </a:lnTo>
                          <a:lnTo>
                            <a:pt x="3131" y="3410"/>
                          </a:lnTo>
                          <a:lnTo>
                            <a:pt x="237" y="0"/>
                          </a:lnTo>
                          <a:lnTo>
                            <a:pt x="119" y="101"/>
                          </a:lnTo>
                          <a:close/>
                        </a:path>
                      </a:pathLst>
                    </a:custGeom>
                    <a:solidFill>
                      <a:srgbClr val="DC2B19"/>
                    </a:solidFill>
                    <a:ln w="9525">
                      <a:solidFill>
                        <a:srgbClr val="97011A"/>
                      </a:solidFill>
                      <a:round/>
                      <a:headEnd/>
                      <a:tailEnd/>
                    </a:ln>
                  </p:spPr>
                  <p:txBody>
                    <a:bodyPr/>
                    <a:lstStyle/>
                    <a:p>
                      <a:endParaRPr lang="en-GB">
                        <a:latin typeface="Calibri" pitchFamily="34" charset="0"/>
                      </a:endParaRPr>
                    </a:p>
                  </p:txBody>
                </p:sp>
                <p:sp>
                  <p:nvSpPr>
                    <p:cNvPr id="111659" name="Freeform 14"/>
                    <p:cNvSpPr>
                      <a:spLocks/>
                    </p:cNvSpPr>
                    <p:nvPr/>
                  </p:nvSpPr>
                  <p:spPr bwMode="auto">
                    <a:xfrm rot="-967428">
                      <a:off x="4175" y="2791"/>
                      <a:ext cx="578" cy="47"/>
                    </a:xfrm>
                    <a:custGeom>
                      <a:avLst/>
                      <a:gdLst>
                        <a:gd name="T0" fmla="*/ 0 w 1064"/>
                        <a:gd name="T1" fmla="*/ 1 h 81"/>
                        <a:gd name="T2" fmla="*/ 0 w 1064"/>
                        <a:gd name="T3" fmla="*/ 1 h 81"/>
                        <a:gd name="T4" fmla="*/ 1 w 1064"/>
                        <a:gd name="T5" fmla="*/ 1 h 81"/>
                        <a:gd name="T6" fmla="*/ 1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rgbClr val="97011A"/>
                      </a:solidFill>
                      <a:round/>
                      <a:headEnd/>
                      <a:tailEnd/>
                    </a:ln>
                  </p:spPr>
                  <p:txBody>
                    <a:bodyPr/>
                    <a:lstStyle/>
                    <a:p>
                      <a:endParaRPr lang="en-GB">
                        <a:latin typeface="Calibri" pitchFamily="34" charset="0"/>
                      </a:endParaRPr>
                    </a:p>
                  </p:txBody>
                </p:sp>
                <p:sp>
                  <p:nvSpPr>
                    <p:cNvPr id="111660" name="Freeform 15"/>
                    <p:cNvSpPr>
                      <a:spLocks/>
                    </p:cNvSpPr>
                    <p:nvPr/>
                  </p:nvSpPr>
                  <p:spPr bwMode="auto">
                    <a:xfrm rot="-967428">
                      <a:off x="4322" y="2846"/>
                      <a:ext cx="624" cy="48"/>
                    </a:xfrm>
                    <a:custGeom>
                      <a:avLst/>
                      <a:gdLst>
                        <a:gd name="T0" fmla="*/ 0 w 1064"/>
                        <a:gd name="T1" fmla="*/ 1 h 81"/>
                        <a:gd name="T2" fmla="*/ 0 w 1064"/>
                        <a:gd name="T3" fmla="*/ 1 h 81"/>
                        <a:gd name="T4" fmla="*/ 1 w 1064"/>
                        <a:gd name="T5" fmla="*/ 1 h 81"/>
                        <a:gd name="T6" fmla="*/ 1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rgbClr val="97011A"/>
                      </a:solidFill>
                      <a:round/>
                      <a:headEnd/>
                      <a:tailEnd/>
                    </a:ln>
                  </p:spPr>
                  <p:txBody>
                    <a:bodyPr/>
                    <a:lstStyle/>
                    <a:p>
                      <a:endParaRPr lang="en-GB">
                        <a:latin typeface="Calibri" pitchFamily="34" charset="0"/>
                      </a:endParaRPr>
                    </a:p>
                  </p:txBody>
                </p:sp>
                <p:sp>
                  <p:nvSpPr>
                    <p:cNvPr id="111661" name="Freeform 16"/>
                    <p:cNvSpPr>
                      <a:spLocks/>
                    </p:cNvSpPr>
                    <p:nvPr/>
                  </p:nvSpPr>
                  <p:spPr bwMode="auto">
                    <a:xfrm rot="-967428">
                      <a:off x="4465" y="2887"/>
                      <a:ext cx="672" cy="48"/>
                    </a:xfrm>
                    <a:custGeom>
                      <a:avLst/>
                      <a:gdLst>
                        <a:gd name="T0" fmla="*/ 0 w 1064"/>
                        <a:gd name="T1" fmla="*/ 1 h 81"/>
                        <a:gd name="T2" fmla="*/ 0 w 1064"/>
                        <a:gd name="T3" fmla="*/ 1 h 81"/>
                        <a:gd name="T4" fmla="*/ 1 w 1064"/>
                        <a:gd name="T5" fmla="*/ 1 h 81"/>
                        <a:gd name="T6" fmla="*/ 1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rgbClr val="97011A"/>
                      </a:solidFill>
                      <a:round/>
                      <a:headEnd/>
                      <a:tailEnd/>
                    </a:ln>
                  </p:spPr>
                  <p:txBody>
                    <a:bodyPr/>
                    <a:lstStyle/>
                    <a:p>
                      <a:endParaRPr lang="en-GB">
                        <a:latin typeface="Calibri" pitchFamily="34" charset="0"/>
                      </a:endParaRPr>
                    </a:p>
                  </p:txBody>
                </p:sp>
              </p:grpSp>
            </p:grpSp>
            <p:sp>
              <p:nvSpPr>
                <p:cNvPr id="111654" name="Line 17"/>
                <p:cNvSpPr>
                  <a:spLocks noChangeShapeType="1"/>
                </p:cNvSpPr>
                <p:nvPr/>
              </p:nvSpPr>
              <p:spPr bwMode="auto">
                <a:xfrm>
                  <a:off x="4128" y="2784"/>
                  <a:ext cx="585" cy="240"/>
                </a:xfrm>
                <a:prstGeom prst="line">
                  <a:avLst/>
                </a:prstGeom>
                <a:noFill/>
                <a:ln w="12700">
                  <a:solidFill>
                    <a:srgbClr val="97011A"/>
                  </a:solidFill>
                  <a:round/>
                  <a:headEnd/>
                  <a:tailEnd/>
                </a:ln>
              </p:spPr>
              <p:txBody>
                <a:bodyPr wrap="none" lIns="90488" tIns="44450" rIns="90488" bIns="44450" anchor="ctr"/>
                <a:lstStyle/>
                <a:p>
                  <a:endParaRPr lang="en-US"/>
                </a:p>
              </p:txBody>
            </p:sp>
          </p:grpSp>
        </p:grpSp>
        <p:sp>
          <p:nvSpPr>
            <p:cNvPr id="111650" name="Text Box 18"/>
            <p:cNvSpPr txBox="1">
              <a:spLocks noChangeArrowheads="1"/>
            </p:cNvSpPr>
            <p:nvPr/>
          </p:nvSpPr>
          <p:spPr bwMode="auto">
            <a:xfrm>
              <a:off x="354" y="1536"/>
              <a:ext cx="672" cy="248"/>
            </a:xfrm>
            <a:prstGeom prst="rect">
              <a:avLst/>
            </a:prstGeom>
            <a:noFill/>
            <a:ln w="12700">
              <a:noFill/>
              <a:miter lim="800000"/>
              <a:headEnd/>
              <a:tailEnd/>
            </a:ln>
          </p:spPr>
          <p:txBody>
            <a:bodyPr lIns="90488" tIns="44450" rIns="90488" bIns="44450">
              <a:spAutoFit/>
            </a:bodyPr>
            <a:lstStyle/>
            <a:p>
              <a:pPr>
                <a:spcBef>
                  <a:spcPct val="50000"/>
                </a:spcBef>
                <a:buClr>
                  <a:schemeClr val="tx1"/>
                </a:buClr>
              </a:pPr>
              <a:r>
                <a:rPr lang="en-US" sz="2000">
                  <a:latin typeface="Calibri" pitchFamily="34" charset="0"/>
                </a:rPr>
                <a:t>Site A</a:t>
              </a:r>
            </a:p>
          </p:txBody>
        </p:sp>
      </p:grpSp>
      <p:pic>
        <p:nvPicPr>
          <p:cNvPr id="111622" name="Picture 19" descr="D:\WaveRider Files\Misc Tech Info\Ellipsoid_Graphic.wmf"/>
          <p:cNvPicPr>
            <a:picLocks noChangeAspect="1" noChangeArrowheads="1"/>
          </p:cNvPicPr>
          <p:nvPr/>
        </p:nvPicPr>
        <p:blipFill>
          <a:blip r:embed="rId3" cstate="print"/>
          <a:srcRect/>
          <a:stretch>
            <a:fillRect/>
          </a:stretch>
        </p:blipFill>
        <p:spPr bwMode="auto">
          <a:xfrm>
            <a:off x="2286000" y="2057400"/>
            <a:ext cx="4175125" cy="3003550"/>
          </a:xfrm>
          <a:prstGeom prst="rect">
            <a:avLst/>
          </a:prstGeom>
          <a:noFill/>
          <a:ln w="9525">
            <a:noFill/>
            <a:miter lim="800000"/>
            <a:headEnd/>
            <a:tailEnd/>
          </a:ln>
        </p:spPr>
      </p:pic>
      <p:grpSp>
        <p:nvGrpSpPr>
          <p:cNvPr id="7" name="Group 37"/>
          <p:cNvGrpSpPr>
            <a:grpSpLocks/>
          </p:cNvGrpSpPr>
          <p:nvPr/>
        </p:nvGrpSpPr>
        <p:grpSpPr bwMode="auto">
          <a:xfrm>
            <a:off x="1622425" y="3444875"/>
            <a:ext cx="5468938" cy="3262313"/>
            <a:chOff x="1022" y="1978"/>
            <a:chExt cx="3445" cy="2055"/>
          </a:xfrm>
        </p:grpSpPr>
        <p:sp>
          <p:nvSpPr>
            <p:cNvPr id="111639" name="Line 38"/>
            <p:cNvSpPr>
              <a:spLocks noChangeShapeType="1"/>
            </p:cNvSpPr>
            <p:nvPr/>
          </p:nvSpPr>
          <p:spPr bwMode="auto">
            <a:xfrm>
              <a:off x="1022" y="1978"/>
              <a:ext cx="0" cy="744"/>
            </a:xfrm>
            <a:prstGeom prst="line">
              <a:avLst/>
            </a:prstGeom>
            <a:noFill/>
            <a:ln w="12700">
              <a:solidFill>
                <a:schemeClr val="tx1"/>
              </a:solidFill>
              <a:round/>
              <a:headEnd/>
              <a:tailEnd/>
            </a:ln>
          </p:spPr>
          <p:txBody>
            <a:bodyPr wrap="none" lIns="90488" tIns="44450" rIns="90488" bIns="44450" anchor="ctr"/>
            <a:lstStyle/>
            <a:p>
              <a:endParaRPr lang="en-US"/>
            </a:p>
          </p:txBody>
        </p:sp>
        <p:sp>
          <p:nvSpPr>
            <p:cNvPr id="111640" name="Line 39"/>
            <p:cNvSpPr>
              <a:spLocks noChangeShapeType="1"/>
            </p:cNvSpPr>
            <p:nvPr/>
          </p:nvSpPr>
          <p:spPr bwMode="auto">
            <a:xfrm>
              <a:off x="4467" y="3466"/>
              <a:ext cx="0" cy="567"/>
            </a:xfrm>
            <a:prstGeom prst="line">
              <a:avLst/>
            </a:prstGeom>
            <a:noFill/>
            <a:ln w="12700">
              <a:solidFill>
                <a:schemeClr val="tx1"/>
              </a:solidFill>
              <a:round/>
              <a:headEnd/>
              <a:tailEnd/>
            </a:ln>
          </p:spPr>
          <p:txBody>
            <a:bodyPr wrap="none" lIns="90488" tIns="44450" rIns="90488" bIns="44450" anchor="ctr"/>
            <a:lstStyle/>
            <a:p>
              <a:endParaRPr lang="en-US"/>
            </a:p>
          </p:txBody>
        </p:sp>
        <p:grpSp>
          <p:nvGrpSpPr>
            <p:cNvPr id="8" name="Group 40"/>
            <p:cNvGrpSpPr>
              <a:grpSpLocks/>
            </p:cNvGrpSpPr>
            <p:nvPr/>
          </p:nvGrpSpPr>
          <p:grpSpPr bwMode="auto">
            <a:xfrm>
              <a:off x="1045" y="2466"/>
              <a:ext cx="3412" cy="1500"/>
              <a:chOff x="1045" y="2466"/>
              <a:chExt cx="3412" cy="1500"/>
            </a:xfrm>
          </p:grpSpPr>
          <p:sp>
            <p:nvSpPr>
              <p:cNvPr id="111642" name="Line 41"/>
              <p:cNvSpPr>
                <a:spLocks noChangeShapeType="1"/>
              </p:cNvSpPr>
              <p:nvPr/>
            </p:nvSpPr>
            <p:spPr bwMode="auto">
              <a:xfrm>
                <a:off x="2134" y="2766"/>
                <a:ext cx="0" cy="323"/>
              </a:xfrm>
              <a:prstGeom prst="line">
                <a:avLst/>
              </a:prstGeom>
              <a:noFill/>
              <a:ln w="12700">
                <a:solidFill>
                  <a:schemeClr val="tx1"/>
                </a:solidFill>
                <a:round/>
                <a:headEnd/>
                <a:tailEnd/>
              </a:ln>
            </p:spPr>
            <p:txBody>
              <a:bodyPr wrap="none" lIns="90488" tIns="44450" rIns="90488" bIns="44450" anchor="ctr"/>
              <a:lstStyle/>
              <a:p>
                <a:endParaRPr lang="en-US"/>
              </a:p>
            </p:txBody>
          </p:sp>
          <p:grpSp>
            <p:nvGrpSpPr>
              <p:cNvPr id="9" name="Group 42"/>
              <p:cNvGrpSpPr>
                <a:grpSpLocks/>
              </p:cNvGrpSpPr>
              <p:nvPr/>
            </p:nvGrpSpPr>
            <p:grpSpPr bwMode="auto">
              <a:xfrm>
                <a:off x="1045" y="2466"/>
                <a:ext cx="3412" cy="1500"/>
                <a:chOff x="1045" y="2466"/>
                <a:chExt cx="3412" cy="1500"/>
              </a:xfrm>
            </p:grpSpPr>
            <p:sp>
              <p:nvSpPr>
                <p:cNvPr id="111644" name="Line 43"/>
                <p:cNvSpPr>
                  <a:spLocks noChangeShapeType="1"/>
                </p:cNvSpPr>
                <p:nvPr/>
              </p:nvSpPr>
              <p:spPr bwMode="auto">
                <a:xfrm>
                  <a:off x="1045" y="2466"/>
                  <a:ext cx="1088" cy="477"/>
                </a:xfrm>
                <a:prstGeom prst="line">
                  <a:avLst/>
                </a:prstGeom>
                <a:noFill/>
                <a:ln w="12700">
                  <a:solidFill>
                    <a:schemeClr val="tx1"/>
                  </a:solidFill>
                  <a:prstDash val="sysDot"/>
                  <a:round/>
                  <a:headEnd type="triangle" w="med" len="med"/>
                  <a:tailEnd type="triangle" w="med" len="med"/>
                </a:ln>
              </p:spPr>
              <p:txBody>
                <a:bodyPr wrap="none" lIns="90488" tIns="44450" rIns="90488" bIns="44450" anchor="ctr"/>
                <a:lstStyle/>
                <a:p>
                  <a:endParaRPr lang="en-US"/>
                </a:p>
              </p:txBody>
            </p:sp>
            <p:sp>
              <p:nvSpPr>
                <p:cNvPr id="111645" name="Line 44"/>
                <p:cNvSpPr>
                  <a:spLocks noChangeShapeType="1"/>
                </p:cNvSpPr>
                <p:nvPr/>
              </p:nvSpPr>
              <p:spPr bwMode="auto">
                <a:xfrm>
                  <a:off x="2178" y="2977"/>
                  <a:ext cx="2279" cy="989"/>
                </a:xfrm>
                <a:prstGeom prst="line">
                  <a:avLst/>
                </a:prstGeom>
                <a:noFill/>
                <a:ln w="12700">
                  <a:solidFill>
                    <a:schemeClr val="tx1"/>
                  </a:solidFill>
                  <a:prstDash val="sysDot"/>
                  <a:round/>
                  <a:headEnd type="triangle" w="med" len="med"/>
                  <a:tailEnd type="triangle" w="med" len="med"/>
                </a:ln>
              </p:spPr>
              <p:txBody>
                <a:bodyPr wrap="none" lIns="90488" tIns="44450" rIns="90488" bIns="44450" anchor="ctr"/>
                <a:lstStyle/>
                <a:p>
                  <a:endParaRPr lang="en-US"/>
                </a:p>
              </p:txBody>
            </p:sp>
            <p:sp>
              <p:nvSpPr>
                <p:cNvPr id="111646" name="Text Box 45"/>
                <p:cNvSpPr txBox="1">
                  <a:spLocks noChangeArrowheads="1"/>
                </p:cNvSpPr>
                <p:nvPr/>
              </p:nvSpPr>
              <p:spPr bwMode="auto">
                <a:xfrm>
                  <a:off x="3011" y="3366"/>
                  <a:ext cx="345" cy="250"/>
                </a:xfrm>
                <a:prstGeom prst="rect">
                  <a:avLst/>
                </a:prstGeom>
                <a:noFill/>
                <a:ln w="12700">
                  <a:noFill/>
                  <a:miter lim="800000"/>
                  <a:headEnd/>
                  <a:tailEnd/>
                </a:ln>
              </p:spPr>
              <p:txBody>
                <a:bodyPr lIns="90488" tIns="44450" rIns="90488" bIns="44450">
                  <a:spAutoFit/>
                </a:bodyPr>
                <a:lstStyle/>
                <a:p>
                  <a:pPr>
                    <a:spcBef>
                      <a:spcPct val="50000"/>
                    </a:spcBef>
                    <a:buClr>
                      <a:schemeClr val="tx1"/>
                    </a:buClr>
                  </a:pPr>
                  <a:r>
                    <a:rPr lang="en-US" sz="2000" b="0">
                      <a:latin typeface="Calibri" pitchFamily="34" charset="0"/>
                    </a:rPr>
                    <a:t>d</a:t>
                  </a:r>
                  <a:r>
                    <a:rPr lang="en-US" sz="1100" b="0">
                      <a:latin typeface="Calibri" pitchFamily="34" charset="0"/>
                    </a:rPr>
                    <a:t>2</a:t>
                  </a:r>
                  <a:endParaRPr lang="en-US" sz="1600" b="0">
                    <a:latin typeface="Calibri" pitchFamily="34" charset="0"/>
                  </a:endParaRPr>
                </a:p>
              </p:txBody>
            </p:sp>
            <p:sp>
              <p:nvSpPr>
                <p:cNvPr id="111647" name="Text Box 46"/>
                <p:cNvSpPr txBox="1">
                  <a:spLocks noChangeArrowheads="1"/>
                </p:cNvSpPr>
                <p:nvPr/>
              </p:nvSpPr>
              <p:spPr bwMode="auto">
                <a:xfrm>
                  <a:off x="1432" y="2657"/>
                  <a:ext cx="345" cy="250"/>
                </a:xfrm>
                <a:prstGeom prst="rect">
                  <a:avLst/>
                </a:prstGeom>
                <a:noFill/>
                <a:ln w="12700">
                  <a:noFill/>
                  <a:miter lim="800000"/>
                  <a:headEnd/>
                  <a:tailEnd/>
                </a:ln>
              </p:spPr>
              <p:txBody>
                <a:bodyPr lIns="90488" tIns="44450" rIns="90488" bIns="44450">
                  <a:spAutoFit/>
                </a:bodyPr>
                <a:lstStyle/>
                <a:p>
                  <a:pPr>
                    <a:spcBef>
                      <a:spcPct val="50000"/>
                    </a:spcBef>
                    <a:buClr>
                      <a:schemeClr val="tx1"/>
                    </a:buClr>
                  </a:pPr>
                  <a:r>
                    <a:rPr lang="en-US" sz="2000" b="0">
                      <a:latin typeface="Calibri" pitchFamily="34" charset="0"/>
                    </a:rPr>
                    <a:t>d</a:t>
                  </a:r>
                  <a:r>
                    <a:rPr lang="en-US" sz="1100" b="0">
                      <a:latin typeface="Calibri" pitchFamily="34" charset="0"/>
                    </a:rPr>
                    <a:t>1</a:t>
                  </a:r>
                  <a:endParaRPr lang="en-US" sz="1600" b="0">
                    <a:latin typeface="Calibri" pitchFamily="34" charset="0"/>
                  </a:endParaRPr>
                </a:p>
              </p:txBody>
            </p:sp>
          </p:grpSp>
        </p:grpSp>
      </p:grpSp>
      <p:grpSp>
        <p:nvGrpSpPr>
          <p:cNvPr id="10" name="Group 20"/>
          <p:cNvGrpSpPr>
            <a:grpSpLocks/>
          </p:cNvGrpSpPr>
          <p:nvPr/>
        </p:nvGrpSpPr>
        <p:grpSpPr bwMode="auto">
          <a:xfrm>
            <a:off x="6096000" y="4343400"/>
            <a:ext cx="1447800" cy="1295400"/>
            <a:chOff x="3840" y="2544"/>
            <a:chExt cx="912" cy="816"/>
          </a:xfrm>
        </p:grpSpPr>
        <p:grpSp>
          <p:nvGrpSpPr>
            <p:cNvPr id="11" name="Group 21"/>
            <p:cNvGrpSpPr>
              <a:grpSpLocks/>
            </p:cNvGrpSpPr>
            <p:nvPr/>
          </p:nvGrpSpPr>
          <p:grpSpPr bwMode="auto">
            <a:xfrm>
              <a:off x="3888" y="2544"/>
              <a:ext cx="864" cy="816"/>
              <a:chOff x="3888" y="2544"/>
              <a:chExt cx="864" cy="816"/>
            </a:xfrm>
          </p:grpSpPr>
          <p:sp>
            <p:nvSpPr>
              <p:cNvPr id="111628" name="Line 22"/>
              <p:cNvSpPr>
                <a:spLocks noChangeShapeType="1"/>
              </p:cNvSpPr>
              <p:nvPr/>
            </p:nvSpPr>
            <p:spPr bwMode="auto">
              <a:xfrm>
                <a:off x="4464" y="2784"/>
                <a:ext cx="0" cy="576"/>
              </a:xfrm>
              <a:prstGeom prst="line">
                <a:avLst/>
              </a:prstGeom>
              <a:noFill/>
              <a:ln w="57150">
                <a:solidFill>
                  <a:srgbClr val="97011A"/>
                </a:solidFill>
                <a:round/>
                <a:headEnd/>
                <a:tailEnd/>
              </a:ln>
            </p:spPr>
            <p:txBody>
              <a:bodyPr wrap="none" lIns="90488" tIns="44450" rIns="90488" bIns="44450" anchor="ctr"/>
              <a:lstStyle/>
              <a:p>
                <a:endParaRPr lang="en-US"/>
              </a:p>
            </p:txBody>
          </p:sp>
          <p:grpSp>
            <p:nvGrpSpPr>
              <p:cNvPr id="12" name="Group 23"/>
              <p:cNvGrpSpPr>
                <a:grpSpLocks/>
              </p:cNvGrpSpPr>
              <p:nvPr/>
            </p:nvGrpSpPr>
            <p:grpSpPr bwMode="auto">
              <a:xfrm>
                <a:off x="3888" y="2544"/>
                <a:ext cx="864" cy="240"/>
                <a:chOff x="4080" y="2784"/>
                <a:chExt cx="864" cy="240"/>
              </a:xfrm>
            </p:grpSpPr>
            <p:grpSp>
              <p:nvGrpSpPr>
                <p:cNvPr id="13" name="Group 24"/>
                <p:cNvGrpSpPr>
                  <a:grpSpLocks/>
                </p:cNvGrpSpPr>
                <p:nvPr/>
              </p:nvGrpSpPr>
              <p:grpSpPr bwMode="auto">
                <a:xfrm>
                  <a:off x="4080" y="2784"/>
                  <a:ext cx="864" cy="240"/>
                  <a:chOff x="4032" y="2640"/>
                  <a:chExt cx="1346" cy="384"/>
                </a:xfrm>
              </p:grpSpPr>
              <p:sp>
                <p:nvSpPr>
                  <p:cNvPr id="111632" name="Freeform 25"/>
                  <p:cNvSpPr>
                    <a:spLocks/>
                  </p:cNvSpPr>
                  <p:nvPr/>
                </p:nvSpPr>
                <p:spPr bwMode="auto">
                  <a:xfrm rot="-967428">
                    <a:off x="4032" y="2736"/>
                    <a:ext cx="480" cy="48"/>
                  </a:xfrm>
                  <a:custGeom>
                    <a:avLst/>
                    <a:gdLst>
                      <a:gd name="T0" fmla="*/ 0 w 1064"/>
                      <a:gd name="T1" fmla="*/ 1 h 81"/>
                      <a:gd name="T2" fmla="*/ 0 w 1064"/>
                      <a:gd name="T3" fmla="*/ 1 h 81"/>
                      <a:gd name="T4" fmla="*/ 0 w 1064"/>
                      <a:gd name="T5" fmla="*/ 1 h 81"/>
                      <a:gd name="T6" fmla="*/ 0 w 1064"/>
                      <a:gd name="T7" fmla="*/ 0 h 81"/>
                      <a:gd name="T8" fmla="*/ 0 w 1064"/>
                      <a:gd name="T9" fmla="*/ 0 h 81"/>
                      <a:gd name="T10" fmla="*/ 0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chemeClr val="hlink"/>
                    </a:solidFill>
                    <a:round/>
                    <a:headEnd/>
                    <a:tailEnd/>
                  </a:ln>
                </p:spPr>
                <p:txBody>
                  <a:bodyPr/>
                  <a:lstStyle/>
                  <a:p>
                    <a:endParaRPr lang="en-GB"/>
                  </a:p>
                </p:txBody>
              </p:sp>
              <p:grpSp>
                <p:nvGrpSpPr>
                  <p:cNvPr id="14" name="Group 26"/>
                  <p:cNvGrpSpPr>
                    <a:grpSpLocks/>
                  </p:cNvGrpSpPr>
                  <p:nvPr/>
                </p:nvGrpSpPr>
                <p:grpSpPr bwMode="auto">
                  <a:xfrm>
                    <a:off x="4032" y="2640"/>
                    <a:ext cx="1346" cy="384"/>
                    <a:chOff x="4032" y="2640"/>
                    <a:chExt cx="1346" cy="384"/>
                  </a:xfrm>
                </p:grpSpPr>
                <p:sp>
                  <p:nvSpPr>
                    <p:cNvPr id="111634" name="Freeform 27"/>
                    <p:cNvSpPr>
                      <a:spLocks/>
                    </p:cNvSpPr>
                    <p:nvPr/>
                  </p:nvSpPr>
                  <p:spPr bwMode="auto">
                    <a:xfrm rot="-967428">
                      <a:off x="4607" y="2973"/>
                      <a:ext cx="771" cy="51"/>
                    </a:xfrm>
                    <a:custGeom>
                      <a:avLst/>
                      <a:gdLst>
                        <a:gd name="T0" fmla="*/ 0 w 1064"/>
                        <a:gd name="T1" fmla="*/ 1 h 81"/>
                        <a:gd name="T2" fmla="*/ 0 w 1064"/>
                        <a:gd name="T3" fmla="*/ 1 h 81"/>
                        <a:gd name="T4" fmla="*/ 2 w 1064"/>
                        <a:gd name="T5" fmla="*/ 1 h 81"/>
                        <a:gd name="T6" fmla="*/ 2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chemeClr val="hlink"/>
                      </a:solidFill>
                      <a:round/>
                      <a:headEnd/>
                      <a:tailEnd/>
                    </a:ln>
                  </p:spPr>
                  <p:txBody>
                    <a:bodyPr/>
                    <a:lstStyle/>
                    <a:p>
                      <a:endParaRPr lang="en-GB"/>
                    </a:p>
                  </p:txBody>
                </p:sp>
                <p:sp>
                  <p:nvSpPr>
                    <p:cNvPr id="111635" name="Freeform 28"/>
                    <p:cNvSpPr>
                      <a:spLocks/>
                    </p:cNvSpPr>
                    <p:nvPr/>
                  </p:nvSpPr>
                  <p:spPr bwMode="auto">
                    <a:xfrm>
                      <a:off x="4032" y="2640"/>
                      <a:ext cx="1008" cy="384"/>
                    </a:xfrm>
                    <a:custGeom>
                      <a:avLst/>
                      <a:gdLst>
                        <a:gd name="T0" fmla="*/ 0 w 3131"/>
                        <a:gd name="T1" fmla="*/ 0 h 3611"/>
                        <a:gd name="T2" fmla="*/ 0 w 3131"/>
                        <a:gd name="T3" fmla="*/ 0 h 3611"/>
                        <a:gd name="T4" fmla="*/ 0 w 3131"/>
                        <a:gd name="T5" fmla="*/ 0 h 3611"/>
                        <a:gd name="T6" fmla="*/ 0 w 3131"/>
                        <a:gd name="T7" fmla="*/ 0 h 3611"/>
                        <a:gd name="T8" fmla="*/ 0 w 3131"/>
                        <a:gd name="T9" fmla="*/ 0 h 3611"/>
                        <a:gd name="T10" fmla="*/ 0 w 3131"/>
                        <a:gd name="T11" fmla="*/ 0 h 3611"/>
                        <a:gd name="T12" fmla="*/ 0 60000 65536"/>
                        <a:gd name="T13" fmla="*/ 0 60000 65536"/>
                        <a:gd name="T14" fmla="*/ 0 60000 65536"/>
                        <a:gd name="T15" fmla="*/ 0 60000 65536"/>
                        <a:gd name="T16" fmla="*/ 0 60000 65536"/>
                        <a:gd name="T17" fmla="*/ 0 60000 65536"/>
                        <a:gd name="T18" fmla="*/ 0 w 3131"/>
                        <a:gd name="T19" fmla="*/ 0 h 3611"/>
                        <a:gd name="T20" fmla="*/ 3131 w 3131"/>
                        <a:gd name="T21" fmla="*/ 3611 h 3611"/>
                      </a:gdLst>
                      <a:ahLst/>
                      <a:cxnLst>
                        <a:cxn ang="T12">
                          <a:pos x="T0" y="T1"/>
                        </a:cxn>
                        <a:cxn ang="T13">
                          <a:pos x="T2" y="T3"/>
                        </a:cxn>
                        <a:cxn ang="T14">
                          <a:pos x="T4" y="T5"/>
                        </a:cxn>
                        <a:cxn ang="T15">
                          <a:pos x="T6" y="T7"/>
                        </a:cxn>
                        <a:cxn ang="T16">
                          <a:pos x="T8" y="T9"/>
                        </a:cxn>
                        <a:cxn ang="T17">
                          <a:pos x="T10" y="T11"/>
                        </a:cxn>
                      </a:cxnLst>
                      <a:rect l="T18" t="T19" r="T20" b="T21"/>
                      <a:pathLst>
                        <a:path w="3131" h="3611">
                          <a:moveTo>
                            <a:pt x="119" y="101"/>
                          </a:moveTo>
                          <a:lnTo>
                            <a:pt x="0" y="201"/>
                          </a:lnTo>
                          <a:lnTo>
                            <a:pt x="2894" y="3611"/>
                          </a:lnTo>
                          <a:lnTo>
                            <a:pt x="3131" y="3410"/>
                          </a:lnTo>
                          <a:lnTo>
                            <a:pt x="237" y="0"/>
                          </a:lnTo>
                          <a:lnTo>
                            <a:pt x="119" y="101"/>
                          </a:lnTo>
                          <a:close/>
                        </a:path>
                      </a:pathLst>
                    </a:custGeom>
                    <a:solidFill>
                      <a:srgbClr val="DC2B19"/>
                    </a:solidFill>
                    <a:ln w="9525">
                      <a:solidFill>
                        <a:schemeClr val="hlink"/>
                      </a:solidFill>
                      <a:round/>
                      <a:headEnd/>
                      <a:tailEnd/>
                    </a:ln>
                  </p:spPr>
                  <p:txBody>
                    <a:bodyPr/>
                    <a:lstStyle/>
                    <a:p>
                      <a:endParaRPr lang="en-GB"/>
                    </a:p>
                  </p:txBody>
                </p:sp>
                <p:sp>
                  <p:nvSpPr>
                    <p:cNvPr id="111636" name="Freeform 29"/>
                    <p:cNvSpPr>
                      <a:spLocks/>
                    </p:cNvSpPr>
                    <p:nvPr/>
                  </p:nvSpPr>
                  <p:spPr bwMode="auto">
                    <a:xfrm rot="-967428">
                      <a:off x="4175" y="2791"/>
                      <a:ext cx="578" cy="47"/>
                    </a:xfrm>
                    <a:custGeom>
                      <a:avLst/>
                      <a:gdLst>
                        <a:gd name="T0" fmla="*/ 0 w 1064"/>
                        <a:gd name="T1" fmla="*/ 1 h 81"/>
                        <a:gd name="T2" fmla="*/ 0 w 1064"/>
                        <a:gd name="T3" fmla="*/ 1 h 81"/>
                        <a:gd name="T4" fmla="*/ 1 w 1064"/>
                        <a:gd name="T5" fmla="*/ 1 h 81"/>
                        <a:gd name="T6" fmla="*/ 1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chemeClr val="hlink"/>
                      </a:solidFill>
                      <a:round/>
                      <a:headEnd/>
                      <a:tailEnd/>
                    </a:ln>
                  </p:spPr>
                  <p:txBody>
                    <a:bodyPr/>
                    <a:lstStyle/>
                    <a:p>
                      <a:endParaRPr lang="en-GB"/>
                    </a:p>
                  </p:txBody>
                </p:sp>
                <p:sp>
                  <p:nvSpPr>
                    <p:cNvPr id="111637" name="Freeform 30"/>
                    <p:cNvSpPr>
                      <a:spLocks/>
                    </p:cNvSpPr>
                    <p:nvPr/>
                  </p:nvSpPr>
                  <p:spPr bwMode="auto">
                    <a:xfrm rot="-967428">
                      <a:off x="4322" y="2846"/>
                      <a:ext cx="624" cy="48"/>
                    </a:xfrm>
                    <a:custGeom>
                      <a:avLst/>
                      <a:gdLst>
                        <a:gd name="T0" fmla="*/ 0 w 1064"/>
                        <a:gd name="T1" fmla="*/ 1 h 81"/>
                        <a:gd name="T2" fmla="*/ 0 w 1064"/>
                        <a:gd name="T3" fmla="*/ 1 h 81"/>
                        <a:gd name="T4" fmla="*/ 1 w 1064"/>
                        <a:gd name="T5" fmla="*/ 1 h 81"/>
                        <a:gd name="T6" fmla="*/ 1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chemeClr val="hlink"/>
                      </a:solidFill>
                      <a:round/>
                      <a:headEnd/>
                      <a:tailEnd/>
                    </a:ln>
                  </p:spPr>
                  <p:txBody>
                    <a:bodyPr/>
                    <a:lstStyle/>
                    <a:p>
                      <a:endParaRPr lang="en-GB"/>
                    </a:p>
                  </p:txBody>
                </p:sp>
                <p:sp>
                  <p:nvSpPr>
                    <p:cNvPr id="111638" name="Freeform 31"/>
                    <p:cNvSpPr>
                      <a:spLocks/>
                    </p:cNvSpPr>
                    <p:nvPr/>
                  </p:nvSpPr>
                  <p:spPr bwMode="auto">
                    <a:xfrm rot="-967428">
                      <a:off x="4465" y="2887"/>
                      <a:ext cx="672" cy="48"/>
                    </a:xfrm>
                    <a:custGeom>
                      <a:avLst/>
                      <a:gdLst>
                        <a:gd name="T0" fmla="*/ 0 w 1064"/>
                        <a:gd name="T1" fmla="*/ 1 h 81"/>
                        <a:gd name="T2" fmla="*/ 0 w 1064"/>
                        <a:gd name="T3" fmla="*/ 1 h 81"/>
                        <a:gd name="T4" fmla="*/ 1 w 1064"/>
                        <a:gd name="T5" fmla="*/ 1 h 81"/>
                        <a:gd name="T6" fmla="*/ 1 w 1064"/>
                        <a:gd name="T7" fmla="*/ 0 h 81"/>
                        <a:gd name="T8" fmla="*/ 0 w 1064"/>
                        <a:gd name="T9" fmla="*/ 0 h 81"/>
                        <a:gd name="T10" fmla="*/ 1 w 1064"/>
                        <a:gd name="T11" fmla="*/ 1 h 81"/>
                        <a:gd name="T12" fmla="*/ 0 60000 65536"/>
                        <a:gd name="T13" fmla="*/ 0 60000 65536"/>
                        <a:gd name="T14" fmla="*/ 0 60000 65536"/>
                        <a:gd name="T15" fmla="*/ 0 60000 65536"/>
                        <a:gd name="T16" fmla="*/ 0 60000 65536"/>
                        <a:gd name="T17" fmla="*/ 0 60000 65536"/>
                        <a:gd name="T18" fmla="*/ 0 w 1064"/>
                        <a:gd name="T19" fmla="*/ 0 h 81"/>
                        <a:gd name="T20" fmla="*/ 1064 w 1064"/>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064" h="81">
                          <a:moveTo>
                            <a:pt x="0" y="24"/>
                          </a:moveTo>
                          <a:lnTo>
                            <a:pt x="0" y="48"/>
                          </a:lnTo>
                          <a:lnTo>
                            <a:pt x="1064" y="48"/>
                          </a:lnTo>
                          <a:lnTo>
                            <a:pt x="1064" y="0"/>
                          </a:lnTo>
                          <a:lnTo>
                            <a:pt x="0" y="0"/>
                          </a:lnTo>
                          <a:lnTo>
                            <a:pt x="57" y="81"/>
                          </a:lnTo>
                        </a:path>
                      </a:pathLst>
                    </a:custGeom>
                    <a:solidFill>
                      <a:srgbClr val="DC2B19"/>
                    </a:solidFill>
                    <a:ln w="9525">
                      <a:solidFill>
                        <a:schemeClr val="hlink"/>
                      </a:solidFill>
                      <a:round/>
                      <a:headEnd/>
                      <a:tailEnd/>
                    </a:ln>
                  </p:spPr>
                  <p:txBody>
                    <a:bodyPr/>
                    <a:lstStyle/>
                    <a:p>
                      <a:endParaRPr lang="en-GB"/>
                    </a:p>
                  </p:txBody>
                </p:sp>
              </p:grpSp>
            </p:grpSp>
            <p:sp>
              <p:nvSpPr>
                <p:cNvPr id="111631" name="Line 32"/>
                <p:cNvSpPr>
                  <a:spLocks noChangeShapeType="1"/>
                </p:cNvSpPr>
                <p:nvPr/>
              </p:nvSpPr>
              <p:spPr bwMode="auto">
                <a:xfrm>
                  <a:off x="4128" y="2784"/>
                  <a:ext cx="585" cy="240"/>
                </a:xfrm>
                <a:prstGeom prst="line">
                  <a:avLst/>
                </a:prstGeom>
                <a:noFill/>
                <a:ln w="12700">
                  <a:solidFill>
                    <a:schemeClr val="hlink"/>
                  </a:solidFill>
                  <a:round/>
                  <a:headEnd/>
                  <a:tailEnd/>
                </a:ln>
              </p:spPr>
              <p:txBody>
                <a:bodyPr wrap="none" lIns="90488" tIns="44450" rIns="90488" bIns="44450" anchor="ctr"/>
                <a:lstStyle/>
                <a:p>
                  <a:endParaRPr lang="en-US"/>
                </a:p>
              </p:txBody>
            </p:sp>
          </p:grpSp>
        </p:grpSp>
        <p:sp>
          <p:nvSpPr>
            <p:cNvPr id="111627" name="Text Box 33"/>
            <p:cNvSpPr txBox="1">
              <a:spLocks noChangeArrowheads="1"/>
            </p:cNvSpPr>
            <p:nvPr/>
          </p:nvSpPr>
          <p:spPr bwMode="auto">
            <a:xfrm>
              <a:off x="3840" y="3072"/>
              <a:ext cx="624" cy="248"/>
            </a:xfrm>
            <a:prstGeom prst="rect">
              <a:avLst/>
            </a:prstGeom>
            <a:noFill/>
            <a:ln w="12700">
              <a:noFill/>
              <a:miter lim="800000"/>
              <a:headEnd/>
              <a:tailEnd/>
            </a:ln>
          </p:spPr>
          <p:txBody>
            <a:bodyPr lIns="90488" tIns="44450" rIns="90488" bIns="44450">
              <a:spAutoFit/>
            </a:bodyPr>
            <a:lstStyle/>
            <a:p>
              <a:pPr>
                <a:spcBef>
                  <a:spcPct val="50000"/>
                </a:spcBef>
                <a:buClr>
                  <a:schemeClr val="tx1"/>
                </a:buClr>
              </a:pPr>
              <a:r>
                <a:rPr lang="en-US" sz="2000">
                  <a:latin typeface="Calibri" pitchFamily="34" charset="0"/>
                </a:rPr>
                <a:t>Site B</a:t>
              </a:r>
            </a:p>
          </p:txBody>
        </p:sp>
      </p:grpSp>
      <p:sp>
        <p:nvSpPr>
          <p:cNvPr id="111625" name="TextBox 65"/>
          <p:cNvSpPr txBox="1">
            <a:spLocks noChangeArrowheads="1"/>
          </p:cNvSpPr>
          <p:nvPr/>
        </p:nvSpPr>
        <p:spPr bwMode="auto">
          <a:xfrm>
            <a:off x="0" y="5715000"/>
            <a:ext cx="4343400" cy="923925"/>
          </a:xfrm>
          <a:prstGeom prst="rect">
            <a:avLst/>
          </a:prstGeom>
          <a:noFill/>
          <a:ln w="9525">
            <a:noFill/>
            <a:miter lim="800000"/>
            <a:headEnd/>
            <a:tailEnd/>
          </a:ln>
        </p:spPr>
        <p:txBody>
          <a:bodyPr>
            <a:spAutoFit/>
          </a:bodyPr>
          <a:lstStyle/>
          <a:p>
            <a:r>
              <a:rPr lang="en-US" b="0">
                <a:latin typeface="Calibri" pitchFamily="34" charset="0"/>
              </a:rPr>
              <a:t>Image courtesy of Lecture on </a:t>
            </a:r>
            <a:r>
              <a:rPr lang="en-GB" b="0">
                <a:latin typeface="Calibri" pitchFamily="34" charset="0"/>
                <a:cs typeface="Times New Roman" pitchFamily="18" charset="0"/>
              </a:rPr>
              <a:t>Wireless Communication Systems, University of Surrey</a:t>
            </a:r>
            <a:endParaRPr lang="en-US" b="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112643" name="Slide Number Placeholder 4"/>
          <p:cNvSpPr>
            <a:spLocks noGrp="1"/>
          </p:cNvSpPr>
          <p:nvPr>
            <p:ph type="sldNum" sz="quarter" idx="12"/>
          </p:nvPr>
        </p:nvSpPr>
        <p:spPr>
          <a:noFill/>
        </p:spPr>
        <p:txBody>
          <a:bodyPr/>
          <a:lstStyle/>
          <a:p>
            <a:fld id="{DF69F1A6-4F99-4F14-B832-5E13B8327DFA}" type="slidenum">
              <a:rPr lang="en-US" smtClean="0"/>
              <a:pPr/>
              <a:t>14</a:t>
            </a:fld>
            <a:endParaRPr lang="en-US"/>
          </a:p>
        </p:txBody>
      </p:sp>
      <p:sp>
        <p:nvSpPr>
          <p:cNvPr id="112644" name="Rectangle 3"/>
          <p:cNvSpPr>
            <a:spLocks noGrp="1" noChangeArrowheads="1"/>
          </p:cNvSpPr>
          <p:nvPr>
            <p:ph idx="1"/>
          </p:nvPr>
        </p:nvSpPr>
        <p:spPr>
          <a:xfrm>
            <a:off x="228600" y="914400"/>
            <a:ext cx="8686800" cy="914400"/>
          </a:xfrm>
        </p:spPr>
        <p:txBody>
          <a:bodyPr/>
          <a:lstStyle/>
          <a:p>
            <a:r>
              <a:rPr lang="en-US" dirty="0"/>
              <a:t>Circles on the obstruction with an </a:t>
            </a:r>
            <a:r>
              <a:rPr lang="en-US" dirty="0">
                <a:solidFill>
                  <a:srgbClr val="FF0000"/>
                </a:solidFill>
              </a:rPr>
              <a:t>excess length </a:t>
            </a:r>
            <a:r>
              <a:rPr lang="en-US" dirty="0"/>
              <a:t>equal to an integer multiple of half wavelengths define a series of concentric ellipsoids </a:t>
            </a:r>
          </a:p>
          <a:p>
            <a:r>
              <a:rPr lang="en-US" dirty="0"/>
              <a:t>Volume enclosed be q-</a:t>
            </a:r>
            <a:r>
              <a:rPr lang="en-US" dirty="0" err="1"/>
              <a:t>th</a:t>
            </a:r>
            <a:r>
              <a:rPr lang="en-US" dirty="0"/>
              <a:t> ellipsoid is called the q-</a:t>
            </a:r>
            <a:r>
              <a:rPr lang="en-US" dirty="0" err="1"/>
              <a:t>th</a:t>
            </a:r>
            <a:r>
              <a:rPr lang="en-US" dirty="0"/>
              <a:t> </a:t>
            </a:r>
            <a:r>
              <a:rPr lang="en-US" dirty="0">
                <a:solidFill>
                  <a:srgbClr val="FF0000"/>
                </a:solidFill>
              </a:rPr>
              <a:t>Fresnel Zone</a:t>
            </a:r>
          </a:p>
          <a:p>
            <a:endParaRPr lang="en-US" dirty="0"/>
          </a:p>
        </p:txBody>
      </p:sp>
      <p:grpSp>
        <p:nvGrpSpPr>
          <p:cNvPr id="2" name="Group 29"/>
          <p:cNvGrpSpPr>
            <a:grpSpLocks/>
          </p:cNvGrpSpPr>
          <p:nvPr/>
        </p:nvGrpSpPr>
        <p:grpSpPr bwMode="auto">
          <a:xfrm>
            <a:off x="1371600" y="2971800"/>
            <a:ext cx="5943600" cy="3556000"/>
            <a:chOff x="1371600" y="2971800"/>
            <a:chExt cx="5943600" cy="3556575"/>
          </a:xfrm>
        </p:grpSpPr>
        <p:cxnSp>
          <p:nvCxnSpPr>
            <p:cNvPr id="112646" name="Straight Connector 6"/>
            <p:cNvCxnSpPr>
              <a:cxnSpLocks noChangeShapeType="1"/>
            </p:cNvCxnSpPr>
            <p:nvPr/>
          </p:nvCxnSpPr>
          <p:spPr bwMode="auto">
            <a:xfrm flipV="1">
              <a:off x="1905000" y="4800600"/>
              <a:ext cx="2438400" cy="1371600"/>
            </a:xfrm>
            <a:prstGeom prst="line">
              <a:avLst/>
            </a:prstGeom>
            <a:noFill/>
            <a:ln w="38100" algn="ctr">
              <a:solidFill>
                <a:schemeClr val="tx1"/>
              </a:solidFill>
              <a:round/>
              <a:headEnd/>
              <a:tailEnd/>
            </a:ln>
          </p:spPr>
        </p:cxnSp>
        <p:sp>
          <p:nvSpPr>
            <p:cNvPr id="112647" name="Oval 10"/>
            <p:cNvSpPr>
              <a:spLocks noChangeArrowheads="1"/>
            </p:cNvSpPr>
            <p:nvPr/>
          </p:nvSpPr>
          <p:spPr bwMode="auto">
            <a:xfrm>
              <a:off x="3810000" y="42672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112648" name="Straight Connector 41"/>
            <p:cNvCxnSpPr>
              <a:cxnSpLocks noChangeShapeType="1"/>
            </p:cNvCxnSpPr>
            <p:nvPr/>
          </p:nvCxnSpPr>
          <p:spPr bwMode="auto">
            <a:xfrm flipV="1">
              <a:off x="4876800" y="3429000"/>
              <a:ext cx="1981200" cy="1066800"/>
            </a:xfrm>
            <a:prstGeom prst="line">
              <a:avLst/>
            </a:prstGeom>
            <a:noFill/>
            <a:ln w="38100" algn="ctr">
              <a:solidFill>
                <a:schemeClr val="tx1"/>
              </a:solidFill>
              <a:round/>
              <a:headEnd/>
              <a:tailEnd/>
            </a:ln>
          </p:spPr>
        </p:cxnSp>
        <p:cxnSp>
          <p:nvCxnSpPr>
            <p:cNvPr id="112649" name="Straight Connector 42"/>
            <p:cNvCxnSpPr>
              <a:cxnSpLocks noChangeShapeType="1"/>
            </p:cNvCxnSpPr>
            <p:nvPr/>
          </p:nvCxnSpPr>
          <p:spPr bwMode="auto">
            <a:xfrm flipV="1">
              <a:off x="3810000" y="3733800"/>
              <a:ext cx="2438400" cy="1371600"/>
            </a:xfrm>
            <a:prstGeom prst="line">
              <a:avLst/>
            </a:prstGeom>
            <a:noFill/>
            <a:ln w="12700" algn="ctr">
              <a:solidFill>
                <a:schemeClr val="tx1"/>
              </a:solidFill>
              <a:prstDash val="dash"/>
              <a:round/>
              <a:headEnd/>
              <a:tailEnd/>
            </a:ln>
          </p:spPr>
        </p:cxnSp>
        <p:sp>
          <p:nvSpPr>
            <p:cNvPr id="112650" name="TextBox 84"/>
            <p:cNvSpPr txBox="1">
              <a:spLocks noChangeArrowheads="1"/>
            </p:cNvSpPr>
            <p:nvPr/>
          </p:nvSpPr>
          <p:spPr bwMode="auto">
            <a:xfrm>
              <a:off x="1371600" y="59436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112651" name="TextBox 84"/>
            <p:cNvSpPr txBox="1">
              <a:spLocks noChangeArrowheads="1"/>
            </p:cNvSpPr>
            <p:nvPr/>
          </p:nvSpPr>
          <p:spPr bwMode="auto">
            <a:xfrm>
              <a:off x="6858000" y="29718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112652" name="TextBox 84"/>
            <p:cNvSpPr txBox="1">
              <a:spLocks noChangeArrowheads="1"/>
            </p:cNvSpPr>
            <p:nvPr/>
          </p:nvSpPr>
          <p:spPr bwMode="auto">
            <a:xfrm>
              <a:off x="4343400" y="46482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112653" name="Oval 10"/>
            <p:cNvSpPr>
              <a:spLocks noChangeArrowheads="1"/>
            </p:cNvSpPr>
            <p:nvPr/>
          </p:nvSpPr>
          <p:spPr bwMode="auto">
            <a:xfrm>
              <a:off x="3429000" y="3886200"/>
              <a:ext cx="1905000" cy="1828800"/>
            </a:xfrm>
            <a:prstGeom prst="ellipse">
              <a:avLst/>
            </a:prstGeom>
            <a:noFill/>
            <a:ln w="9525" algn="ctr">
              <a:solidFill>
                <a:schemeClr val="tx1"/>
              </a:solidFill>
              <a:prstDash val="dash"/>
              <a:round/>
              <a:headEnd/>
              <a:tailEnd/>
            </a:ln>
          </p:spPr>
          <p:txBody>
            <a:bodyPr/>
            <a:lstStyle/>
            <a:p>
              <a:endParaRPr lang="en-US"/>
            </a:p>
          </p:txBody>
        </p:sp>
        <p:sp>
          <p:nvSpPr>
            <p:cNvPr id="112654" name="Oval 10"/>
            <p:cNvSpPr>
              <a:spLocks noChangeArrowheads="1"/>
            </p:cNvSpPr>
            <p:nvPr/>
          </p:nvSpPr>
          <p:spPr bwMode="auto">
            <a:xfrm>
              <a:off x="3048000" y="3505200"/>
              <a:ext cx="2667000" cy="2514600"/>
            </a:xfrm>
            <a:prstGeom prst="ellipse">
              <a:avLst/>
            </a:prstGeom>
            <a:noFill/>
            <a:ln w="9525" algn="ctr">
              <a:solidFill>
                <a:schemeClr val="tx1"/>
              </a:solidFill>
              <a:prstDash val="dash"/>
              <a:round/>
              <a:headEnd/>
              <a:tailEnd/>
            </a:ln>
          </p:spPr>
          <p:txBody>
            <a:bodyPr/>
            <a:lstStyle/>
            <a:p>
              <a:endParaRPr lang="en-US"/>
            </a:p>
          </p:txBody>
        </p:sp>
        <p:grpSp>
          <p:nvGrpSpPr>
            <p:cNvPr id="3" name="Group 28"/>
            <p:cNvGrpSpPr>
              <a:grpSpLocks/>
            </p:cNvGrpSpPr>
            <p:nvPr/>
          </p:nvGrpSpPr>
          <p:grpSpPr bwMode="auto">
            <a:xfrm>
              <a:off x="1600200" y="3429000"/>
              <a:ext cx="5622994" cy="2596033"/>
              <a:chOff x="1656098" y="3336543"/>
              <a:chExt cx="5622994" cy="2596033"/>
            </a:xfrm>
          </p:grpSpPr>
          <p:sp>
            <p:nvSpPr>
              <p:cNvPr id="112656" name="Oval 26"/>
              <p:cNvSpPr>
                <a:spLocks noChangeArrowheads="1"/>
              </p:cNvSpPr>
              <p:nvPr/>
            </p:nvSpPr>
            <p:spPr bwMode="auto">
              <a:xfrm rot="-1700052">
                <a:off x="1656098" y="3336543"/>
                <a:ext cx="5588678" cy="2596033"/>
              </a:xfrm>
              <a:prstGeom prst="ellipse">
                <a:avLst/>
              </a:prstGeom>
              <a:solidFill>
                <a:srgbClr val="FFFF00">
                  <a:alpha val="30980"/>
                </a:srgbClr>
              </a:solidFill>
              <a:ln w="38100" algn="ctr">
                <a:solidFill>
                  <a:schemeClr val="tx1"/>
                </a:solidFill>
                <a:round/>
                <a:headEnd/>
                <a:tailEnd/>
              </a:ln>
            </p:spPr>
            <p:txBody>
              <a:bodyPr/>
              <a:lstStyle/>
              <a:p>
                <a:endParaRPr lang="en-US"/>
              </a:p>
            </p:txBody>
          </p:sp>
          <p:sp>
            <p:nvSpPr>
              <p:cNvPr id="112657" name="Oval 25"/>
              <p:cNvSpPr>
                <a:spLocks noChangeArrowheads="1"/>
              </p:cNvSpPr>
              <p:nvPr/>
            </p:nvSpPr>
            <p:spPr bwMode="auto">
              <a:xfrm rot="-1700052">
                <a:off x="1690414" y="3729932"/>
                <a:ext cx="5588678" cy="1842473"/>
              </a:xfrm>
              <a:prstGeom prst="ellipse">
                <a:avLst/>
              </a:prstGeom>
              <a:solidFill>
                <a:srgbClr val="FFCCFF">
                  <a:alpha val="30980"/>
                </a:srgbClr>
              </a:solidFill>
              <a:ln w="38100" algn="ctr">
                <a:solidFill>
                  <a:schemeClr val="tx1"/>
                </a:solidFill>
                <a:round/>
                <a:headEnd/>
                <a:tailEnd/>
              </a:ln>
            </p:spPr>
            <p:txBody>
              <a:bodyPr/>
              <a:lstStyle/>
              <a:p>
                <a:endParaRPr lang="en-US"/>
              </a:p>
            </p:txBody>
          </p:sp>
          <p:sp>
            <p:nvSpPr>
              <p:cNvPr id="112658" name="Oval 24"/>
              <p:cNvSpPr>
                <a:spLocks noChangeArrowheads="1"/>
              </p:cNvSpPr>
              <p:nvPr/>
            </p:nvSpPr>
            <p:spPr bwMode="auto">
              <a:xfrm rot="-1700052">
                <a:off x="1662159" y="4122973"/>
                <a:ext cx="5588678" cy="1103981"/>
              </a:xfrm>
              <a:prstGeom prst="ellipse">
                <a:avLst/>
              </a:prstGeom>
              <a:solidFill>
                <a:srgbClr val="CCECFF">
                  <a:alpha val="30980"/>
                </a:srgbClr>
              </a:solidFill>
              <a:ln w="38100" algn="ctr">
                <a:solidFill>
                  <a:schemeClr val="tx1"/>
                </a:solidFill>
                <a:round/>
                <a:headEnd/>
                <a:tailEnd/>
              </a:ln>
            </p:spPr>
            <p:txBody>
              <a:bodyPr/>
              <a:lstStyle/>
              <a:p>
                <a:endParaRPr lang="en-US"/>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113667" name="Slide Number Placeholder 4"/>
          <p:cNvSpPr>
            <a:spLocks noGrp="1"/>
          </p:cNvSpPr>
          <p:nvPr>
            <p:ph type="sldNum" sz="quarter" idx="12"/>
          </p:nvPr>
        </p:nvSpPr>
        <p:spPr>
          <a:noFill/>
        </p:spPr>
        <p:txBody>
          <a:bodyPr/>
          <a:lstStyle/>
          <a:p>
            <a:fld id="{5E421866-40AA-470D-9ED1-69F8AA68F680}" type="slidenum">
              <a:rPr lang="en-US" smtClean="0"/>
              <a:pPr/>
              <a:t>15</a:t>
            </a:fld>
            <a:endParaRPr lang="en-US"/>
          </a:p>
        </p:txBody>
      </p:sp>
      <p:grpSp>
        <p:nvGrpSpPr>
          <p:cNvPr id="2" name="Group 35"/>
          <p:cNvGrpSpPr>
            <a:grpSpLocks/>
          </p:cNvGrpSpPr>
          <p:nvPr/>
        </p:nvGrpSpPr>
        <p:grpSpPr bwMode="auto">
          <a:xfrm>
            <a:off x="533400" y="1905000"/>
            <a:ext cx="8610600" cy="3556000"/>
            <a:chOff x="533400" y="1905000"/>
            <a:chExt cx="8610600" cy="3556575"/>
          </a:xfrm>
        </p:grpSpPr>
        <p:grpSp>
          <p:nvGrpSpPr>
            <p:cNvPr id="3" name="Group 29"/>
            <p:cNvGrpSpPr>
              <a:grpSpLocks/>
            </p:cNvGrpSpPr>
            <p:nvPr/>
          </p:nvGrpSpPr>
          <p:grpSpPr bwMode="auto">
            <a:xfrm>
              <a:off x="533400" y="1905000"/>
              <a:ext cx="5943600" cy="3556575"/>
              <a:chOff x="1371600" y="2971800"/>
              <a:chExt cx="5943600" cy="3556575"/>
            </a:xfrm>
          </p:grpSpPr>
          <p:cxnSp>
            <p:nvCxnSpPr>
              <p:cNvPr id="113676" name="Straight Connector 6"/>
              <p:cNvCxnSpPr>
                <a:cxnSpLocks noChangeShapeType="1"/>
              </p:cNvCxnSpPr>
              <p:nvPr/>
            </p:nvCxnSpPr>
            <p:spPr bwMode="auto">
              <a:xfrm flipV="1">
                <a:off x="1905000" y="4800600"/>
                <a:ext cx="2438400" cy="1371600"/>
              </a:xfrm>
              <a:prstGeom prst="line">
                <a:avLst/>
              </a:prstGeom>
              <a:noFill/>
              <a:ln w="38100" algn="ctr">
                <a:solidFill>
                  <a:schemeClr val="tx1"/>
                </a:solidFill>
                <a:round/>
                <a:headEnd/>
                <a:tailEnd/>
              </a:ln>
            </p:spPr>
          </p:cxnSp>
          <p:sp>
            <p:nvSpPr>
              <p:cNvPr id="113677" name="Oval 10"/>
              <p:cNvSpPr>
                <a:spLocks noChangeArrowheads="1"/>
              </p:cNvSpPr>
              <p:nvPr/>
            </p:nvSpPr>
            <p:spPr bwMode="auto">
              <a:xfrm>
                <a:off x="3810000" y="42672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113678" name="Straight Connector 41"/>
              <p:cNvCxnSpPr>
                <a:cxnSpLocks noChangeShapeType="1"/>
              </p:cNvCxnSpPr>
              <p:nvPr/>
            </p:nvCxnSpPr>
            <p:spPr bwMode="auto">
              <a:xfrm flipV="1">
                <a:off x="4876800" y="3429000"/>
                <a:ext cx="1981200" cy="1066800"/>
              </a:xfrm>
              <a:prstGeom prst="line">
                <a:avLst/>
              </a:prstGeom>
              <a:noFill/>
              <a:ln w="38100" algn="ctr">
                <a:solidFill>
                  <a:schemeClr val="tx1"/>
                </a:solidFill>
                <a:round/>
                <a:headEnd/>
                <a:tailEnd/>
              </a:ln>
            </p:spPr>
          </p:cxnSp>
          <p:cxnSp>
            <p:nvCxnSpPr>
              <p:cNvPr id="113679" name="Straight Connector 42"/>
              <p:cNvCxnSpPr>
                <a:cxnSpLocks noChangeShapeType="1"/>
              </p:cNvCxnSpPr>
              <p:nvPr/>
            </p:nvCxnSpPr>
            <p:spPr bwMode="auto">
              <a:xfrm flipV="1">
                <a:off x="3810000" y="3733800"/>
                <a:ext cx="2438400" cy="1371600"/>
              </a:xfrm>
              <a:prstGeom prst="line">
                <a:avLst/>
              </a:prstGeom>
              <a:noFill/>
              <a:ln w="12700" algn="ctr">
                <a:solidFill>
                  <a:schemeClr val="tx1"/>
                </a:solidFill>
                <a:prstDash val="dash"/>
                <a:round/>
                <a:headEnd/>
                <a:tailEnd/>
              </a:ln>
            </p:spPr>
          </p:cxnSp>
          <p:sp>
            <p:nvSpPr>
              <p:cNvPr id="113680" name="TextBox 84"/>
              <p:cNvSpPr txBox="1">
                <a:spLocks noChangeArrowheads="1"/>
              </p:cNvSpPr>
              <p:nvPr/>
            </p:nvSpPr>
            <p:spPr bwMode="auto">
              <a:xfrm>
                <a:off x="1371600" y="59436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113681" name="TextBox 84"/>
              <p:cNvSpPr txBox="1">
                <a:spLocks noChangeArrowheads="1"/>
              </p:cNvSpPr>
              <p:nvPr/>
            </p:nvSpPr>
            <p:spPr bwMode="auto">
              <a:xfrm>
                <a:off x="6858000" y="29718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113682" name="TextBox 84"/>
              <p:cNvSpPr txBox="1">
                <a:spLocks noChangeArrowheads="1"/>
              </p:cNvSpPr>
              <p:nvPr/>
            </p:nvSpPr>
            <p:spPr bwMode="auto">
              <a:xfrm>
                <a:off x="4343400" y="46482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113683" name="Oval 10"/>
              <p:cNvSpPr>
                <a:spLocks noChangeArrowheads="1"/>
              </p:cNvSpPr>
              <p:nvPr/>
            </p:nvSpPr>
            <p:spPr bwMode="auto">
              <a:xfrm>
                <a:off x="3429000" y="3886200"/>
                <a:ext cx="1905000" cy="1828800"/>
              </a:xfrm>
              <a:prstGeom prst="ellipse">
                <a:avLst/>
              </a:prstGeom>
              <a:noFill/>
              <a:ln w="9525" algn="ctr">
                <a:solidFill>
                  <a:schemeClr val="tx1"/>
                </a:solidFill>
                <a:prstDash val="dash"/>
                <a:round/>
                <a:headEnd/>
                <a:tailEnd/>
              </a:ln>
            </p:spPr>
            <p:txBody>
              <a:bodyPr/>
              <a:lstStyle/>
              <a:p>
                <a:endParaRPr lang="en-US"/>
              </a:p>
            </p:txBody>
          </p:sp>
          <p:sp>
            <p:nvSpPr>
              <p:cNvPr id="113684" name="Oval 10"/>
              <p:cNvSpPr>
                <a:spLocks noChangeArrowheads="1"/>
              </p:cNvSpPr>
              <p:nvPr/>
            </p:nvSpPr>
            <p:spPr bwMode="auto">
              <a:xfrm>
                <a:off x="3048000" y="3505200"/>
                <a:ext cx="2667000" cy="2514600"/>
              </a:xfrm>
              <a:prstGeom prst="ellipse">
                <a:avLst/>
              </a:prstGeom>
              <a:noFill/>
              <a:ln w="9525" algn="ctr">
                <a:solidFill>
                  <a:schemeClr val="tx1"/>
                </a:solidFill>
                <a:prstDash val="dash"/>
                <a:round/>
                <a:headEnd/>
                <a:tailEnd/>
              </a:ln>
            </p:spPr>
            <p:txBody>
              <a:bodyPr/>
              <a:lstStyle/>
              <a:p>
                <a:endParaRPr lang="en-US"/>
              </a:p>
            </p:txBody>
          </p:sp>
          <p:grpSp>
            <p:nvGrpSpPr>
              <p:cNvPr id="4" name="Group 28"/>
              <p:cNvGrpSpPr>
                <a:grpSpLocks/>
              </p:cNvGrpSpPr>
              <p:nvPr/>
            </p:nvGrpSpPr>
            <p:grpSpPr bwMode="auto">
              <a:xfrm>
                <a:off x="1600200" y="3429000"/>
                <a:ext cx="5622994" cy="2596033"/>
                <a:chOff x="1656098" y="3336543"/>
                <a:chExt cx="5622994" cy="2596033"/>
              </a:xfrm>
            </p:grpSpPr>
            <p:sp>
              <p:nvSpPr>
                <p:cNvPr id="113686" name="Oval 26"/>
                <p:cNvSpPr>
                  <a:spLocks noChangeArrowheads="1"/>
                </p:cNvSpPr>
                <p:nvPr/>
              </p:nvSpPr>
              <p:spPr bwMode="auto">
                <a:xfrm rot="-1700052">
                  <a:off x="1656098" y="3336543"/>
                  <a:ext cx="5588678" cy="2596033"/>
                </a:xfrm>
                <a:prstGeom prst="ellipse">
                  <a:avLst/>
                </a:prstGeom>
                <a:solidFill>
                  <a:srgbClr val="FFFF00">
                    <a:alpha val="30980"/>
                  </a:srgbClr>
                </a:solidFill>
                <a:ln w="38100" algn="ctr">
                  <a:solidFill>
                    <a:schemeClr val="tx1"/>
                  </a:solidFill>
                  <a:round/>
                  <a:headEnd/>
                  <a:tailEnd/>
                </a:ln>
              </p:spPr>
              <p:txBody>
                <a:bodyPr/>
                <a:lstStyle/>
                <a:p>
                  <a:endParaRPr lang="en-US"/>
                </a:p>
              </p:txBody>
            </p:sp>
            <p:sp>
              <p:nvSpPr>
                <p:cNvPr id="113687" name="Oval 25"/>
                <p:cNvSpPr>
                  <a:spLocks noChangeArrowheads="1"/>
                </p:cNvSpPr>
                <p:nvPr/>
              </p:nvSpPr>
              <p:spPr bwMode="auto">
                <a:xfrm rot="-1700052">
                  <a:off x="1690414" y="3729932"/>
                  <a:ext cx="5588678" cy="1842473"/>
                </a:xfrm>
                <a:prstGeom prst="ellipse">
                  <a:avLst/>
                </a:prstGeom>
                <a:solidFill>
                  <a:srgbClr val="FFCCFF">
                    <a:alpha val="30980"/>
                  </a:srgbClr>
                </a:solidFill>
                <a:ln w="38100" algn="ctr">
                  <a:solidFill>
                    <a:schemeClr val="tx1"/>
                  </a:solidFill>
                  <a:round/>
                  <a:headEnd/>
                  <a:tailEnd/>
                </a:ln>
              </p:spPr>
              <p:txBody>
                <a:bodyPr/>
                <a:lstStyle/>
                <a:p>
                  <a:endParaRPr lang="en-US"/>
                </a:p>
              </p:txBody>
            </p:sp>
            <p:sp>
              <p:nvSpPr>
                <p:cNvPr id="113688" name="Oval 24"/>
                <p:cNvSpPr>
                  <a:spLocks noChangeArrowheads="1"/>
                </p:cNvSpPr>
                <p:nvPr/>
              </p:nvSpPr>
              <p:spPr bwMode="auto">
                <a:xfrm rot="-1700052">
                  <a:off x="1662159" y="4122973"/>
                  <a:ext cx="5588678" cy="1103981"/>
                </a:xfrm>
                <a:prstGeom prst="ellipse">
                  <a:avLst/>
                </a:prstGeom>
                <a:solidFill>
                  <a:srgbClr val="CCECFF">
                    <a:alpha val="30980"/>
                  </a:srgbClr>
                </a:solidFill>
                <a:ln w="38100" algn="ctr">
                  <a:solidFill>
                    <a:schemeClr val="tx1"/>
                  </a:solidFill>
                  <a:round/>
                  <a:headEnd/>
                  <a:tailEnd/>
                </a:ln>
              </p:spPr>
              <p:txBody>
                <a:bodyPr/>
                <a:lstStyle/>
                <a:p>
                  <a:endParaRPr lang="en-US"/>
                </a:p>
              </p:txBody>
            </p:sp>
          </p:grpSp>
        </p:grpSp>
        <p:sp>
          <p:nvSpPr>
            <p:cNvPr id="113670" name="TextBox 19"/>
            <p:cNvSpPr txBox="1">
              <a:spLocks noChangeArrowheads="1"/>
            </p:cNvSpPr>
            <p:nvPr/>
          </p:nvSpPr>
          <p:spPr bwMode="auto">
            <a:xfrm>
              <a:off x="6553200" y="2895600"/>
              <a:ext cx="2209800" cy="400110"/>
            </a:xfrm>
            <a:prstGeom prst="rect">
              <a:avLst/>
            </a:prstGeom>
            <a:noFill/>
            <a:ln w="9525">
              <a:noFill/>
              <a:miter lim="800000"/>
              <a:headEnd/>
              <a:tailEnd/>
            </a:ln>
          </p:spPr>
          <p:txBody>
            <a:bodyPr>
              <a:spAutoFit/>
            </a:bodyPr>
            <a:lstStyle/>
            <a:p>
              <a:r>
                <a:rPr lang="en-US" sz="2000">
                  <a:latin typeface="Calibri" pitchFamily="34" charset="0"/>
                </a:rPr>
                <a:t>First Fresnel Zone</a:t>
              </a:r>
            </a:p>
          </p:txBody>
        </p:sp>
        <p:cxnSp>
          <p:nvCxnSpPr>
            <p:cNvPr id="113671" name="Straight Arrow Connector 27"/>
            <p:cNvCxnSpPr>
              <a:cxnSpLocks noChangeShapeType="1"/>
              <a:stCxn id="113670" idx="1"/>
            </p:cNvCxnSpPr>
            <p:nvPr/>
          </p:nvCxnSpPr>
          <p:spPr bwMode="auto">
            <a:xfrm rot="10800000" flipV="1">
              <a:off x="5105400" y="3095654"/>
              <a:ext cx="1447800" cy="28545"/>
            </a:xfrm>
            <a:prstGeom prst="straightConnector1">
              <a:avLst/>
            </a:prstGeom>
            <a:noFill/>
            <a:ln w="9525" algn="ctr">
              <a:solidFill>
                <a:schemeClr val="tx1"/>
              </a:solidFill>
              <a:round/>
              <a:headEnd/>
              <a:tailEnd type="arrow" w="med" len="med"/>
            </a:ln>
          </p:spPr>
        </p:cxnSp>
        <p:sp>
          <p:nvSpPr>
            <p:cNvPr id="113672" name="TextBox 30"/>
            <p:cNvSpPr txBox="1">
              <a:spLocks noChangeArrowheads="1"/>
            </p:cNvSpPr>
            <p:nvPr/>
          </p:nvSpPr>
          <p:spPr bwMode="auto">
            <a:xfrm>
              <a:off x="6629400" y="3276600"/>
              <a:ext cx="2514600" cy="400110"/>
            </a:xfrm>
            <a:prstGeom prst="rect">
              <a:avLst/>
            </a:prstGeom>
            <a:noFill/>
            <a:ln w="9525">
              <a:noFill/>
              <a:miter lim="800000"/>
              <a:headEnd/>
              <a:tailEnd/>
            </a:ln>
          </p:spPr>
          <p:txBody>
            <a:bodyPr>
              <a:spAutoFit/>
            </a:bodyPr>
            <a:lstStyle/>
            <a:p>
              <a:r>
                <a:rPr lang="en-US" sz="2000">
                  <a:latin typeface="Calibri" pitchFamily="34" charset="0"/>
                </a:rPr>
                <a:t>Second Fresnel Zone</a:t>
              </a:r>
            </a:p>
          </p:txBody>
        </p:sp>
        <p:cxnSp>
          <p:nvCxnSpPr>
            <p:cNvPr id="113673" name="Straight Arrow Connector 31"/>
            <p:cNvCxnSpPr>
              <a:cxnSpLocks noChangeShapeType="1"/>
            </p:cNvCxnSpPr>
            <p:nvPr/>
          </p:nvCxnSpPr>
          <p:spPr bwMode="auto">
            <a:xfrm rot="10800000" flipV="1">
              <a:off x="5181600" y="3476655"/>
              <a:ext cx="1447800" cy="28544"/>
            </a:xfrm>
            <a:prstGeom prst="straightConnector1">
              <a:avLst/>
            </a:prstGeom>
            <a:noFill/>
            <a:ln w="9525" algn="ctr">
              <a:solidFill>
                <a:schemeClr val="tx1"/>
              </a:solidFill>
              <a:round/>
              <a:headEnd/>
              <a:tailEnd type="arrow" w="med" len="med"/>
            </a:ln>
          </p:spPr>
        </p:cxnSp>
        <p:sp>
          <p:nvSpPr>
            <p:cNvPr id="113674" name="TextBox 33"/>
            <p:cNvSpPr txBox="1">
              <a:spLocks noChangeArrowheads="1"/>
            </p:cNvSpPr>
            <p:nvPr/>
          </p:nvSpPr>
          <p:spPr bwMode="auto">
            <a:xfrm>
              <a:off x="6629400" y="3657600"/>
              <a:ext cx="2209800" cy="400110"/>
            </a:xfrm>
            <a:prstGeom prst="rect">
              <a:avLst/>
            </a:prstGeom>
            <a:noFill/>
            <a:ln w="9525">
              <a:noFill/>
              <a:miter lim="800000"/>
              <a:headEnd/>
              <a:tailEnd/>
            </a:ln>
          </p:spPr>
          <p:txBody>
            <a:bodyPr>
              <a:spAutoFit/>
            </a:bodyPr>
            <a:lstStyle/>
            <a:p>
              <a:r>
                <a:rPr lang="en-US" sz="2000">
                  <a:latin typeface="Calibri" pitchFamily="34" charset="0"/>
                </a:rPr>
                <a:t>Third Fresnel Zone</a:t>
              </a:r>
            </a:p>
          </p:txBody>
        </p:sp>
        <p:cxnSp>
          <p:nvCxnSpPr>
            <p:cNvPr id="113675" name="Straight Arrow Connector 34"/>
            <p:cNvCxnSpPr>
              <a:cxnSpLocks noChangeShapeType="1"/>
              <a:stCxn id="113674" idx="1"/>
            </p:cNvCxnSpPr>
            <p:nvPr/>
          </p:nvCxnSpPr>
          <p:spPr bwMode="auto">
            <a:xfrm rot="10800000" flipV="1">
              <a:off x="5181600" y="3857654"/>
              <a:ext cx="1447800" cy="28545"/>
            </a:xfrm>
            <a:prstGeom prst="straightConnector1">
              <a:avLst/>
            </a:prstGeom>
            <a:noFill/>
            <a:ln w="9525" algn="ctr">
              <a:solidFill>
                <a:schemeClr val="tx1"/>
              </a:solidFill>
              <a:round/>
              <a:headEnd/>
              <a:tailEnd type="arrow" w="med" len="med"/>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26629" name="Slide Number Placeholder 4"/>
          <p:cNvSpPr>
            <a:spLocks noGrp="1"/>
          </p:cNvSpPr>
          <p:nvPr>
            <p:ph type="sldNum" sz="quarter" idx="12"/>
          </p:nvPr>
        </p:nvSpPr>
        <p:spPr>
          <a:noFill/>
        </p:spPr>
        <p:txBody>
          <a:bodyPr/>
          <a:lstStyle/>
          <a:p>
            <a:fld id="{7C5ED8AE-A61D-4221-96DE-B29642098575}" type="slidenum">
              <a:rPr lang="en-US" smtClean="0"/>
              <a:pPr/>
              <a:t>16</a:t>
            </a:fld>
            <a:endParaRPr lang="en-US"/>
          </a:p>
        </p:txBody>
      </p:sp>
      <p:sp>
        <p:nvSpPr>
          <p:cNvPr id="26630" name="Rectangle 3"/>
          <p:cNvSpPr>
            <a:spLocks noGrp="1" noChangeArrowheads="1"/>
          </p:cNvSpPr>
          <p:nvPr>
            <p:ph idx="1"/>
          </p:nvPr>
        </p:nvSpPr>
        <p:spPr>
          <a:xfrm>
            <a:off x="228600" y="914400"/>
            <a:ext cx="8686800" cy="838200"/>
          </a:xfrm>
        </p:spPr>
        <p:txBody>
          <a:bodyPr/>
          <a:lstStyle/>
          <a:p>
            <a:r>
              <a:rPr lang="en-US" dirty="0"/>
              <a:t>Since q is an integer, the path length difference (from the LoS path) of the q-</a:t>
            </a:r>
            <a:r>
              <a:rPr lang="en-US" dirty="0" err="1"/>
              <a:t>th</a:t>
            </a:r>
            <a:r>
              <a:rPr lang="en-US" dirty="0"/>
              <a:t> Fresnel zone is</a:t>
            </a:r>
          </a:p>
          <a:p>
            <a:endParaRPr lang="en-US" dirty="0"/>
          </a:p>
          <a:p>
            <a:endParaRPr lang="en-US" dirty="0"/>
          </a:p>
          <a:p>
            <a:r>
              <a:rPr lang="en-US" dirty="0"/>
              <a:t>And the corresponding phase difference is</a:t>
            </a:r>
          </a:p>
        </p:txBody>
      </p:sp>
      <p:grpSp>
        <p:nvGrpSpPr>
          <p:cNvPr id="2" name="Group 19"/>
          <p:cNvGrpSpPr>
            <a:grpSpLocks/>
          </p:cNvGrpSpPr>
          <p:nvPr/>
        </p:nvGrpSpPr>
        <p:grpSpPr bwMode="auto">
          <a:xfrm>
            <a:off x="1447800" y="4267200"/>
            <a:ext cx="7696200" cy="2336800"/>
            <a:chOff x="533400" y="1905000"/>
            <a:chExt cx="10445660" cy="3556575"/>
          </a:xfrm>
        </p:grpSpPr>
        <p:grpSp>
          <p:nvGrpSpPr>
            <p:cNvPr id="3" name="Group 29"/>
            <p:cNvGrpSpPr>
              <a:grpSpLocks/>
            </p:cNvGrpSpPr>
            <p:nvPr/>
          </p:nvGrpSpPr>
          <p:grpSpPr bwMode="auto">
            <a:xfrm>
              <a:off x="533400" y="1905000"/>
              <a:ext cx="5943600" cy="3556575"/>
              <a:chOff x="1371600" y="2971800"/>
              <a:chExt cx="5943600" cy="3556575"/>
            </a:xfrm>
          </p:grpSpPr>
          <p:cxnSp>
            <p:nvCxnSpPr>
              <p:cNvPr id="26639" name="Straight Connector 33"/>
              <p:cNvCxnSpPr>
                <a:cxnSpLocks noChangeShapeType="1"/>
              </p:cNvCxnSpPr>
              <p:nvPr/>
            </p:nvCxnSpPr>
            <p:spPr bwMode="auto">
              <a:xfrm flipV="1">
                <a:off x="1905000" y="4800600"/>
                <a:ext cx="2438400" cy="1371600"/>
              </a:xfrm>
              <a:prstGeom prst="line">
                <a:avLst/>
              </a:prstGeom>
              <a:noFill/>
              <a:ln w="38100" algn="ctr">
                <a:solidFill>
                  <a:schemeClr val="tx1"/>
                </a:solidFill>
                <a:round/>
                <a:headEnd/>
                <a:tailEnd/>
              </a:ln>
            </p:spPr>
          </p:cxnSp>
          <p:sp>
            <p:nvSpPr>
              <p:cNvPr id="26640" name="Oval 10"/>
              <p:cNvSpPr>
                <a:spLocks noChangeArrowheads="1"/>
              </p:cNvSpPr>
              <p:nvPr/>
            </p:nvSpPr>
            <p:spPr bwMode="auto">
              <a:xfrm>
                <a:off x="3810000" y="42672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26641" name="Straight Connector 41"/>
              <p:cNvCxnSpPr>
                <a:cxnSpLocks noChangeShapeType="1"/>
              </p:cNvCxnSpPr>
              <p:nvPr/>
            </p:nvCxnSpPr>
            <p:spPr bwMode="auto">
              <a:xfrm flipV="1">
                <a:off x="4876800" y="3429000"/>
                <a:ext cx="1981200" cy="1066800"/>
              </a:xfrm>
              <a:prstGeom prst="line">
                <a:avLst/>
              </a:prstGeom>
              <a:noFill/>
              <a:ln w="38100" algn="ctr">
                <a:solidFill>
                  <a:schemeClr val="tx1"/>
                </a:solidFill>
                <a:round/>
                <a:headEnd/>
                <a:tailEnd/>
              </a:ln>
            </p:spPr>
          </p:cxnSp>
          <p:cxnSp>
            <p:nvCxnSpPr>
              <p:cNvPr id="26642" name="Straight Connector 42"/>
              <p:cNvCxnSpPr>
                <a:cxnSpLocks noChangeShapeType="1"/>
              </p:cNvCxnSpPr>
              <p:nvPr/>
            </p:nvCxnSpPr>
            <p:spPr bwMode="auto">
              <a:xfrm flipV="1">
                <a:off x="3810000" y="3733800"/>
                <a:ext cx="2438400" cy="1371600"/>
              </a:xfrm>
              <a:prstGeom prst="line">
                <a:avLst/>
              </a:prstGeom>
              <a:noFill/>
              <a:ln w="12700" algn="ctr">
                <a:solidFill>
                  <a:schemeClr val="tx1"/>
                </a:solidFill>
                <a:prstDash val="dash"/>
                <a:round/>
                <a:headEnd/>
                <a:tailEnd/>
              </a:ln>
            </p:spPr>
          </p:cxnSp>
          <p:sp>
            <p:nvSpPr>
              <p:cNvPr id="26643" name="TextBox 84"/>
              <p:cNvSpPr txBox="1">
                <a:spLocks noChangeArrowheads="1"/>
              </p:cNvSpPr>
              <p:nvPr/>
            </p:nvSpPr>
            <p:spPr bwMode="auto">
              <a:xfrm>
                <a:off x="1371600" y="59436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6644" name="TextBox 84"/>
              <p:cNvSpPr txBox="1">
                <a:spLocks noChangeArrowheads="1"/>
              </p:cNvSpPr>
              <p:nvPr/>
            </p:nvSpPr>
            <p:spPr bwMode="auto">
              <a:xfrm>
                <a:off x="6858000" y="29718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6645" name="TextBox 84"/>
              <p:cNvSpPr txBox="1">
                <a:spLocks noChangeArrowheads="1"/>
              </p:cNvSpPr>
              <p:nvPr/>
            </p:nvSpPr>
            <p:spPr bwMode="auto">
              <a:xfrm>
                <a:off x="4343400" y="46482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26646" name="Oval 10"/>
              <p:cNvSpPr>
                <a:spLocks noChangeArrowheads="1"/>
              </p:cNvSpPr>
              <p:nvPr/>
            </p:nvSpPr>
            <p:spPr bwMode="auto">
              <a:xfrm>
                <a:off x="3429000" y="3886200"/>
                <a:ext cx="1905000" cy="1828800"/>
              </a:xfrm>
              <a:prstGeom prst="ellipse">
                <a:avLst/>
              </a:prstGeom>
              <a:noFill/>
              <a:ln w="9525" algn="ctr">
                <a:solidFill>
                  <a:schemeClr val="tx1"/>
                </a:solidFill>
                <a:prstDash val="dash"/>
                <a:round/>
                <a:headEnd/>
                <a:tailEnd/>
              </a:ln>
            </p:spPr>
            <p:txBody>
              <a:bodyPr/>
              <a:lstStyle/>
              <a:p>
                <a:endParaRPr lang="en-US"/>
              </a:p>
            </p:txBody>
          </p:sp>
          <p:sp>
            <p:nvSpPr>
              <p:cNvPr id="26647" name="Oval 10"/>
              <p:cNvSpPr>
                <a:spLocks noChangeArrowheads="1"/>
              </p:cNvSpPr>
              <p:nvPr/>
            </p:nvSpPr>
            <p:spPr bwMode="auto">
              <a:xfrm>
                <a:off x="3048000" y="3505200"/>
                <a:ext cx="2667000" cy="2514600"/>
              </a:xfrm>
              <a:prstGeom prst="ellipse">
                <a:avLst/>
              </a:prstGeom>
              <a:noFill/>
              <a:ln w="9525" algn="ctr">
                <a:solidFill>
                  <a:schemeClr val="tx1"/>
                </a:solidFill>
                <a:prstDash val="dash"/>
                <a:round/>
                <a:headEnd/>
                <a:tailEnd/>
              </a:ln>
            </p:spPr>
            <p:txBody>
              <a:bodyPr/>
              <a:lstStyle/>
              <a:p>
                <a:endParaRPr lang="en-US"/>
              </a:p>
            </p:txBody>
          </p:sp>
          <p:grpSp>
            <p:nvGrpSpPr>
              <p:cNvPr id="4" name="Group 28"/>
              <p:cNvGrpSpPr>
                <a:grpSpLocks/>
              </p:cNvGrpSpPr>
              <p:nvPr/>
            </p:nvGrpSpPr>
            <p:grpSpPr bwMode="auto">
              <a:xfrm>
                <a:off x="1600200" y="3429000"/>
                <a:ext cx="5622994" cy="2596033"/>
                <a:chOff x="1656098" y="3336543"/>
                <a:chExt cx="5622994" cy="2596033"/>
              </a:xfrm>
            </p:grpSpPr>
            <p:sp>
              <p:nvSpPr>
                <p:cNvPr id="26649" name="Oval 43"/>
                <p:cNvSpPr>
                  <a:spLocks noChangeArrowheads="1"/>
                </p:cNvSpPr>
                <p:nvPr/>
              </p:nvSpPr>
              <p:spPr bwMode="auto">
                <a:xfrm rot="-1700052">
                  <a:off x="1656098" y="3336543"/>
                  <a:ext cx="5588678" cy="2596033"/>
                </a:xfrm>
                <a:prstGeom prst="ellipse">
                  <a:avLst/>
                </a:prstGeom>
                <a:solidFill>
                  <a:srgbClr val="FFFF00">
                    <a:alpha val="30980"/>
                  </a:srgbClr>
                </a:solidFill>
                <a:ln w="38100" algn="ctr">
                  <a:solidFill>
                    <a:schemeClr val="tx1"/>
                  </a:solidFill>
                  <a:round/>
                  <a:headEnd/>
                  <a:tailEnd/>
                </a:ln>
              </p:spPr>
              <p:txBody>
                <a:bodyPr/>
                <a:lstStyle/>
                <a:p>
                  <a:endParaRPr lang="en-US"/>
                </a:p>
              </p:txBody>
            </p:sp>
            <p:sp>
              <p:nvSpPr>
                <p:cNvPr id="26650" name="Oval 44"/>
                <p:cNvSpPr>
                  <a:spLocks noChangeArrowheads="1"/>
                </p:cNvSpPr>
                <p:nvPr/>
              </p:nvSpPr>
              <p:spPr bwMode="auto">
                <a:xfrm rot="-1700052">
                  <a:off x="1690414" y="3729932"/>
                  <a:ext cx="5588678" cy="1842473"/>
                </a:xfrm>
                <a:prstGeom prst="ellipse">
                  <a:avLst/>
                </a:prstGeom>
                <a:solidFill>
                  <a:srgbClr val="FFCCFF">
                    <a:alpha val="30980"/>
                  </a:srgbClr>
                </a:solidFill>
                <a:ln w="38100" algn="ctr">
                  <a:solidFill>
                    <a:schemeClr val="tx1"/>
                  </a:solidFill>
                  <a:round/>
                  <a:headEnd/>
                  <a:tailEnd/>
                </a:ln>
              </p:spPr>
              <p:txBody>
                <a:bodyPr/>
                <a:lstStyle/>
                <a:p>
                  <a:endParaRPr lang="en-US"/>
                </a:p>
              </p:txBody>
            </p:sp>
            <p:sp>
              <p:nvSpPr>
                <p:cNvPr id="26651" name="Oval 45"/>
                <p:cNvSpPr>
                  <a:spLocks noChangeArrowheads="1"/>
                </p:cNvSpPr>
                <p:nvPr/>
              </p:nvSpPr>
              <p:spPr bwMode="auto">
                <a:xfrm rot="-1700052">
                  <a:off x="1662159" y="4122973"/>
                  <a:ext cx="5588678" cy="1103981"/>
                </a:xfrm>
                <a:prstGeom prst="ellipse">
                  <a:avLst/>
                </a:prstGeom>
                <a:solidFill>
                  <a:srgbClr val="CCECFF">
                    <a:alpha val="30980"/>
                  </a:srgbClr>
                </a:solidFill>
                <a:ln w="38100" algn="ctr">
                  <a:solidFill>
                    <a:schemeClr val="tx1"/>
                  </a:solidFill>
                  <a:round/>
                  <a:headEnd/>
                  <a:tailEnd/>
                </a:ln>
              </p:spPr>
              <p:txBody>
                <a:bodyPr/>
                <a:lstStyle/>
                <a:p>
                  <a:endParaRPr lang="en-US"/>
                </a:p>
              </p:txBody>
            </p:sp>
          </p:grpSp>
        </p:grpSp>
        <p:sp>
          <p:nvSpPr>
            <p:cNvPr id="26633" name="TextBox 27"/>
            <p:cNvSpPr txBox="1">
              <a:spLocks noChangeArrowheads="1"/>
            </p:cNvSpPr>
            <p:nvPr/>
          </p:nvSpPr>
          <p:spPr bwMode="auto">
            <a:xfrm>
              <a:off x="6542881" y="2849034"/>
              <a:ext cx="4115594" cy="495692"/>
            </a:xfrm>
            <a:prstGeom prst="rect">
              <a:avLst/>
            </a:prstGeom>
            <a:noFill/>
            <a:ln w="9525">
              <a:noFill/>
              <a:miter lim="800000"/>
              <a:headEnd/>
              <a:tailEnd/>
            </a:ln>
          </p:spPr>
          <p:txBody>
            <a:bodyPr>
              <a:spAutoFit/>
            </a:bodyPr>
            <a:lstStyle/>
            <a:p>
              <a:r>
                <a:rPr lang="en-US" sz="2000">
                  <a:latin typeface="Calibri" pitchFamily="34" charset="0"/>
                </a:rPr>
                <a:t>First Fresnel Zone</a:t>
              </a:r>
            </a:p>
          </p:txBody>
        </p:sp>
        <p:cxnSp>
          <p:nvCxnSpPr>
            <p:cNvPr id="26634" name="Straight Arrow Connector 28"/>
            <p:cNvCxnSpPr>
              <a:cxnSpLocks noChangeShapeType="1"/>
              <a:stCxn id="26633" idx="1"/>
            </p:cNvCxnSpPr>
            <p:nvPr/>
          </p:nvCxnSpPr>
          <p:spPr bwMode="auto">
            <a:xfrm rot="10800000">
              <a:off x="4980562" y="3064467"/>
              <a:ext cx="1562319" cy="32413"/>
            </a:xfrm>
            <a:prstGeom prst="straightConnector1">
              <a:avLst/>
            </a:prstGeom>
            <a:noFill/>
            <a:ln w="9525" algn="ctr">
              <a:solidFill>
                <a:schemeClr val="tx1"/>
              </a:solidFill>
              <a:round/>
              <a:headEnd/>
              <a:tailEnd type="arrow" w="med" len="med"/>
            </a:ln>
          </p:spPr>
        </p:cxnSp>
        <p:sp>
          <p:nvSpPr>
            <p:cNvPr id="26635" name="TextBox 29"/>
            <p:cNvSpPr txBox="1">
              <a:spLocks noChangeArrowheads="1"/>
            </p:cNvSpPr>
            <p:nvPr/>
          </p:nvSpPr>
          <p:spPr bwMode="auto">
            <a:xfrm>
              <a:off x="6629400" y="3528254"/>
              <a:ext cx="4349660" cy="608812"/>
            </a:xfrm>
            <a:prstGeom prst="rect">
              <a:avLst/>
            </a:prstGeom>
            <a:noFill/>
            <a:ln w="9525">
              <a:noFill/>
              <a:miter lim="800000"/>
              <a:headEnd/>
              <a:tailEnd/>
            </a:ln>
          </p:spPr>
          <p:txBody>
            <a:bodyPr>
              <a:spAutoFit/>
            </a:bodyPr>
            <a:lstStyle/>
            <a:p>
              <a:r>
                <a:rPr lang="en-US" sz="2000">
                  <a:latin typeface="Calibri" pitchFamily="34" charset="0"/>
                </a:rPr>
                <a:t>Second Fresnel Zone</a:t>
              </a:r>
            </a:p>
          </p:txBody>
        </p:sp>
        <p:cxnSp>
          <p:nvCxnSpPr>
            <p:cNvPr id="26636" name="Straight Arrow Connector 30"/>
            <p:cNvCxnSpPr>
              <a:cxnSpLocks noChangeShapeType="1"/>
              <a:stCxn id="26635" idx="1"/>
            </p:cNvCxnSpPr>
            <p:nvPr/>
          </p:nvCxnSpPr>
          <p:spPr bwMode="auto">
            <a:xfrm rot="10800000">
              <a:off x="5083985" y="3412309"/>
              <a:ext cx="1545415" cy="420353"/>
            </a:xfrm>
            <a:prstGeom prst="straightConnector1">
              <a:avLst/>
            </a:prstGeom>
            <a:noFill/>
            <a:ln w="9525" algn="ctr">
              <a:solidFill>
                <a:schemeClr val="tx1"/>
              </a:solidFill>
              <a:round/>
              <a:headEnd/>
              <a:tailEnd type="arrow" w="med" len="med"/>
            </a:ln>
          </p:spPr>
        </p:cxnSp>
        <p:sp>
          <p:nvSpPr>
            <p:cNvPr id="26637" name="TextBox 31"/>
            <p:cNvSpPr txBox="1">
              <a:spLocks noChangeArrowheads="1"/>
            </p:cNvSpPr>
            <p:nvPr/>
          </p:nvSpPr>
          <p:spPr bwMode="auto">
            <a:xfrm>
              <a:off x="6221632" y="4223935"/>
              <a:ext cx="4757428" cy="608812"/>
            </a:xfrm>
            <a:prstGeom prst="rect">
              <a:avLst/>
            </a:prstGeom>
            <a:noFill/>
            <a:ln w="9525">
              <a:noFill/>
              <a:miter lim="800000"/>
              <a:headEnd/>
              <a:tailEnd/>
            </a:ln>
          </p:spPr>
          <p:txBody>
            <a:bodyPr>
              <a:spAutoFit/>
            </a:bodyPr>
            <a:lstStyle/>
            <a:p>
              <a:r>
                <a:rPr lang="en-US" sz="2000">
                  <a:latin typeface="Calibri" pitchFamily="34" charset="0"/>
                </a:rPr>
                <a:t>Third Fresnel Zone</a:t>
              </a:r>
            </a:p>
          </p:txBody>
        </p:sp>
        <p:cxnSp>
          <p:nvCxnSpPr>
            <p:cNvPr id="26638" name="Straight Arrow Connector 32"/>
            <p:cNvCxnSpPr>
              <a:cxnSpLocks noChangeShapeType="1"/>
              <a:stCxn id="26637" idx="1"/>
            </p:cNvCxnSpPr>
            <p:nvPr/>
          </p:nvCxnSpPr>
          <p:spPr bwMode="auto">
            <a:xfrm rot="10800000">
              <a:off x="4877141" y="3992043"/>
              <a:ext cx="1344492" cy="536299"/>
            </a:xfrm>
            <a:prstGeom prst="straightConnector1">
              <a:avLst/>
            </a:prstGeom>
            <a:noFill/>
            <a:ln w="9525" algn="ctr">
              <a:solidFill>
                <a:schemeClr val="tx1"/>
              </a:solidFill>
              <a:round/>
              <a:headEnd/>
              <a:tailEnd type="arrow" w="med" len="med"/>
            </a:ln>
          </p:spPr>
        </p:cxnSp>
      </p:grpSp>
      <mc:AlternateContent xmlns:mc="http://schemas.openxmlformats.org/markup-compatibility/2006">
        <mc:Choice xmlns:a14="http://schemas.microsoft.com/office/drawing/2010/main" Requires="a14">
          <p:sp>
            <p:nvSpPr>
              <p:cNvPr id="26626" name="Object 2"/>
              <p:cNvSpPr txBox="1"/>
              <p:nvPr/>
            </p:nvSpPr>
            <p:spPr bwMode="auto">
              <a:xfrm>
                <a:off x="3105150" y="1662113"/>
                <a:ext cx="3082925" cy="9620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𝜆</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𝜆</m:t>
                          </m:r>
                        </m:num>
                        <m:den>
                          <m:r>
                            <a:rPr lang="en-US" i="1">
                              <a:solidFill>
                                <a:srgbClr val="000000"/>
                              </a:solidFill>
                              <a:latin typeface="Cambria Math" panose="02040503050406030204" pitchFamily="18" charset="0"/>
                            </a:rPr>
                            <m:t>2</m:t>
                          </m:r>
                        </m:den>
                      </m:f>
                    </m:oMath>
                  </m:oMathPara>
                </a14:m>
                <a:endParaRPr lang="en-US" dirty="0"/>
              </a:p>
            </p:txBody>
          </p:sp>
        </mc:Choice>
        <mc:Fallback>
          <p:sp>
            <p:nvSpPr>
              <p:cNvPr id="26626" name="Object 2"/>
              <p:cNvSpPr txBox="1">
                <a:spLocks noRot="1" noChangeAspect="1" noMove="1" noResize="1" noEditPoints="1" noAdjustHandles="1" noChangeArrowheads="1" noChangeShapeType="1" noTextEdit="1"/>
              </p:cNvSpPr>
              <p:nvPr/>
            </p:nvSpPr>
            <p:spPr bwMode="auto">
              <a:xfrm>
                <a:off x="3105150" y="1662113"/>
                <a:ext cx="3082925" cy="9620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627" name="Object 3"/>
              <p:cNvSpPr txBox="1"/>
              <p:nvPr/>
            </p:nvSpPr>
            <p:spPr bwMode="auto">
              <a:xfrm>
                <a:off x="3028950" y="3078163"/>
                <a:ext cx="2965450" cy="4667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𝜋</m:t>
                      </m:r>
                    </m:oMath>
                  </m:oMathPara>
                </a14:m>
                <a:endParaRPr lang="en-US" dirty="0"/>
              </a:p>
            </p:txBody>
          </p:sp>
        </mc:Choice>
        <mc:Fallback>
          <p:sp>
            <p:nvSpPr>
              <p:cNvPr id="26627" name="Object 3"/>
              <p:cNvSpPr txBox="1">
                <a:spLocks noRot="1" noChangeAspect="1" noMove="1" noResize="1" noEditPoints="1" noAdjustHandles="1" noChangeArrowheads="1" noChangeShapeType="1" noTextEdit="1"/>
              </p:cNvSpPr>
              <p:nvPr/>
            </p:nvSpPr>
            <p:spPr bwMode="auto">
              <a:xfrm>
                <a:off x="3028950" y="3078163"/>
                <a:ext cx="2965450" cy="466725"/>
              </a:xfrm>
              <a:prstGeom prst="rect">
                <a:avLst/>
              </a:prstGeom>
              <a:blipFill>
                <a:blip r:embed="rId4"/>
                <a:stretch>
                  <a:fillRect l="-61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27652" name="Slide Number Placeholder 4"/>
          <p:cNvSpPr>
            <a:spLocks noGrp="1"/>
          </p:cNvSpPr>
          <p:nvPr>
            <p:ph type="sldNum" sz="quarter" idx="12"/>
          </p:nvPr>
        </p:nvSpPr>
        <p:spPr>
          <a:noFill/>
        </p:spPr>
        <p:txBody>
          <a:bodyPr/>
          <a:lstStyle/>
          <a:p>
            <a:fld id="{DAFD8287-B480-414D-AA42-61FD3DC35EC9}" type="slidenum">
              <a:rPr lang="en-US" smtClean="0"/>
              <a:pPr/>
              <a:t>17</a:t>
            </a:fld>
            <a:endParaRPr lang="en-US"/>
          </a:p>
        </p:txBody>
      </p:sp>
      <p:sp>
        <p:nvSpPr>
          <p:cNvPr id="27653" name="Rectangle 3"/>
          <p:cNvSpPr>
            <a:spLocks noGrp="1" noChangeArrowheads="1"/>
          </p:cNvSpPr>
          <p:nvPr>
            <p:ph idx="1"/>
          </p:nvPr>
        </p:nvSpPr>
        <p:spPr>
          <a:xfrm>
            <a:off x="228600" y="1524000"/>
            <a:ext cx="8686800" cy="1828800"/>
          </a:xfrm>
        </p:spPr>
        <p:txBody>
          <a:bodyPr/>
          <a:lstStyle/>
          <a:p>
            <a:r>
              <a:rPr lang="en-US" b="1" dirty="0">
                <a:solidFill>
                  <a:srgbClr val="7030A0"/>
                </a:solidFill>
              </a:rPr>
              <a:t>Every Fresnel zone is introducing a phase difference of </a:t>
            </a:r>
            <a:r>
              <a:rPr lang="el-GR" b="1" dirty="0">
                <a:solidFill>
                  <a:srgbClr val="7030A0"/>
                </a:solidFill>
              </a:rPr>
              <a:t>π</a:t>
            </a:r>
            <a:r>
              <a:rPr lang="en-US" b="1" dirty="0">
                <a:solidFill>
                  <a:srgbClr val="7030A0"/>
                </a:solidFill>
              </a:rPr>
              <a:t> </a:t>
            </a:r>
          </a:p>
          <a:p>
            <a:pPr lvl="1"/>
            <a:endParaRPr lang="en-US" dirty="0"/>
          </a:p>
          <a:p>
            <a:r>
              <a:rPr lang="en-US" dirty="0"/>
              <a:t>Thus </a:t>
            </a:r>
            <a:r>
              <a:rPr lang="en-US" dirty="0">
                <a:solidFill>
                  <a:srgbClr val="FF0000"/>
                </a:solidFill>
              </a:rPr>
              <a:t>successive Fresnel zones </a:t>
            </a:r>
            <a:r>
              <a:rPr lang="en-US" dirty="0"/>
              <a:t>are </a:t>
            </a:r>
            <a:r>
              <a:rPr lang="en-US" dirty="0">
                <a:solidFill>
                  <a:srgbClr val="0070C0"/>
                </a:solidFill>
              </a:rPr>
              <a:t>in phase opposite directions </a:t>
            </a:r>
            <a:r>
              <a:rPr lang="en-US" dirty="0"/>
              <a:t>and </a:t>
            </a:r>
            <a:r>
              <a:rPr lang="en-US" dirty="0">
                <a:solidFill>
                  <a:srgbClr val="FF0000"/>
                </a:solidFill>
              </a:rPr>
              <a:t>interfere destructively.</a:t>
            </a:r>
          </a:p>
        </p:txBody>
      </p:sp>
      <p:grpSp>
        <p:nvGrpSpPr>
          <p:cNvPr id="3" name="Group 19"/>
          <p:cNvGrpSpPr>
            <a:grpSpLocks/>
          </p:cNvGrpSpPr>
          <p:nvPr/>
        </p:nvGrpSpPr>
        <p:grpSpPr bwMode="auto">
          <a:xfrm>
            <a:off x="1447800" y="4267200"/>
            <a:ext cx="7696200" cy="2336800"/>
            <a:chOff x="533400" y="1905000"/>
            <a:chExt cx="10445660" cy="3556575"/>
          </a:xfrm>
        </p:grpSpPr>
        <p:grpSp>
          <p:nvGrpSpPr>
            <p:cNvPr id="4" name="Group 29"/>
            <p:cNvGrpSpPr>
              <a:grpSpLocks/>
            </p:cNvGrpSpPr>
            <p:nvPr/>
          </p:nvGrpSpPr>
          <p:grpSpPr bwMode="auto">
            <a:xfrm>
              <a:off x="533400" y="1905000"/>
              <a:ext cx="5943600" cy="3556575"/>
              <a:chOff x="1371600" y="2971800"/>
              <a:chExt cx="5943600" cy="3556575"/>
            </a:xfrm>
          </p:grpSpPr>
          <p:cxnSp>
            <p:nvCxnSpPr>
              <p:cNvPr id="27662" name="Straight Connector 33"/>
              <p:cNvCxnSpPr>
                <a:cxnSpLocks noChangeShapeType="1"/>
              </p:cNvCxnSpPr>
              <p:nvPr/>
            </p:nvCxnSpPr>
            <p:spPr bwMode="auto">
              <a:xfrm flipV="1">
                <a:off x="1905000" y="4800600"/>
                <a:ext cx="2438400" cy="1371600"/>
              </a:xfrm>
              <a:prstGeom prst="line">
                <a:avLst/>
              </a:prstGeom>
              <a:noFill/>
              <a:ln w="38100" algn="ctr">
                <a:solidFill>
                  <a:schemeClr val="tx1"/>
                </a:solidFill>
                <a:round/>
                <a:headEnd/>
                <a:tailEnd/>
              </a:ln>
            </p:spPr>
          </p:cxnSp>
          <p:sp>
            <p:nvSpPr>
              <p:cNvPr id="27663" name="Oval 10"/>
              <p:cNvSpPr>
                <a:spLocks noChangeArrowheads="1"/>
              </p:cNvSpPr>
              <p:nvPr/>
            </p:nvSpPr>
            <p:spPr bwMode="auto">
              <a:xfrm>
                <a:off x="3810000" y="42672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27664" name="Straight Connector 41"/>
              <p:cNvCxnSpPr>
                <a:cxnSpLocks noChangeShapeType="1"/>
              </p:cNvCxnSpPr>
              <p:nvPr/>
            </p:nvCxnSpPr>
            <p:spPr bwMode="auto">
              <a:xfrm flipV="1">
                <a:off x="4876800" y="3429000"/>
                <a:ext cx="1981200" cy="1066800"/>
              </a:xfrm>
              <a:prstGeom prst="line">
                <a:avLst/>
              </a:prstGeom>
              <a:noFill/>
              <a:ln w="38100" algn="ctr">
                <a:solidFill>
                  <a:schemeClr val="tx1"/>
                </a:solidFill>
                <a:round/>
                <a:headEnd/>
                <a:tailEnd/>
              </a:ln>
            </p:spPr>
          </p:cxnSp>
          <p:cxnSp>
            <p:nvCxnSpPr>
              <p:cNvPr id="27665" name="Straight Connector 42"/>
              <p:cNvCxnSpPr>
                <a:cxnSpLocks noChangeShapeType="1"/>
              </p:cNvCxnSpPr>
              <p:nvPr/>
            </p:nvCxnSpPr>
            <p:spPr bwMode="auto">
              <a:xfrm flipV="1">
                <a:off x="3810000" y="3733800"/>
                <a:ext cx="2438400" cy="1371600"/>
              </a:xfrm>
              <a:prstGeom prst="line">
                <a:avLst/>
              </a:prstGeom>
              <a:noFill/>
              <a:ln w="12700" algn="ctr">
                <a:solidFill>
                  <a:schemeClr val="tx1"/>
                </a:solidFill>
                <a:prstDash val="dash"/>
                <a:round/>
                <a:headEnd/>
                <a:tailEnd/>
              </a:ln>
            </p:spPr>
          </p:cxnSp>
          <p:sp>
            <p:nvSpPr>
              <p:cNvPr id="27666" name="TextBox 84"/>
              <p:cNvSpPr txBox="1">
                <a:spLocks noChangeArrowheads="1"/>
              </p:cNvSpPr>
              <p:nvPr/>
            </p:nvSpPr>
            <p:spPr bwMode="auto">
              <a:xfrm>
                <a:off x="1371600" y="59436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7667" name="TextBox 84"/>
              <p:cNvSpPr txBox="1">
                <a:spLocks noChangeArrowheads="1"/>
              </p:cNvSpPr>
              <p:nvPr/>
            </p:nvSpPr>
            <p:spPr bwMode="auto">
              <a:xfrm>
                <a:off x="6858000" y="29718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7668" name="TextBox 84"/>
              <p:cNvSpPr txBox="1">
                <a:spLocks noChangeArrowheads="1"/>
              </p:cNvSpPr>
              <p:nvPr/>
            </p:nvSpPr>
            <p:spPr bwMode="auto">
              <a:xfrm>
                <a:off x="4343400" y="46482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27669" name="Oval 10"/>
              <p:cNvSpPr>
                <a:spLocks noChangeArrowheads="1"/>
              </p:cNvSpPr>
              <p:nvPr/>
            </p:nvSpPr>
            <p:spPr bwMode="auto">
              <a:xfrm>
                <a:off x="3429000" y="3886200"/>
                <a:ext cx="1905000" cy="1828800"/>
              </a:xfrm>
              <a:prstGeom prst="ellipse">
                <a:avLst/>
              </a:prstGeom>
              <a:noFill/>
              <a:ln w="9525" algn="ctr">
                <a:solidFill>
                  <a:schemeClr val="tx1"/>
                </a:solidFill>
                <a:prstDash val="dash"/>
                <a:round/>
                <a:headEnd/>
                <a:tailEnd/>
              </a:ln>
            </p:spPr>
            <p:txBody>
              <a:bodyPr/>
              <a:lstStyle/>
              <a:p>
                <a:endParaRPr lang="en-US"/>
              </a:p>
            </p:txBody>
          </p:sp>
          <p:sp>
            <p:nvSpPr>
              <p:cNvPr id="27670" name="Oval 10"/>
              <p:cNvSpPr>
                <a:spLocks noChangeArrowheads="1"/>
              </p:cNvSpPr>
              <p:nvPr/>
            </p:nvSpPr>
            <p:spPr bwMode="auto">
              <a:xfrm>
                <a:off x="3048000" y="3505200"/>
                <a:ext cx="2667000" cy="2514600"/>
              </a:xfrm>
              <a:prstGeom prst="ellipse">
                <a:avLst/>
              </a:prstGeom>
              <a:noFill/>
              <a:ln w="9525" algn="ctr">
                <a:solidFill>
                  <a:schemeClr val="tx1"/>
                </a:solidFill>
                <a:prstDash val="dash"/>
                <a:round/>
                <a:headEnd/>
                <a:tailEnd/>
              </a:ln>
            </p:spPr>
            <p:txBody>
              <a:bodyPr/>
              <a:lstStyle/>
              <a:p>
                <a:endParaRPr lang="en-US"/>
              </a:p>
            </p:txBody>
          </p:sp>
          <p:grpSp>
            <p:nvGrpSpPr>
              <p:cNvPr id="5" name="Group 28"/>
              <p:cNvGrpSpPr>
                <a:grpSpLocks/>
              </p:cNvGrpSpPr>
              <p:nvPr/>
            </p:nvGrpSpPr>
            <p:grpSpPr bwMode="auto">
              <a:xfrm>
                <a:off x="1600200" y="3429000"/>
                <a:ext cx="5622994" cy="2596033"/>
                <a:chOff x="1656098" y="3336543"/>
                <a:chExt cx="5622994" cy="2596033"/>
              </a:xfrm>
            </p:grpSpPr>
            <p:sp>
              <p:nvSpPr>
                <p:cNvPr id="27672" name="Oval 43"/>
                <p:cNvSpPr>
                  <a:spLocks noChangeArrowheads="1"/>
                </p:cNvSpPr>
                <p:nvPr/>
              </p:nvSpPr>
              <p:spPr bwMode="auto">
                <a:xfrm rot="-1700052">
                  <a:off x="1656098" y="3336543"/>
                  <a:ext cx="5588678" cy="2596033"/>
                </a:xfrm>
                <a:prstGeom prst="ellipse">
                  <a:avLst/>
                </a:prstGeom>
                <a:solidFill>
                  <a:srgbClr val="FFFF00">
                    <a:alpha val="30980"/>
                  </a:srgbClr>
                </a:solidFill>
                <a:ln w="38100" algn="ctr">
                  <a:solidFill>
                    <a:schemeClr val="tx1"/>
                  </a:solidFill>
                  <a:round/>
                  <a:headEnd/>
                  <a:tailEnd/>
                </a:ln>
              </p:spPr>
              <p:txBody>
                <a:bodyPr/>
                <a:lstStyle/>
                <a:p>
                  <a:endParaRPr lang="en-US"/>
                </a:p>
              </p:txBody>
            </p:sp>
            <p:sp>
              <p:nvSpPr>
                <p:cNvPr id="27673" name="Oval 44"/>
                <p:cNvSpPr>
                  <a:spLocks noChangeArrowheads="1"/>
                </p:cNvSpPr>
                <p:nvPr/>
              </p:nvSpPr>
              <p:spPr bwMode="auto">
                <a:xfrm rot="-1700052">
                  <a:off x="1690414" y="3729932"/>
                  <a:ext cx="5588678" cy="1842473"/>
                </a:xfrm>
                <a:prstGeom prst="ellipse">
                  <a:avLst/>
                </a:prstGeom>
                <a:solidFill>
                  <a:srgbClr val="FFCCFF">
                    <a:alpha val="30980"/>
                  </a:srgbClr>
                </a:solidFill>
                <a:ln w="38100" algn="ctr">
                  <a:solidFill>
                    <a:schemeClr val="tx1"/>
                  </a:solidFill>
                  <a:round/>
                  <a:headEnd/>
                  <a:tailEnd/>
                </a:ln>
              </p:spPr>
              <p:txBody>
                <a:bodyPr/>
                <a:lstStyle/>
                <a:p>
                  <a:endParaRPr lang="en-US"/>
                </a:p>
              </p:txBody>
            </p:sp>
            <p:sp>
              <p:nvSpPr>
                <p:cNvPr id="27674" name="Oval 45"/>
                <p:cNvSpPr>
                  <a:spLocks noChangeArrowheads="1"/>
                </p:cNvSpPr>
                <p:nvPr/>
              </p:nvSpPr>
              <p:spPr bwMode="auto">
                <a:xfrm rot="-1700052">
                  <a:off x="1662159" y="4122973"/>
                  <a:ext cx="5588678" cy="1103981"/>
                </a:xfrm>
                <a:prstGeom prst="ellipse">
                  <a:avLst/>
                </a:prstGeom>
                <a:solidFill>
                  <a:srgbClr val="CCECFF">
                    <a:alpha val="30980"/>
                  </a:srgbClr>
                </a:solidFill>
                <a:ln w="38100" algn="ctr">
                  <a:solidFill>
                    <a:schemeClr val="tx1"/>
                  </a:solidFill>
                  <a:round/>
                  <a:headEnd/>
                  <a:tailEnd/>
                </a:ln>
              </p:spPr>
              <p:txBody>
                <a:bodyPr/>
                <a:lstStyle/>
                <a:p>
                  <a:endParaRPr lang="en-US"/>
                </a:p>
              </p:txBody>
            </p:sp>
          </p:grpSp>
        </p:grpSp>
        <p:sp>
          <p:nvSpPr>
            <p:cNvPr id="27656" name="TextBox 27"/>
            <p:cNvSpPr txBox="1">
              <a:spLocks noChangeArrowheads="1"/>
            </p:cNvSpPr>
            <p:nvPr/>
          </p:nvSpPr>
          <p:spPr bwMode="auto">
            <a:xfrm>
              <a:off x="6542881" y="2849034"/>
              <a:ext cx="4115594" cy="495692"/>
            </a:xfrm>
            <a:prstGeom prst="rect">
              <a:avLst/>
            </a:prstGeom>
            <a:noFill/>
            <a:ln w="9525">
              <a:noFill/>
              <a:miter lim="800000"/>
              <a:headEnd/>
              <a:tailEnd/>
            </a:ln>
          </p:spPr>
          <p:txBody>
            <a:bodyPr>
              <a:spAutoFit/>
            </a:bodyPr>
            <a:lstStyle/>
            <a:p>
              <a:r>
                <a:rPr lang="en-US" sz="2000">
                  <a:latin typeface="Calibri" pitchFamily="34" charset="0"/>
                </a:rPr>
                <a:t>First Fresnel Zone</a:t>
              </a:r>
            </a:p>
          </p:txBody>
        </p:sp>
        <p:cxnSp>
          <p:nvCxnSpPr>
            <p:cNvPr id="27657" name="Straight Arrow Connector 28"/>
            <p:cNvCxnSpPr>
              <a:cxnSpLocks noChangeShapeType="1"/>
              <a:stCxn id="27656" idx="1"/>
            </p:cNvCxnSpPr>
            <p:nvPr/>
          </p:nvCxnSpPr>
          <p:spPr bwMode="auto">
            <a:xfrm rot="10800000">
              <a:off x="4980562" y="3064467"/>
              <a:ext cx="1562319" cy="32413"/>
            </a:xfrm>
            <a:prstGeom prst="straightConnector1">
              <a:avLst/>
            </a:prstGeom>
            <a:noFill/>
            <a:ln w="9525" algn="ctr">
              <a:solidFill>
                <a:schemeClr val="tx1"/>
              </a:solidFill>
              <a:round/>
              <a:headEnd/>
              <a:tailEnd type="arrow" w="med" len="med"/>
            </a:ln>
          </p:spPr>
        </p:cxnSp>
        <p:sp>
          <p:nvSpPr>
            <p:cNvPr id="27658" name="TextBox 29"/>
            <p:cNvSpPr txBox="1">
              <a:spLocks noChangeArrowheads="1"/>
            </p:cNvSpPr>
            <p:nvPr/>
          </p:nvSpPr>
          <p:spPr bwMode="auto">
            <a:xfrm>
              <a:off x="6629400" y="3528254"/>
              <a:ext cx="4349660" cy="608812"/>
            </a:xfrm>
            <a:prstGeom prst="rect">
              <a:avLst/>
            </a:prstGeom>
            <a:noFill/>
            <a:ln w="9525">
              <a:noFill/>
              <a:miter lim="800000"/>
              <a:headEnd/>
              <a:tailEnd/>
            </a:ln>
          </p:spPr>
          <p:txBody>
            <a:bodyPr>
              <a:spAutoFit/>
            </a:bodyPr>
            <a:lstStyle/>
            <a:p>
              <a:r>
                <a:rPr lang="en-US" sz="2000">
                  <a:latin typeface="Calibri" pitchFamily="34" charset="0"/>
                </a:rPr>
                <a:t>Second Fresnel Zone</a:t>
              </a:r>
            </a:p>
          </p:txBody>
        </p:sp>
        <p:cxnSp>
          <p:nvCxnSpPr>
            <p:cNvPr id="27659" name="Straight Arrow Connector 30"/>
            <p:cNvCxnSpPr>
              <a:cxnSpLocks noChangeShapeType="1"/>
              <a:stCxn id="27658" idx="1"/>
            </p:cNvCxnSpPr>
            <p:nvPr/>
          </p:nvCxnSpPr>
          <p:spPr bwMode="auto">
            <a:xfrm rot="10800000">
              <a:off x="5083985" y="3412309"/>
              <a:ext cx="1545415" cy="420353"/>
            </a:xfrm>
            <a:prstGeom prst="straightConnector1">
              <a:avLst/>
            </a:prstGeom>
            <a:noFill/>
            <a:ln w="9525" algn="ctr">
              <a:solidFill>
                <a:schemeClr val="tx1"/>
              </a:solidFill>
              <a:round/>
              <a:headEnd/>
              <a:tailEnd type="arrow" w="med" len="med"/>
            </a:ln>
          </p:spPr>
        </p:cxnSp>
        <p:sp>
          <p:nvSpPr>
            <p:cNvPr id="27660" name="TextBox 31"/>
            <p:cNvSpPr txBox="1">
              <a:spLocks noChangeArrowheads="1"/>
            </p:cNvSpPr>
            <p:nvPr/>
          </p:nvSpPr>
          <p:spPr bwMode="auto">
            <a:xfrm>
              <a:off x="6221632" y="4223935"/>
              <a:ext cx="4757428" cy="608812"/>
            </a:xfrm>
            <a:prstGeom prst="rect">
              <a:avLst/>
            </a:prstGeom>
            <a:noFill/>
            <a:ln w="9525">
              <a:noFill/>
              <a:miter lim="800000"/>
              <a:headEnd/>
              <a:tailEnd/>
            </a:ln>
          </p:spPr>
          <p:txBody>
            <a:bodyPr>
              <a:spAutoFit/>
            </a:bodyPr>
            <a:lstStyle/>
            <a:p>
              <a:r>
                <a:rPr lang="en-US" sz="2000">
                  <a:latin typeface="Calibri" pitchFamily="34" charset="0"/>
                </a:rPr>
                <a:t>Third Fresnel Zone</a:t>
              </a:r>
            </a:p>
          </p:txBody>
        </p:sp>
        <p:cxnSp>
          <p:nvCxnSpPr>
            <p:cNvPr id="27661" name="Straight Arrow Connector 32"/>
            <p:cNvCxnSpPr>
              <a:cxnSpLocks noChangeShapeType="1"/>
              <a:stCxn id="27660" idx="1"/>
            </p:cNvCxnSpPr>
            <p:nvPr/>
          </p:nvCxnSpPr>
          <p:spPr bwMode="auto">
            <a:xfrm rot="10800000">
              <a:off x="4877141" y="3992043"/>
              <a:ext cx="1344492" cy="536299"/>
            </a:xfrm>
            <a:prstGeom prst="straightConnector1">
              <a:avLst/>
            </a:prstGeom>
            <a:noFill/>
            <a:ln w="9525" algn="ctr">
              <a:solidFill>
                <a:schemeClr val="tx1"/>
              </a:solidFill>
              <a:round/>
              <a:headEnd/>
              <a:tailEnd type="arrow" w="med" len="med"/>
            </a:ln>
          </p:spPr>
        </p:cxnSp>
      </p:grpSp>
      <mc:AlternateContent xmlns:mc="http://schemas.openxmlformats.org/markup-compatibility/2006">
        <mc:Choice xmlns:a14="http://schemas.microsoft.com/office/drawing/2010/main" Requires="a14">
          <p:sp>
            <p:nvSpPr>
              <p:cNvPr id="2" name="Object 3"/>
              <p:cNvSpPr txBox="1"/>
              <p:nvPr/>
            </p:nvSpPr>
            <p:spPr bwMode="auto">
              <a:xfrm>
                <a:off x="2743200" y="1066800"/>
                <a:ext cx="2965450" cy="4667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−1)</m:t>
                      </m:r>
                      <m:r>
                        <a:rPr lang="en-US" i="1">
                          <a:solidFill>
                            <a:srgbClr val="000000"/>
                          </a:solidFill>
                          <a:latin typeface="Cambria Math" panose="02040503050406030204" pitchFamily="18" charset="0"/>
                        </a:rPr>
                        <m:t>𝜋</m:t>
                      </m:r>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𝑞</m:t>
                      </m:r>
                      <m:r>
                        <a:rPr lang="en-US" i="1">
                          <a:solidFill>
                            <a:srgbClr val="000000"/>
                          </a:solidFill>
                          <a:latin typeface="Cambria Math" panose="02040503050406030204" pitchFamily="18" charset="0"/>
                        </a:rPr>
                        <m:t>𝜋</m:t>
                      </m:r>
                    </m:oMath>
                  </m:oMathPara>
                </a14:m>
                <a:endParaRPr lang="en-US" dirty="0"/>
              </a:p>
            </p:txBody>
          </p:sp>
        </mc:Choice>
        <mc:Fallback>
          <p:sp>
            <p:nvSpPr>
              <p:cNvPr id="2" name="Object 3"/>
              <p:cNvSpPr txBox="1">
                <a:spLocks noRot="1" noChangeAspect="1" noMove="1" noResize="1" noEditPoints="1" noAdjustHandles="1" noChangeArrowheads="1" noChangeShapeType="1" noTextEdit="1"/>
              </p:cNvSpPr>
              <p:nvPr/>
            </p:nvSpPr>
            <p:spPr bwMode="auto">
              <a:xfrm>
                <a:off x="2743200" y="1066800"/>
                <a:ext cx="2965450" cy="466725"/>
              </a:xfrm>
              <a:prstGeom prst="rect">
                <a:avLst/>
              </a:prstGeom>
              <a:blipFill>
                <a:blip r:embed="rId3"/>
                <a:stretch>
                  <a:fillRect l="-617"/>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62BED-C4A0-46BE-9018-F21D4030CFE7}"/>
              </a:ext>
            </a:extLst>
          </p:cNvPr>
          <p:cNvSpPr>
            <a:spLocks noGrp="1"/>
          </p:cNvSpPr>
          <p:nvPr>
            <p:ph type="title"/>
          </p:nvPr>
        </p:nvSpPr>
        <p:spPr/>
        <p:txBody>
          <a:bodyPr/>
          <a:lstStyle/>
          <a:p>
            <a:r>
              <a:rPr lang="en-US" dirty="0"/>
              <a:t>Radius of FZ</a:t>
            </a:r>
            <a:endParaRPr lang="en-PK" dirty="0"/>
          </a:p>
        </p:txBody>
      </p:sp>
      <p:sp>
        <p:nvSpPr>
          <p:cNvPr id="4" name="Slide Number Placeholder 3">
            <a:extLst>
              <a:ext uri="{FF2B5EF4-FFF2-40B4-BE49-F238E27FC236}">
                <a16:creationId xmlns:a16="http://schemas.microsoft.com/office/drawing/2014/main" id="{6EE03FF7-7951-4573-9425-25ACD84D3B4D}"/>
              </a:ext>
            </a:extLst>
          </p:cNvPr>
          <p:cNvSpPr>
            <a:spLocks noGrp="1"/>
          </p:cNvSpPr>
          <p:nvPr>
            <p:ph type="sldNum" sz="quarter" idx="12"/>
          </p:nvPr>
        </p:nvSpPr>
        <p:spPr/>
        <p:txBody>
          <a:bodyPr/>
          <a:lstStyle/>
          <a:p>
            <a:pPr>
              <a:defRPr/>
            </a:pPr>
            <a:fld id="{4E77C113-1ACF-4DD2-9E50-0F11F0165AAC}" type="slidenum">
              <a:rPr lang="en-US" smtClean="0"/>
              <a:pPr>
                <a:defRPr/>
              </a:pPr>
              <a:t>18</a:t>
            </a:fld>
            <a:endParaRPr lang="en-US"/>
          </a:p>
        </p:txBody>
      </p:sp>
    </p:spTree>
    <p:extLst>
      <p:ext uri="{BB962C8B-B14F-4D97-AF65-F5344CB8AC3E}">
        <p14:creationId xmlns:p14="http://schemas.microsoft.com/office/powerpoint/2010/main" val="101597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228600" y="96838"/>
            <a:ext cx="8686800" cy="741362"/>
          </a:xfrm>
        </p:spPr>
        <p:txBody>
          <a:bodyPr/>
          <a:lstStyle/>
          <a:p>
            <a:r>
              <a:rPr lang="en-US"/>
              <a:t>Diffraction: Fresnel Zones</a:t>
            </a:r>
          </a:p>
        </p:txBody>
      </p:sp>
      <p:sp>
        <p:nvSpPr>
          <p:cNvPr id="114691" name="Slide Number Placeholder 4"/>
          <p:cNvSpPr>
            <a:spLocks noGrp="1"/>
          </p:cNvSpPr>
          <p:nvPr>
            <p:ph type="sldNum" sz="quarter" idx="12"/>
          </p:nvPr>
        </p:nvSpPr>
        <p:spPr>
          <a:noFill/>
        </p:spPr>
        <p:txBody>
          <a:bodyPr/>
          <a:lstStyle/>
          <a:p>
            <a:fld id="{0D80E6BD-1CE0-40A6-9550-09E39EDDBC13}" type="slidenum">
              <a:rPr lang="en-US" smtClean="0"/>
              <a:pPr/>
              <a:t>19</a:t>
            </a:fld>
            <a:endParaRPr lang="en-US"/>
          </a:p>
        </p:txBody>
      </p:sp>
      <p:sp>
        <p:nvSpPr>
          <p:cNvPr id="114692" name="Rectangle 3"/>
          <p:cNvSpPr>
            <a:spLocks noGrp="1" noChangeArrowheads="1"/>
          </p:cNvSpPr>
          <p:nvPr>
            <p:ph idx="1"/>
          </p:nvPr>
        </p:nvSpPr>
        <p:spPr>
          <a:xfrm>
            <a:off x="228600" y="990599"/>
            <a:ext cx="8686800" cy="2702025"/>
          </a:xfrm>
        </p:spPr>
        <p:txBody>
          <a:bodyPr/>
          <a:lstStyle/>
          <a:p>
            <a:r>
              <a:rPr lang="en-GB" dirty="0">
                <a:cs typeface="Times New Roman" pitchFamily="18" charset="0"/>
              </a:rPr>
              <a:t>Fresnel zones can be thought of as containing the </a:t>
            </a:r>
            <a:r>
              <a:rPr lang="en-GB" dirty="0">
                <a:solidFill>
                  <a:srgbClr val="0070C0"/>
                </a:solidFill>
                <a:cs typeface="Times New Roman" pitchFamily="18" charset="0"/>
              </a:rPr>
              <a:t>propagated energy of the wave.</a:t>
            </a:r>
          </a:p>
          <a:p>
            <a:pPr lvl="1"/>
            <a:endParaRPr lang="en-US" dirty="0"/>
          </a:p>
          <a:p>
            <a:r>
              <a:rPr lang="en-US" dirty="0"/>
              <a:t>A general rule of thumb is that:</a:t>
            </a:r>
          </a:p>
          <a:p>
            <a:pPr>
              <a:buFont typeface="Wingdings" pitchFamily="2" charset="2"/>
              <a:buNone/>
            </a:pPr>
            <a:r>
              <a:rPr lang="en-US" dirty="0">
                <a:solidFill>
                  <a:srgbClr val="FF0000"/>
                </a:solidFill>
              </a:rPr>
              <a:t>      We must keep the first Fresnel zone free of obstructions to obtain transmission under free-space conditions</a:t>
            </a:r>
          </a:p>
        </p:txBody>
      </p:sp>
      <p:grpSp>
        <p:nvGrpSpPr>
          <p:cNvPr id="2" name="Group 19"/>
          <p:cNvGrpSpPr>
            <a:grpSpLocks/>
          </p:cNvGrpSpPr>
          <p:nvPr/>
        </p:nvGrpSpPr>
        <p:grpSpPr bwMode="auto">
          <a:xfrm>
            <a:off x="1447800" y="4267200"/>
            <a:ext cx="7696200" cy="2336800"/>
            <a:chOff x="533400" y="1905000"/>
            <a:chExt cx="10445660" cy="3556575"/>
          </a:xfrm>
        </p:grpSpPr>
        <p:grpSp>
          <p:nvGrpSpPr>
            <p:cNvPr id="3" name="Group 29"/>
            <p:cNvGrpSpPr>
              <a:grpSpLocks/>
            </p:cNvGrpSpPr>
            <p:nvPr/>
          </p:nvGrpSpPr>
          <p:grpSpPr bwMode="auto">
            <a:xfrm>
              <a:off x="533400" y="1905000"/>
              <a:ext cx="5943600" cy="3556575"/>
              <a:chOff x="1371600" y="2971800"/>
              <a:chExt cx="5943600" cy="3556575"/>
            </a:xfrm>
          </p:grpSpPr>
          <p:cxnSp>
            <p:nvCxnSpPr>
              <p:cNvPr id="114701" name="Straight Connector 69"/>
              <p:cNvCxnSpPr>
                <a:cxnSpLocks noChangeShapeType="1"/>
              </p:cNvCxnSpPr>
              <p:nvPr/>
            </p:nvCxnSpPr>
            <p:spPr bwMode="auto">
              <a:xfrm flipV="1">
                <a:off x="1905000" y="4800600"/>
                <a:ext cx="2438400" cy="1371600"/>
              </a:xfrm>
              <a:prstGeom prst="line">
                <a:avLst/>
              </a:prstGeom>
              <a:noFill/>
              <a:ln w="38100" algn="ctr">
                <a:solidFill>
                  <a:schemeClr val="tx1"/>
                </a:solidFill>
                <a:round/>
                <a:headEnd/>
                <a:tailEnd/>
              </a:ln>
            </p:spPr>
          </p:cxnSp>
          <p:sp>
            <p:nvSpPr>
              <p:cNvPr id="114702" name="Oval 10"/>
              <p:cNvSpPr>
                <a:spLocks noChangeArrowheads="1"/>
              </p:cNvSpPr>
              <p:nvPr/>
            </p:nvSpPr>
            <p:spPr bwMode="auto">
              <a:xfrm>
                <a:off x="3810000" y="4267200"/>
                <a:ext cx="1143000" cy="1066800"/>
              </a:xfrm>
              <a:prstGeom prst="ellipse">
                <a:avLst/>
              </a:prstGeom>
              <a:noFill/>
              <a:ln w="9525" algn="ctr">
                <a:solidFill>
                  <a:schemeClr val="tx1"/>
                </a:solidFill>
                <a:prstDash val="dash"/>
                <a:round/>
                <a:headEnd/>
                <a:tailEnd/>
              </a:ln>
            </p:spPr>
            <p:txBody>
              <a:bodyPr/>
              <a:lstStyle/>
              <a:p>
                <a:endParaRPr lang="en-US"/>
              </a:p>
            </p:txBody>
          </p:sp>
          <p:cxnSp>
            <p:nvCxnSpPr>
              <p:cNvPr id="114703" name="Straight Connector 41"/>
              <p:cNvCxnSpPr>
                <a:cxnSpLocks noChangeShapeType="1"/>
              </p:cNvCxnSpPr>
              <p:nvPr/>
            </p:nvCxnSpPr>
            <p:spPr bwMode="auto">
              <a:xfrm flipV="1">
                <a:off x="4876800" y="3429000"/>
                <a:ext cx="1981200" cy="1066800"/>
              </a:xfrm>
              <a:prstGeom prst="line">
                <a:avLst/>
              </a:prstGeom>
              <a:noFill/>
              <a:ln w="38100" algn="ctr">
                <a:solidFill>
                  <a:schemeClr val="tx1"/>
                </a:solidFill>
                <a:round/>
                <a:headEnd/>
                <a:tailEnd/>
              </a:ln>
            </p:spPr>
          </p:cxnSp>
          <p:cxnSp>
            <p:nvCxnSpPr>
              <p:cNvPr id="114704" name="Straight Connector 42"/>
              <p:cNvCxnSpPr>
                <a:cxnSpLocks noChangeShapeType="1"/>
              </p:cNvCxnSpPr>
              <p:nvPr/>
            </p:nvCxnSpPr>
            <p:spPr bwMode="auto">
              <a:xfrm flipV="1">
                <a:off x="3810000" y="3733800"/>
                <a:ext cx="2438400" cy="1371600"/>
              </a:xfrm>
              <a:prstGeom prst="line">
                <a:avLst/>
              </a:prstGeom>
              <a:noFill/>
              <a:ln w="12700" algn="ctr">
                <a:solidFill>
                  <a:schemeClr val="tx1"/>
                </a:solidFill>
                <a:prstDash val="dash"/>
                <a:round/>
                <a:headEnd/>
                <a:tailEnd/>
              </a:ln>
            </p:spPr>
          </p:cxnSp>
          <p:sp>
            <p:nvSpPr>
              <p:cNvPr id="114705" name="TextBox 84"/>
              <p:cNvSpPr txBox="1">
                <a:spLocks noChangeArrowheads="1"/>
              </p:cNvSpPr>
              <p:nvPr/>
            </p:nvSpPr>
            <p:spPr bwMode="auto">
              <a:xfrm>
                <a:off x="1371600" y="59436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114706" name="TextBox 84"/>
              <p:cNvSpPr txBox="1">
                <a:spLocks noChangeArrowheads="1"/>
              </p:cNvSpPr>
              <p:nvPr/>
            </p:nvSpPr>
            <p:spPr bwMode="auto">
              <a:xfrm>
                <a:off x="6858000" y="29718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114707" name="TextBox 84"/>
              <p:cNvSpPr txBox="1">
                <a:spLocks noChangeArrowheads="1"/>
              </p:cNvSpPr>
              <p:nvPr/>
            </p:nvSpPr>
            <p:spPr bwMode="auto">
              <a:xfrm>
                <a:off x="4343400" y="46482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sp>
            <p:nvSpPr>
              <p:cNvPr id="114708" name="Oval 10"/>
              <p:cNvSpPr>
                <a:spLocks noChangeArrowheads="1"/>
              </p:cNvSpPr>
              <p:nvPr/>
            </p:nvSpPr>
            <p:spPr bwMode="auto">
              <a:xfrm>
                <a:off x="3429000" y="3886200"/>
                <a:ext cx="1905000" cy="1828800"/>
              </a:xfrm>
              <a:prstGeom prst="ellipse">
                <a:avLst/>
              </a:prstGeom>
              <a:noFill/>
              <a:ln w="9525" algn="ctr">
                <a:solidFill>
                  <a:schemeClr val="tx1"/>
                </a:solidFill>
                <a:prstDash val="dash"/>
                <a:round/>
                <a:headEnd/>
                <a:tailEnd/>
              </a:ln>
            </p:spPr>
            <p:txBody>
              <a:bodyPr/>
              <a:lstStyle/>
              <a:p>
                <a:endParaRPr lang="en-US"/>
              </a:p>
            </p:txBody>
          </p:sp>
          <p:sp>
            <p:nvSpPr>
              <p:cNvPr id="114709" name="Oval 10"/>
              <p:cNvSpPr>
                <a:spLocks noChangeArrowheads="1"/>
              </p:cNvSpPr>
              <p:nvPr/>
            </p:nvSpPr>
            <p:spPr bwMode="auto">
              <a:xfrm>
                <a:off x="3048000" y="3505200"/>
                <a:ext cx="2667000" cy="2514600"/>
              </a:xfrm>
              <a:prstGeom prst="ellipse">
                <a:avLst/>
              </a:prstGeom>
              <a:noFill/>
              <a:ln w="9525" algn="ctr">
                <a:solidFill>
                  <a:schemeClr val="tx1"/>
                </a:solidFill>
                <a:prstDash val="dash"/>
                <a:round/>
                <a:headEnd/>
                <a:tailEnd/>
              </a:ln>
            </p:spPr>
            <p:txBody>
              <a:bodyPr/>
              <a:lstStyle/>
              <a:p>
                <a:endParaRPr lang="en-US"/>
              </a:p>
            </p:txBody>
          </p:sp>
          <p:grpSp>
            <p:nvGrpSpPr>
              <p:cNvPr id="4" name="Group 28"/>
              <p:cNvGrpSpPr>
                <a:grpSpLocks/>
              </p:cNvGrpSpPr>
              <p:nvPr/>
            </p:nvGrpSpPr>
            <p:grpSpPr bwMode="auto">
              <a:xfrm>
                <a:off x="1600200" y="3429000"/>
                <a:ext cx="5622994" cy="2596033"/>
                <a:chOff x="1656098" y="3336543"/>
                <a:chExt cx="5622994" cy="2596033"/>
              </a:xfrm>
            </p:grpSpPr>
            <p:sp>
              <p:nvSpPr>
                <p:cNvPr id="114711" name="Oval 79"/>
                <p:cNvSpPr>
                  <a:spLocks noChangeArrowheads="1"/>
                </p:cNvSpPr>
                <p:nvPr/>
              </p:nvSpPr>
              <p:spPr bwMode="auto">
                <a:xfrm rot="-1700052">
                  <a:off x="1656098" y="3336543"/>
                  <a:ext cx="5588678" cy="2596033"/>
                </a:xfrm>
                <a:prstGeom prst="ellipse">
                  <a:avLst/>
                </a:prstGeom>
                <a:solidFill>
                  <a:srgbClr val="FFFF00">
                    <a:alpha val="30980"/>
                  </a:srgbClr>
                </a:solidFill>
                <a:ln w="38100" algn="ctr">
                  <a:solidFill>
                    <a:schemeClr val="tx1"/>
                  </a:solidFill>
                  <a:round/>
                  <a:headEnd/>
                  <a:tailEnd/>
                </a:ln>
              </p:spPr>
              <p:txBody>
                <a:bodyPr/>
                <a:lstStyle/>
                <a:p>
                  <a:endParaRPr lang="en-US"/>
                </a:p>
              </p:txBody>
            </p:sp>
            <p:sp>
              <p:nvSpPr>
                <p:cNvPr id="114712" name="Oval 80"/>
                <p:cNvSpPr>
                  <a:spLocks noChangeArrowheads="1"/>
                </p:cNvSpPr>
                <p:nvPr/>
              </p:nvSpPr>
              <p:spPr bwMode="auto">
                <a:xfrm rot="-1700052">
                  <a:off x="1690414" y="3729932"/>
                  <a:ext cx="5588678" cy="1842473"/>
                </a:xfrm>
                <a:prstGeom prst="ellipse">
                  <a:avLst/>
                </a:prstGeom>
                <a:solidFill>
                  <a:srgbClr val="FFCCFF">
                    <a:alpha val="30980"/>
                  </a:srgbClr>
                </a:solidFill>
                <a:ln w="38100" algn="ctr">
                  <a:solidFill>
                    <a:schemeClr val="tx1"/>
                  </a:solidFill>
                  <a:round/>
                  <a:headEnd/>
                  <a:tailEnd/>
                </a:ln>
              </p:spPr>
              <p:txBody>
                <a:bodyPr/>
                <a:lstStyle/>
                <a:p>
                  <a:endParaRPr lang="en-US"/>
                </a:p>
              </p:txBody>
            </p:sp>
            <p:sp>
              <p:nvSpPr>
                <p:cNvPr id="114713" name="Oval 81"/>
                <p:cNvSpPr>
                  <a:spLocks noChangeArrowheads="1"/>
                </p:cNvSpPr>
                <p:nvPr/>
              </p:nvSpPr>
              <p:spPr bwMode="auto">
                <a:xfrm rot="-1700052">
                  <a:off x="1662159" y="4122973"/>
                  <a:ext cx="5588678" cy="1103981"/>
                </a:xfrm>
                <a:prstGeom prst="ellipse">
                  <a:avLst/>
                </a:prstGeom>
                <a:solidFill>
                  <a:srgbClr val="CCECFF">
                    <a:alpha val="30980"/>
                  </a:srgbClr>
                </a:solidFill>
                <a:ln w="38100" algn="ctr">
                  <a:solidFill>
                    <a:schemeClr val="tx1"/>
                  </a:solidFill>
                  <a:round/>
                  <a:headEnd/>
                  <a:tailEnd/>
                </a:ln>
              </p:spPr>
              <p:txBody>
                <a:bodyPr/>
                <a:lstStyle/>
                <a:p>
                  <a:endParaRPr lang="en-US"/>
                </a:p>
              </p:txBody>
            </p:sp>
          </p:grpSp>
        </p:grpSp>
        <p:sp>
          <p:nvSpPr>
            <p:cNvPr id="114695" name="TextBox 63"/>
            <p:cNvSpPr txBox="1">
              <a:spLocks noChangeArrowheads="1"/>
            </p:cNvSpPr>
            <p:nvPr/>
          </p:nvSpPr>
          <p:spPr bwMode="auto">
            <a:xfrm>
              <a:off x="6542881" y="2849034"/>
              <a:ext cx="4115594" cy="495692"/>
            </a:xfrm>
            <a:prstGeom prst="rect">
              <a:avLst/>
            </a:prstGeom>
            <a:noFill/>
            <a:ln w="9525">
              <a:noFill/>
              <a:miter lim="800000"/>
              <a:headEnd/>
              <a:tailEnd/>
            </a:ln>
          </p:spPr>
          <p:txBody>
            <a:bodyPr>
              <a:spAutoFit/>
            </a:bodyPr>
            <a:lstStyle/>
            <a:p>
              <a:r>
                <a:rPr lang="en-US" sz="2000">
                  <a:latin typeface="Calibri" pitchFamily="34" charset="0"/>
                </a:rPr>
                <a:t>First Fresnel Zone</a:t>
              </a:r>
            </a:p>
          </p:txBody>
        </p:sp>
        <p:cxnSp>
          <p:nvCxnSpPr>
            <p:cNvPr id="114696" name="Straight Arrow Connector 64"/>
            <p:cNvCxnSpPr>
              <a:cxnSpLocks noChangeShapeType="1"/>
              <a:stCxn id="114695" idx="1"/>
            </p:cNvCxnSpPr>
            <p:nvPr/>
          </p:nvCxnSpPr>
          <p:spPr bwMode="auto">
            <a:xfrm rot="10800000">
              <a:off x="4980562" y="3064467"/>
              <a:ext cx="1562319" cy="32413"/>
            </a:xfrm>
            <a:prstGeom prst="straightConnector1">
              <a:avLst/>
            </a:prstGeom>
            <a:noFill/>
            <a:ln w="9525" algn="ctr">
              <a:solidFill>
                <a:schemeClr val="tx1"/>
              </a:solidFill>
              <a:round/>
              <a:headEnd/>
              <a:tailEnd type="arrow" w="med" len="med"/>
            </a:ln>
          </p:spPr>
        </p:cxnSp>
        <p:sp>
          <p:nvSpPr>
            <p:cNvPr id="114697" name="TextBox 65"/>
            <p:cNvSpPr txBox="1">
              <a:spLocks noChangeArrowheads="1"/>
            </p:cNvSpPr>
            <p:nvPr/>
          </p:nvSpPr>
          <p:spPr bwMode="auto">
            <a:xfrm>
              <a:off x="6629400" y="3528254"/>
              <a:ext cx="4349660" cy="608812"/>
            </a:xfrm>
            <a:prstGeom prst="rect">
              <a:avLst/>
            </a:prstGeom>
            <a:noFill/>
            <a:ln w="9525">
              <a:noFill/>
              <a:miter lim="800000"/>
              <a:headEnd/>
              <a:tailEnd/>
            </a:ln>
          </p:spPr>
          <p:txBody>
            <a:bodyPr>
              <a:spAutoFit/>
            </a:bodyPr>
            <a:lstStyle/>
            <a:p>
              <a:r>
                <a:rPr lang="en-US" sz="2000">
                  <a:latin typeface="Calibri" pitchFamily="34" charset="0"/>
                </a:rPr>
                <a:t>Second Fresnel Zone</a:t>
              </a:r>
            </a:p>
          </p:txBody>
        </p:sp>
        <p:cxnSp>
          <p:nvCxnSpPr>
            <p:cNvPr id="114698" name="Straight Arrow Connector 66"/>
            <p:cNvCxnSpPr>
              <a:cxnSpLocks noChangeShapeType="1"/>
              <a:stCxn id="114697" idx="1"/>
            </p:cNvCxnSpPr>
            <p:nvPr/>
          </p:nvCxnSpPr>
          <p:spPr bwMode="auto">
            <a:xfrm rot="10800000">
              <a:off x="5083985" y="3412309"/>
              <a:ext cx="1545415" cy="420353"/>
            </a:xfrm>
            <a:prstGeom prst="straightConnector1">
              <a:avLst/>
            </a:prstGeom>
            <a:noFill/>
            <a:ln w="9525" algn="ctr">
              <a:solidFill>
                <a:schemeClr val="tx1"/>
              </a:solidFill>
              <a:round/>
              <a:headEnd/>
              <a:tailEnd type="arrow" w="med" len="med"/>
            </a:ln>
          </p:spPr>
        </p:cxnSp>
        <p:sp>
          <p:nvSpPr>
            <p:cNvPr id="114699" name="TextBox 67"/>
            <p:cNvSpPr txBox="1">
              <a:spLocks noChangeArrowheads="1"/>
            </p:cNvSpPr>
            <p:nvPr/>
          </p:nvSpPr>
          <p:spPr bwMode="auto">
            <a:xfrm>
              <a:off x="6221632" y="4223935"/>
              <a:ext cx="4757428" cy="608812"/>
            </a:xfrm>
            <a:prstGeom prst="rect">
              <a:avLst/>
            </a:prstGeom>
            <a:noFill/>
            <a:ln w="9525">
              <a:noFill/>
              <a:miter lim="800000"/>
              <a:headEnd/>
              <a:tailEnd/>
            </a:ln>
          </p:spPr>
          <p:txBody>
            <a:bodyPr>
              <a:spAutoFit/>
            </a:bodyPr>
            <a:lstStyle/>
            <a:p>
              <a:r>
                <a:rPr lang="en-US" sz="2000">
                  <a:latin typeface="Calibri" pitchFamily="34" charset="0"/>
                </a:rPr>
                <a:t>Third Fresnel Zone</a:t>
              </a:r>
            </a:p>
          </p:txBody>
        </p:sp>
        <p:cxnSp>
          <p:nvCxnSpPr>
            <p:cNvPr id="114700" name="Straight Arrow Connector 68"/>
            <p:cNvCxnSpPr>
              <a:cxnSpLocks noChangeShapeType="1"/>
              <a:stCxn id="114699" idx="1"/>
            </p:cNvCxnSpPr>
            <p:nvPr/>
          </p:nvCxnSpPr>
          <p:spPr bwMode="auto">
            <a:xfrm rot="10800000">
              <a:off x="4877141" y="3992043"/>
              <a:ext cx="1344492" cy="536299"/>
            </a:xfrm>
            <a:prstGeom prst="straightConnector1">
              <a:avLst/>
            </a:prstGeom>
            <a:noFill/>
            <a:ln w="9525" algn="ctr">
              <a:solidFill>
                <a:schemeClr val="tx1"/>
              </a:solidFill>
              <a:round/>
              <a:headEnd/>
              <a:tailEnd type="arrow"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96838"/>
            <a:ext cx="8686800" cy="741362"/>
          </a:xfrm>
        </p:spPr>
        <p:txBody>
          <a:bodyPr/>
          <a:lstStyle/>
          <a:p>
            <a:r>
              <a:rPr lang="en-US"/>
              <a:t>Credits and Acknowledgements</a:t>
            </a:r>
          </a:p>
        </p:txBody>
      </p:sp>
      <p:sp>
        <p:nvSpPr>
          <p:cNvPr id="93187" name="Rectangle 3"/>
          <p:cNvSpPr>
            <a:spLocks noGrp="1" noChangeArrowheads="1"/>
          </p:cNvSpPr>
          <p:nvPr>
            <p:ph type="body" idx="1"/>
          </p:nvPr>
        </p:nvSpPr>
        <p:spPr>
          <a:xfrm>
            <a:off x="228600" y="990600"/>
            <a:ext cx="8610600" cy="5410200"/>
          </a:xfrm>
        </p:spPr>
        <p:txBody>
          <a:bodyPr/>
          <a:lstStyle/>
          <a:p>
            <a:r>
              <a:rPr lang="en-US" sz="2000" dirty="0"/>
              <a:t>Throughout this course, I will be borrowing examples, explanations and figures from the following books:</a:t>
            </a:r>
          </a:p>
          <a:p>
            <a:pPr lvl="1"/>
            <a:r>
              <a:rPr lang="en-US" sz="1800" dirty="0"/>
              <a:t>Rappaport, </a:t>
            </a:r>
            <a:r>
              <a:rPr lang="en-US" sz="1800" i="1" dirty="0"/>
              <a:t>Wireless Communications</a:t>
            </a:r>
            <a:r>
              <a:rPr lang="en-US" sz="1800" dirty="0"/>
              <a:t>, Prentice Hall, 2002.</a:t>
            </a:r>
          </a:p>
          <a:p>
            <a:pPr lvl="1"/>
            <a:r>
              <a:rPr lang="en-US" sz="1800" dirty="0"/>
              <a:t>Wireless Communications and Networks by William Stallings.</a:t>
            </a:r>
          </a:p>
          <a:p>
            <a:pPr lvl="1"/>
            <a:endParaRPr lang="en-US" sz="1800" dirty="0"/>
          </a:p>
          <a:p>
            <a:r>
              <a:rPr lang="en-US" sz="2000" dirty="0"/>
              <a:t>I will also be borrowing examples and figures from the online course material provided by Prof. Andrea Goldsmith, Stanford University</a:t>
            </a:r>
          </a:p>
          <a:p>
            <a:endParaRPr lang="en-US" sz="2000" dirty="0"/>
          </a:p>
          <a:p>
            <a:r>
              <a:rPr lang="en-US" sz="2000" dirty="0"/>
              <a:t>In this particular lecture, I will be borrowing concepts and figures from the Advanced Communication Systems Course by Dr. Syed Ali Khayam who taught this course 2 years back.</a:t>
            </a:r>
          </a:p>
          <a:p>
            <a:pPr lvl="1"/>
            <a:endParaRPr lang="en-US" sz="1600" dirty="0"/>
          </a:p>
          <a:p>
            <a:r>
              <a:rPr lang="en-US" sz="2000" dirty="0"/>
              <a:t>I am also borrowing figures from Mike Willis’s online tutorial: </a:t>
            </a:r>
            <a:r>
              <a:rPr lang="en-GB" sz="2000" dirty="0">
                <a:cs typeface="Times New Roman" pitchFamily="18" charset="0"/>
                <a:hlinkClick r:id="rId3"/>
              </a:rPr>
              <a:t>http://www.mike-willis.com/Tutorial/PF7.htm</a:t>
            </a:r>
            <a:r>
              <a:rPr lang="en-GB" sz="2000" dirty="0">
                <a:cs typeface="Times New Roman" pitchFamily="18" charset="0"/>
              </a:rPr>
              <a:t> </a:t>
            </a:r>
            <a:endParaRPr lang="en-US" sz="2000" dirty="0"/>
          </a:p>
        </p:txBody>
      </p:sp>
      <p:sp>
        <p:nvSpPr>
          <p:cNvPr id="93188" name="Slide Number Placeholder 4"/>
          <p:cNvSpPr>
            <a:spLocks noGrp="1"/>
          </p:cNvSpPr>
          <p:nvPr>
            <p:ph type="sldNum" sz="quarter" idx="12"/>
          </p:nvPr>
        </p:nvSpPr>
        <p:spPr>
          <a:noFill/>
        </p:spPr>
        <p:txBody>
          <a:bodyPr/>
          <a:lstStyle/>
          <a:p>
            <a:fld id="{90CFC854-3D7A-427F-A773-8487A29C5BF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228600" y="96838"/>
            <a:ext cx="8686800" cy="741362"/>
          </a:xfrm>
        </p:spPr>
        <p:txBody>
          <a:bodyPr/>
          <a:lstStyle/>
          <a:p>
            <a:r>
              <a:rPr lang="en-US" dirty="0"/>
              <a:t>Diffraction: Fresnel Zones</a:t>
            </a:r>
          </a:p>
        </p:txBody>
      </p:sp>
      <p:sp>
        <p:nvSpPr>
          <p:cNvPr id="115715" name="Slide Number Placeholder 4"/>
          <p:cNvSpPr>
            <a:spLocks noGrp="1"/>
          </p:cNvSpPr>
          <p:nvPr>
            <p:ph type="sldNum" sz="quarter" idx="12"/>
          </p:nvPr>
        </p:nvSpPr>
        <p:spPr>
          <a:noFill/>
        </p:spPr>
        <p:txBody>
          <a:bodyPr/>
          <a:lstStyle/>
          <a:p>
            <a:fld id="{EA99F2AF-259F-498D-ABB2-FE25CEA686CA}" type="slidenum">
              <a:rPr lang="en-US" smtClean="0"/>
              <a:pPr/>
              <a:t>20</a:t>
            </a:fld>
            <a:endParaRPr lang="en-US"/>
          </a:p>
        </p:txBody>
      </p:sp>
      <p:sp>
        <p:nvSpPr>
          <p:cNvPr id="115716" name="Rectangle 3"/>
          <p:cNvSpPr>
            <a:spLocks noGrp="1" noChangeArrowheads="1"/>
          </p:cNvSpPr>
          <p:nvPr>
            <p:ph idx="1"/>
          </p:nvPr>
        </p:nvSpPr>
        <p:spPr>
          <a:xfrm>
            <a:off x="228600" y="990600"/>
            <a:ext cx="8686800" cy="2743200"/>
          </a:xfrm>
        </p:spPr>
        <p:txBody>
          <a:bodyPr/>
          <a:lstStyle/>
          <a:p>
            <a:pPr algn="just" eaLnBrk="1" hangingPunct="1">
              <a:spcAft>
                <a:spcPts val="600"/>
              </a:spcAft>
            </a:pPr>
            <a:r>
              <a:rPr lang="en-GB" dirty="0">
                <a:cs typeface="Times New Roman" pitchFamily="18" charset="0"/>
              </a:rPr>
              <a:t>Any obstructions which do not enter the </a:t>
            </a:r>
            <a:r>
              <a:rPr lang="en-GB">
                <a:cs typeface="Times New Roman" pitchFamily="18" charset="0"/>
              </a:rPr>
              <a:t>1</a:t>
            </a:r>
            <a:r>
              <a:rPr lang="en-GB" baseline="30000">
                <a:cs typeface="Times New Roman" pitchFamily="18" charset="0"/>
              </a:rPr>
              <a:t>st</a:t>
            </a:r>
            <a:r>
              <a:rPr lang="en-GB">
                <a:cs typeface="Times New Roman" pitchFamily="18" charset="0"/>
              </a:rPr>
              <a:t> Fresnel </a:t>
            </a:r>
            <a:r>
              <a:rPr lang="en-GB" dirty="0">
                <a:cs typeface="Times New Roman" pitchFamily="18" charset="0"/>
              </a:rPr>
              <a:t>zone have little effect on the signal</a:t>
            </a:r>
          </a:p>
          <a:p>
            <a:pPr algn="just" eaLnBrk="1" hangingPunct="1">
              <a:spcAft>
                <a:spcPts val="600"/>
              </a:spcAft>
            </a:pPr>
            <a:endParaRPr lang="en-GB" dirty="0">
              <a:cs typeface="Times New Roman" pitchFamily="18" charset="0"/>
            </a:endParaRPr>
          </a:p>
          <a:p>
            <a:pPr algn="just" eaLnBrk="1" hangingPunct="1">
              <a:spcAft>
                <a:spcPts val="600"/>
              </a:spcAft>
            </a:pPr>
            <a:r>
              <a:rPr lang="en-GB" dirty="0">
                <a:cs typeface="Times New Roman" pitchFamily="18" charset="0"/>
              </a:rPr>
              <a:t>A clearance of at least </a:t>
            </a:r>
            <a:r>
              <a:rPr lang="en-GB" b="1" dirty="0">
                <a:solidFill>
                  <a:srgbClr val="FF0000"/>
                </a:solidFill>
                <a:cs typeface="Times New Roman" pitchFamily="18" charset="0"/>
              </a:rPr>
              <a:t>0.6r</a:t>
            </a:r>
            <a:r>
              <a:rPr lang="en-GB" b="1" baseline="-25000" dirty="0">
                <a:solidFill>
                  <a:srgbClr val="FF0000"/>
                </a:solidFill>
                <a:cs typeface="Times New Roman" pitchFamily="18" charset="0"/>
              </a:rPr>
              <a:t>1</a:t>
            </a:r>
            <a:r>
              <a:rPr lang="en-GB" dirty="0">
                <a:cs typeface="Times New Roman" pitchFamily="18" charset="0"/>
              </a:rPr>
              <a:t> (r</a:t>
            </a:r>
            <a:r>
              <a:rPr lang="en-GB" baseline="-25000" dirty="0">
                <a:cs typeface="Times New Roman" pitchFamily="18" charset="0"/>
              </a:rPr>
              <a:t>1</a:t>
            </a:r>
            <a:r>
              <a:rPr lang="en-GB" dirty="0">
                <a:cs typeface="Times New Roman" pitchFamily="18" charset="0"/>
              </a:rPr>
              <a:t>: radius of first Fresnel zone) is ensured in practical microwave links</a:t>
            </a:r>
            <a:endParaRPr lang="en-US" dirty="0">
              <a:solidFill>
                <a:srgbClr val="FF0000"/>
              </a:solidFill>
            </a:endParaRPr>
          </a:p>
        </p:txBody>
      </p:sp>
      <p:sp>
        <p:nvSpPr>
          <p:cNvPr id="115717" name="Oval 25"/>
          <p:cNvSpPr>
            <a:spLocks noChangeArrowheads="1"/>
          </p:cNvSpPr>
          <p:nvPr/>
        </p:nvSpPr>
        <p:spPr bwMode="auto">
          <a:xfrm>
            <a:off x="2057400" y="4191000"/>
            <a:ext cx="4117975" cy="1295400"/>
          </a:xfrm>
          <a:prstGeom prst="ellipse">
            <a:avLst/>
          </a:prstGeom>
          <a:solidFill>
            <a:srgbClr val="CCECFF">
              <a:alpha val="30980"/>
            </a:srgbClr>
          </a:solidFill>
          <a:ln w="38100" algn="ctr">
            <a:solidFill>
              <a:schemeClr val="tx1"/>
            </a:solidFill>
            <a:round/>
            <a:headEnd/>
            <a:tailEnd/>
          </a:ln>
        </p:spPr>
        <p:txBody>
          <a:bodyPr/>
          <a:lstStyle/>
          <a:p>
            <a:endParaRPr lang="en-US"/>
          </a:p>
        </p:txBody>
      </p:sp>
      <p:sp>
        <p:nvSpPr>
          <p:cNvPr id="27" name="Oval 26"/>
          <p:cNvSpPr/>
          <p:nvPr/>
        </p:nvSpPr>
        <p:spPr bwMode="auto">
          <a:xfrm>
            <a:off x="2057400" y="4495800"/>
            <a:ext cx="4117975" cy="725488"/>
          </a:xfrm>
          <a:prstGeom prst="ellipse">
            <a:avLst/>
          </a:prstGeom>
          <a:solidFill>
            <a:schemeClr val="accent1">
              <a:lumMod val="40000"/>
              <a:lumOff val="60000"/>
              <a:alpha val="31000"/>
            </a:schemeClr>
          </a:solidFill>
          <a:ln w="38100" cap="flat" cmpd="sng" algn="ctr">
            <a:solidFill>
              <a:schemeClr val="tx1"/>
            </a:solidFill>
            <a:prstDash val="solid"/>
            <a:round/>
            <a:headEnd type="none" w="med" len="med"/>
            <a:tailEnd type="none" w="med" len="med"/>
          </a:ln>
          <a:effectLst/>
        </p:spPr>
        <p:txBody>
          <a:bodyPr/>
          <a:lstStyle/>
          <a:p>
            <a:pPr>
              <a:defRPr/>
            </a:pPr>
            <a:endParaRPr lang="en-US"/>
          </a:p>
        </p:txBody>
      </p:sp>
      <p:grpSp>
        <p:nvGrpSpPr>
          <p:cNvPr id="2" name="Group 48"/>
          <p:cNvGrpSpPr>
            <a:grpSpLocks/>
          </p:cNvGrpSpPr>
          <p:nvPr/>
        </p:nvGrpSpPr>
        <p:grpSpPr bwMode="auto">
          <a:xfrm>
            <a:off x="1676400" y="4800600"/>
            <a:ext cx="457200" cy="838200"/>
            <a:chOff x="2514599" y="5029200"/>
            <a:chExt cx="457201" cy="838201"/>
          </a:xfrm>
        </p:grpSpPr>
        <p:sp>
          <p:nvSpPr>
            <p:cNvPr id="115732" name="Flowchart: Merge 56"/>
            <p:cNvSpPr>
              <a:spLocks noChangeArrowheads="1"/>
            </p:cNvSpPr>
            <p:nvPr/>
          </p:nvSpPr>
          <p:spPr bwMode="auto">
            <a:xfrm>
              <a:off x="2743199" y="5029200"/>
              <a:ext cx="228601" cy="152583"/>
            </a:xfrm>
            <a:prstGeom prst="flowChartMerge">
              <a:avLst/>
            </a:prstGeom>
            <a:solidFill>
              <a:srgbClr val="CCECFF"/>
            </a:solidFill>
            <a:ln w="9525" algn="ctr">
              <a:solidFill>
                <a:schemeClr val="tx1"/>
              </a:solidFill>
              <a:round/>
              <a:headEnd/>
              <a:tailEnd/>
            </a:ln>
          </p:spPr>
          <p:txBody>
            <a:bodyPr/>
            <a:lstStyle/>
            <a:p>
              <a:endParaRPr lang="en-US"/>
            </a:p>
          </p:txBody>
        </p:sp>
        <p:cxnSp>
          <p:nvCxnSpPr>
            <p:cNvPr id="115733" name="Shape 61"/>
            <p:cNvCxnSpPr>
              <a:cxnSpLocks noChangeShapeType="1"/>
              <a:stCxn id="115732" idx="2"/>
            </p:cNvCxnSpPr>
            <p:nvPr/>
          </p:nvCxnSpPr>
          <p:spPr bwMode="auto">
            <a:xfrm rot="5400000">
              <a:off x="2343241" y="5353141"/>
              <a:ext cx="685618" cy="342901"/>
            </a:xfrm>
            <a:prstGeom prst="bentConnector3">
              <a:avLst>
                <a:gd name="adj1" fmla="val 100519"/>
              </a:avLst>
            </a:prstGeom>
            <a:noFill/>
            <a:ln w="9525" algn="ctr">
              <a:solidFill>
                <a:schemeClr val="tx1"/>
              </a:solidFill>
              <a:round/>
              <a:headEnd/>
              <a:tailEnd/>
            </a:ln>
          </p:spPr>
        </p:cxnSp>
      </p:grpSp>
      <p:grpSp>
        <p:nvGrpSpPr>
          <p:cNvPr id="3" name="Group 49"/>
          <p:cNvGrpSpPr>
            <a:grpSpLocks/>
          </p:cNvGrpSpPr>
          <p:nvPr/>
        </p:nvGrpSpPr>
        <p:grpSpPr bwMode="auto">
          <a:xfrm>
            <a:off x="5867400" y="4800600"/>
            <a:ext cx="457200" cy="838200"/>
            <a:chOff x="6248399" y="5791200"/>
            <a:chExt cx="457201" cy="533401"/>
          </a:xfrm>
        </p:grpSpPr>
        <p:sp>
          <p:nvSpPr>
            <p:cNvPr id="115730" name="Flowchart: Merge 56"/>
            <p:cNvSpPr>
              <a:spLocks noChangeArrowheads="1"/>
            </p:cNvSpPr>
            <p:nvPr/>
          </p:nvSpPr>
          <p:spPr bwMode="auto">
            <a:xfrm>
              <a:off x="6476999" y="5791200"/>
              <a:ext cx="228601" cy="97098"/>
            </a:xfrm>
            <a:prstGeom prst="flowChartMerge">
              <a:avLst/>
            </a:prstGeom>
            <a:solidFill>
              <a:srgbClr val="92D050"/>
            </a:solidFill>
            <a:ln w="9525" algn="ctr">
              <a:solidFill>
                <a:schemeClr val="tx1"/>
              </a:solidFill>
              <a:round/>
              <a:headEnd/>
              <a:tailEnd/>
            </a:ln>
          </p:spPr>
          <p:txBody>
            <a:bodyPr/>
            <a:lstStyle/>
            <a:p>
              <a:endParaRPr lang="en-US"/>
            </a:p>
          </p:txBody>
        </p:sp>
        <p:cxnSp>
          <p:nvCxnSpPr>
            <p:cNvPr id="115731" name="Shape 61"/>
            <p:cNvCxnSpPr>
              <a:cxnSpLocks noChangeShapeType="1"/>
              <a:stCxn id="115730" idx="2"/>
            </p:cNvCxnSpPr>
            <p:nvPr/>
          </p:nvCxnSpPr>
          <p:spPr bwMode="auto">
            <a:xfrm rot="5400000">
              <a:off x="6201699" y="5934999"/>
              <a:ext cx="436302" cy="342901"/>
            </a:xfrm>
            <a:prstGeom prst="bentConnector3">
              <a:avLst>
                <a:gd name="adj1" fmla="val 100519"/>
              </a:avLst>
            </a:prstGeom>
            <a:noFill/>
            <a:ln w="9525" algn="ctr">
              <a:solidFill>
                <a:schemeClr val="tx1"/>
              </a:solidFill>
              <a:round/>
              <a:headEnd/>
              <a:tailEnd/>
            </a:ln>
          </p:spPr>
        </p:cxnSp>
      </p:grpSp>
      <p:cxnSp>
        <p:nvCxnSpPr>
          <p:cNvPr id="115721" name="Straight Arrow Connector 51"/>
          <p:cNvCxnSpPr>
            <a:cxnSpLocks noChangeShapeType="1"/>
          </p:cNvCxnSpPr>
          <p:nvPr/>
        </p:nvCxnSpPr>
        <p:spPr bwMode="auto">
          <a:xfrm rot="10800000" flipV="1">
            <a:off x="5029200" y="4086225"/>
            <a:ext cx="1082675" cy="333375"/>
          </a:xfrm>
          <a:prstGeom prst="straightConnector1">
            <a:avLst/>
          </a:prstGeom>
          <a:noFill/>
          <a:ln w="9525" algn="ctr">
            <a:solidFill>
              <a:schemeClr val="tx1"/>
            </a:solidFill>
            <a:round/>
            <a:headEnd/>
            <a:tailEnd type="arrow" w="med" len="med"/>
          </a:ln>
        </p:spPr>
      </p:cxnSp>
      <p:sp>
        <p:nvSpPr>
          <p:cNvPr id="115722" name="TextBox 52"/>
          <p:cNvSpPr txBox="1">
            <a:spLocks noChangeArrowheads="1"/>
          </p:cNvSpPr>
          <p:nvPr/>
        </p:nvSpPr>
        <p:spPr bwMode="auto">
          <a:xfrm>
            <a:off x="1219200" y="3810000"/>
            <a:ext cx="3032125" cy="400050"/>
          </a:xfrm>
          <a:prstGeom prst="rect">
            <a:avLst/>
          </a:prstGeom>
          <a:noFill/>
          <a:ln w="9525">
            <a:noFill/>
            <a:miter lim="800000"/>
            <a:headEnd/>
            <a:tailEnd/>
          </a:ln>
        </p:spPr>
        <p:txBody>
          <a:bodyPr>
            <a:spAutoFit/>
          </a:bodyPr>
          <a:lstStyle/>
          <a:p>
            <a:pPr algn="ctr"/>
            <a:r>
              <a:rPr lang="en-US" sz="2000" b="0">
                <a:latin typeface="Calibri" pitchFamily="34" charset="0"/>
              </a:rPr>
              <a:t>Forbidden Region</a:t>
            </a:r>
          </a:p>
        </p:txBody>
      </p:sp>
      <p:cxnSp>
        <p:nvCxnSpPr>
          <p:cNvPr id="115723" name="Straight Arrow Connector 53"/>
          <p:cNvCxnSpPr>
            <a:cxnSpLocks noChangeShapeType="1"/>
            <a:stCxn id="115722" idx="2"/>
          </p:cNvCxnSpPr>
          <p:nvPr/>
        </p:nvCxnSpPr>
        <p:spPr bwMode="auto">
          <a:xfrm rot="16200000" flipH="1">
            <a:off x="2824957" y="4120356"/>
            <a:ext cx="590550" cy="769937"/>
          </a:xfrm>
          <a:prstGeom prst="straightConnector1">
            <a:avLst/>
          </a:prstGeom>
          <a:noFill/>
          <a:ln w="9525" algn="ctr">
            <a:solidFill>
              <a:schemeClr val="tx1"/>
            </a:solidFill>
            <a:round/>
            <a:headEnd/>
            <a:tailEnd type="arrow" w="med" len="med"/>
          </a:ln>
        </p:spPr>
      </p:cxnSp>
      <p:cxnSp>
        <p:nvCxnSpPr>
          <p:cNvPr id="115724" name="Straight Arrow Connector 55"/>
          <p:cNvCxnSpPr>
            <a:cxnSpLocks noChangeShapeType="1"/>
          </p:cNvCxnSpPr>
          <p:nvPr/>
        </p:nvCxnSpPr>
        <p:spPr bwMode="auto">
          <a:xfrm rot="5400000" flipH="1" flipV="1">
            <a:off x="4077494" y="4685506"/>
            <a:ext cx="381000" cy="1588"/>
          </a:xfrm>
          <a:prstGeom prst="straightConnector1">
            <a:avLst/>
          </a:prstGeom>
          <a:noFill/>
          <a:ln w="9525" algn="ctr">
            <a:solidFill>
              <a:schemeClr val="tx1"/>
            </a:solidFill>
            <a:round/>
            <a:headEnd type="arrow" w="med" len="med"/>
            <a:tailEnd type="arrow" w="med" len="med"/>
          </a:ln>
        </p:spPr>
      </p:cxnSp>
      <p:cxnSp>
        <p:nvCxnSpPr>
          <p:cNvPr id="115725" name="Straight Connector 57"/>
          <p:cNvCxnSpPr>
            <a:cxnSpLocks noChangeShapeType="1"/>
            <a:stCxn id="115732" idx="3"/>
            <a:endCxn id="115730" idx="1"/>
          </p:cNvCxnSpPr>
          <p:nvPr/>
        </p:nvCxnSpPr>
        <p:spPr bwMode="auto">
          <a:xfrm flipV="1">
            <a:off x="2076450" y="4876800"/>
            <a:ext cx="4076700" cy="0"/>
          </a:xfrm>
          <a:prstGeom prst="line">
            <a:avLst/>
          </a:prstGeom>
          <a:noFill/>
          <a:ln w="25400" algn="ctr">
            <a:solidFill>
              <a:schemeClr val="tx1"/>
            </a:solidFill>
            <a:prstDash val="dash"/>
            <a:round/>
            <a:headEnd/>
            <a:tailEnd/>
          </a:ln>
        </p:spPr>
      </p:cxnSp>
      <p:sp>
        <p:nvSpPr>
          <p:cNvPr id="115726" name="TextBox 58"/>
          <p:cNvSpPr txBox="1">
            <a:spLocks noChangeArrowheads="1"/>
          </p:cNvSpPr>
          <p:nvPr/>
        </p:nvSpPr>
        <p:spPr bwMode="auto">
          <a:xfrm>
            <a:off x="4876800" y="3733800"/>
            <a:ext cx="3032125" cy="400050"/>
          </a:xfrm>
          <a:prstGeom prst="rect">
            <a:avLst/>
          </a:prstGeom>
          <a:noFill/>
          <a:ln w="9525">
            <a:noFill/>
            <a:miter lim="800000"/>
            <a:headEnd/>
            <a:tailEnd/>
          </a:ln>
        </p:spPr>
        <p:txBody>
          <a:bodyPr>
            <a:spAutoFit/>
          </a:bodyPr>
          <a:lstStyle/>
          <a:p>
            <a:pPr algn="ctr"/>
            <a:r>
              <a:rPr lang="en-US" sz="2000" b="0">
                <a:latin typeface="Calibri" pitchFamily="34" charset="0"/>
              </a:rPr>
              <a:t>First Fresnel Zone</a:t>
            </a:r>
          </a:p>
        </p:txBody>
      </p:sp>
      <p:sp>
        <p:nvSpPr>
          <p:cNvPr id="115727" name="TextBox 59"/>
          <p:cNvSpPr txBox="1">
            <a:spLocks noChangeArrowheads="1"/>
          </p:cNvSpPr>
          <p:nvPr/>
        </p:nvSpPr>
        <p:spPr bwMode="auto">
          <a:xfrm>
            <a:off x="4191000" y="4495800"/>
            <a:ext cx="822325" cy="400050"/>
          </a:xfrm>
          <a:prstGeom prst="rect">
            <a:avLst/>
          </a:prstGeom>
          <a:noFill/>
          <a:ln w="9525">
            <a:noFill/>
            <a:miter lim="800000"/>
            <a:headEnd/>
            <a:tailEnd/>
          </a:ln>
        </p:spPr>
        <p:txBody>
          <a:bodyPr>
            <a:spAutoFit/>
          </a:bodyPr>
          <a:lstStyle/>
          <a:p>
            <a:pPr algn="ctr"/>
            <a:r>
              <a:rPr lang="en-US" sz="2000" b="0">
                <a:latin typeface="Calibri" pitchFamily="34" charset="0"/>
              </a:rPr>
              <a:t>0.6r</a:t>
            </a:r>
            <a:r>
              <a:rPr lang="en-US" sz="2000" b="0" baseline="-25000">
                <a:latin typeface="Calibri" pitchFamily="34" charset="0"/>
              </a:rPr>
              <a:t>1</a:t>
            </a:r>
          </a:p>
        </p:txBody>
      </p:sp>
      <p:cxnSp>
        <p:nvCxnSpPr>
          <p:cNvPr id="115728" name="Straight Arrow Connector 60"/>
          <p:cNvCxnSpPr>
            <a:cxnSpLocks noChangeShapeType="1"/>
          </p:cNvCxnSpPr>
          <p:nvPr/>
        </p:nvCxnSpPr>
        <p:spPr bwMode="auto">
          <a:xfrm rot="5400000" flipH="1" flipV="1">
            <a:off x="3467101" y="4838700"/>
            <a:ext cx="1295400" cy="3175"/>
          </a:xfrm>
          <a:prstGeom prst="straightConnector1">
            <a:avLst/>
          </a:prstGeom>
          <a:noFill/>
          <a:ln w="9525" algn="ctr">
            <a:solidFill>
              <a:schemeClr val="tx1"/>
            </a:solidFill>
            <a:round/>
            <a:headEnd type="arrow" w="med" len="med"/>
            <a:tailEnd type="arrow" w="med" len="med"/>
          </a:ln>
        </p:spPr>
      </p:cxnSp>
      <p:sp>
        <p:nvSpPr>
          <p:cNvPr id="115729" name="TextBox 61"/>
          <p:cNvSpPr txBox="1">
            <a:spLocks noChangeArrowheads="1"/>
          </p:cNvSpPr>
          <p:nvPr/>
        </p:nvSpPr>
        <p:spPr bwMode="auto">
          <a:xfrm>
            <a:off x="3657600" y="4114800"/>
            <a:ext cx="593725" cy="400050"/>
          </a:xfrm>
          <a:prstGeom prst="rect">
            <a:avLst/>
          </a:prstGeom>
          <a:noFill/>
          <a:ln w="9525">
            <a:noFill/>
            <a:miter lim="800000"/>
            <a:headEnd/>
            <a:tailEnd/>
          </a:ln>
        </p:spPr>
        <p:txBody>
          <a:bodyPr>
            <a:spAutoFit/>
          </a:bodyPr>
          <a:lstStyle/>
          <a:p>
            <a:pPr algn="ctr"/>
            <a:r>
              <a:rPr lang="en-US" sz="2000" b="0">
                <a:latin typeface="Calibri" pitchFamily="34" charset="0"/>
              </a:rPr>
              <a:t>r</a:t>
            </a:r>
            <a:r>
              <a:rPr lang="en-US" sz="2000" b="0" baseline="-25000">
                <a:latin typeface="Calibri" pitchFamily="34" charset="0"/>
              </a:rPr>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Diffraction: Fresnel Zones </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21</a:t>
            </a:fld>
            <a:endParaRPr lang="en-US"/>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2765" r="38841" b="70338"/>
          <a:stretch/>
        </p:blipFill>
        <p:spPr>
          <a:xfrm>
            <a:off x="377532" y="3886200"/>
            <a:ext cx="8388932" cy="2411819"/>
          </a:xfrm>
        </p:spPr>
      </p:pic>
      <p:sp>
        <p:nvSpPr>
          <p:cNvPr id="10" name="Content Placeholder 2"/>
          <p:cNvSpPr txBox="1">
            <a:spLocks/>
          </p:cNvSpPr>
          <p:nvPr/>
        </p:nvSpPr>
        <p:spPr bwMode="auto">
          <a:xfrm>
            <a:off x="228599" y="1119076"/>
            <a:ext cx="8686799" cy="27671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ct val="20000"/>
              </a:spcBef>
              <a:spcAft>
                <a:spcPct val="0"/>
              </a:spcAft>
              <a:buClr>
                <a:srgbClr val="0070C0"/>
              </a:buClr>
              <a:buSzPct val="70000"/>
              <a:buFont typeface="Wingdings" pitchFamily="2" charset="2"/>
              <a:buChar char="q"/>
              <a:defRPr sz="2400">
                <a:solidFill>
                  <a:schemeClr val="tx1"/>
                </a:solidFill>
                <a:latin typeface="Calibri" pitchFamily="34" charset="0"/>
                <a:ea typeface="+mn-ea"/>
                <a:cs typeface="+mn-cs"/>
              </a:defRPr>
            </a:lvl1pPr>
            <a:lvl2pPr marL="889000" indent="-439738" algn="l" rtl="0" eaLnBrk="0" fontAlgn="base" hangingPunct="0">
              <a:spcBef>
                <a:spcPct val="20000"/>
              </a:spcBef>
              <a:spcAft>
                <a:spcPct val="0"/>
              </a:spcAft>
              <a:buClr>
                <a:srgbClr val="0070C0"/>
              </a:buClr>
              <a:buSzPct val="65000"/>
              <a:buFont typeface="Wingdings" pitchFamily="2" charset="2"/>
              <a:buChar char=""/>
              <a:defRPr sz="2000">
                <a:solidFill>
                  <a:schemeClr val="tx1"/>
                </a:solidFill>
                <a:latin typeface="Calibri" pitchFamily="34" charset="0"/>
              </a:defRPr>
            </a:lvl2pPr>
            <a:lvl3pPr marL="1293813" indent="-403225" algn="l" rtl="0" eaLnBrk="0" fontAlgn="base" hangingPunct="0">
              <a:spcBef>
                <a:spcPct val="20000"/>
              </a:spcBef>
              <a:spcAft>
                <a:spcPct val="0"/>
              </a:spcAft>
              <a:buClr>
                <a:srgbClr val="0070C0"/>
              </a:buClr>
              <a:buSzPct val="70000"/>
              <a:buFont typeface="Wingdings" pitchFamily="2" charset="2"/>
              <a:buChar char="n"/>
              <a:defRPr sz="1800">
                <a:solidFill>
                  <a:schemeClr val="tx1"/>
                </a:solidFill>
                <a:latin typeface="Calibri" pitchFamily="34" charset="0"/>
              </a:defRPr>
            </a:lvl3pPr>
            <a:lvl4pPr marL="1681163" indent="-385763" algn="l" rtl="0" eaLnBrk="0" fontAlgn="base" hangingPunct="0">
              <a:spcBef>
                <a:spcPct val="20000"/>
              </a:spcBef>
              <a:spcAft>
                <a:spcPct val="0"/>
              </a:spcAft>
              <a:buClr>
                <a:srgbClr val="0070C0"/>
              </a:buClr>
              <a:buSzPct val="75000"/>
              <a:buFont typeface="Wingdings" pitchFamily="2" charset="2"/>
              <a:buChar char="¡"/>
              <a:defRPr sz="1600">
                <a:solidFill>
                  <a:schemeClr val="tx1"/>
                </a:solidFill>
                <a:latin typeface="Calibri" pitchFamily="34" charset="0"/>
              </a:defRPr>
            </a:lvl4pPr>
            <a:lvl5pPr marL="2070100" indent="-387350" algn="l" rtl="0" eaLnBrk="0" fontAlgn="base" hangingPunct="0">
              <a:spcBef>
                <a:spcPct val="20000"/>
              </a:spcBef>
              <a:spcAft>
                <a:spcPct val="0"/>
              </a:spcAft>
              <a:buClr>
                <a:srgbClr val="0070C0"/>
              </a:buClr>
              <a:buSzPct val="70000"/>
              <a:buFont typeface="Wingdings" pitchFamily="2" charset="2"/>
              <a:buChar char="n"/>
              <a:defRPr sz="1600">
                <a:solidFill>
                  <a:schemeClr val="tx1"/>
                </a:solidFill>
                <a:latin typeface="Calibri" pitchFamily="34" charset="0"/>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algn="just"/>
            <a:r>
              <a:rPr lang="en-US" b="0" dirty="0"/>
              <a:t>If there are obstacles near the path, the radio waves reflecting off those objects may arrive out of phase with the signals that travel directly and reduce the power of the received signal.</a:t>
            </a:r>
          </a:p>
          <a:p>
            <a:pPr algn="just"/>
            <a:endParaRPr lang="en-US" b="0" dirty="0">
              <a:cs typeface="Calibri" pitchFamily="34" charset="0"/>
            </a:endParaRPr>
          </a:p>
          <a:p>
            <a:pPr algn="just"/>
            <a:r>
              <a:rPr lang="en-US" b="0" dirty="0">
                <a:cs typeface="Calibri" pitchFamily="34" charset="0"/>
              </a:rPr>
              <a:t>On the other hand, reduction in the height of the antenna causes an increase in the signal to noise ratio. </a:t>
            </a:r>
          </a:p>
        </p:txBody>
      </p:sp>
    </p:spTree>
    <p:extLst>
      <p:ext uri="{BB962C8B-B14F-4D97-AF65-F5344CB8AC3E}">
        <p14:creationId xmlns:p14="http://schemas.microsoft.com/office/powerpoint/2010/main" val="278488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algn="just"/>
            <a:r>
              <a:rPr lang="en-US" dirty="0"/>
              <a:t>A company owns two office towers in a city and wants to set up a 4-GHz microwave link between the two towers. The two towers have heights of 10m each, and are separated by 2 km. In the line of sight (LOS) and midway between the two towers is a third tower of height 7.5 meters. Will line-of-sight transmission be possible between the two towers? Justify your answer. Describe an engineering solution to obtain line-of-sight transmission.</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22</a:t>
            </a:fld>
            <a:endParaRPr lang="en-US"/>
          </a:p>
        </p:txBody>
      </p:sp>
    </p:spTree>
    <p:extLst>
      <p:ext uri="{BB962C8B-B14F-4D97-AF65-F5344CB8AC3E}">
        <p14:creationId xmlns:p14="http://schemas.microsoft.com/office/powerpoint/2010/main" val="1241400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Question [different S and R]</a:t>
            </a:r>
          </a:p>
        </p:txBody>
      </p:sp>
      <p:sp>
        <p:nvSpPr>
          <p:cNvPr id="3" name="Content Placeholder 2"/>
          <p:cNvSpPr>
            <a:spLocks noGrp="1"/>
          </p:cNvSpPr>
          <p:nvPr>
            <p:ph idx="1"/>
          </p:nvPr>
        </p:nvSpPr>
        <p:spPr/>
        <p:txBody>
          <a:bodyPr/>
          <a:lstStyle/>
          <a:p>
            <a:pPr algn="just"/>
            <a:r>
              <a:rPr lang="en-US" dirty="0"/>
              <a:t>A company owns two office towers in a city and wants to set up a 4-GHz microwave link between the two towers. The two towers have heights of 100m and 50 m, and are separated by 3 km. In the line of sight (LOS) and midway between the two towers is a third tower of height 70 meters. Will line-of-sight transmission be possible between the two towers? Justify your answer. Describe an engineering solution to obtain line-of-sight transmission</a:t>
            </a:r>
          </a:p>
        </p:txBody>
      </p:sp>
      <p:sp>
        <p:nvSpPr>
          <p:cNvPr id="4" name="Slide Number Placeholder 3"/>
          <p:cNvSpPr>
            <a:spLocks noGrp="1"/>
          </p:cNvSpPr>
          <p:nvPr>
            <p:ph type="sldNum" sz="quarter" idx="12"/>
          </p:nvPr>
        </p:nvSpPr>
        <p:spPr/>
        <p:txBody>
          <a:bodyPr/>
          <a:lstStyle/>
          <a:p>
            <a:pPr>
              <a:defRPr/>
            </a:pPr>
            <a:fld id="{4E77C113-1ACF-4DD2-9E50-0F11F0165AAC}" type="slidenum">
              <a:rPr lang="en-US" smtClean="0"/>
              <a:pPr>
                <a:defRPr/>
              </a:pPr>
              <a:t>23</a:t>
            </a:fld>
            <a:endParaRPr lang="en-US"/>
          </a:p>
        </p:txBody>
      </p:sp>
    </p:spTree>
    <p:extLst>
      <p:ext uri="{BB962C8B-B14F-4D97-AF65-F5344CB8AC3E}">
        <p14:creationId xmlns:p14="http://schemas.microsoft.com/office/powerpoint/2010/main" val="148178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8600" y="96838"/>
            <a:ext cx="8686800" cy="741362"/>
          </a:xfrm>
        </p:spPr>
        <p:txBody>
          <a:bodyPr/>
          <a:lstStyle/>
          <a:p>
            <a:r>
              <a:rPr lang="en-US"/>
              <a:t>What will we cover in this lecture?</a:t>
            </a:r>
          </a:p>
        </p:txBody>
      </p:sp>
      <p:sp>
        <p:nvSpPr>
          <p:cNvPr id="94211" name="Rectangle 3"/>
          <p:cNvSpPr>
            <a:spLocks noGrp="1" noChangeArrowheads="1"/>
          </p:cNvSpPr>
          <p:nvPr>
            <p:ph type="body" idx="1"/>
          </p:nvPr>
        </p:nvSpPr>
        <p:spPr>
          <a:xfrm>
            <a:off x="228600" y="990600"/>
            <a:ext cx="8686800" cy="5334000"/>
          </a:xfrm>
        </p:spPr>
        <p:txBody>
          <a:bodyPr/>
          <a:lstStyle/>
          <a:p>
            <a:r>
              <a:rPr lang="en-US" dirty="0"/>
              <a:t>This lecture will cover some basic details on propagation and the largescale propagation effects that are commonly observed on a wireless communication system:</a:t>
            </a:r>
          </a:p>
          <a:p>
            <a:pPr marL="0" indent="0">
              <a:buNone/>
            </a:pPr>
            <a:r>
              <a:rPr lang="en-US" dirty="0"/>
              <a:t> </a:t>
            </a:r>
          </a:p>
          <a:p>
            <a:pPr lvl="1"/>
            <a:r>
              <a:rPr lang="en-US" sz="2400" dirty="0">
                <a:solidFill>
                  <a:srgbClr val="0070C0"/>
                </a:solidFill>
              </a:rPr>
              <a:t>Modes of Propagation and some basic concepts</a:t>
            </a:r>
          </a:p>
          <a:p>
            <a:pPr lvl="1"/>
            <a:r>
              <a:rPr lang="en-US" sz="2400" dirty="0">
                <a:solidFill>
                  <a:srgbClr val="0070C0"/>
                </a:solidFill>
              </a:rPr>
              <a:t>Free-Space Propagation</a:t>
            </a:r>
          </a:p>
          <a:p>
            <a:pPr lvl="2"/>
            <a:r>
              <a:rPr lang="en-US" sz="2400" dirty="0">
                <a:solidFill>
                  <a:srgbClr val="0070C0"/>
                </a:solidFill>
              </a:rPr>
              <a:t>Isotropic and Directional Antennas</a:t>
            </a:r>
          </a:p>
          <a:p>
            <a:pPr lvl="1"/>
            <a:r>
              <a:rPr lang="en-US" sz="2400" dirty="0"/>
              <a:t>Terrestrial Propagation: Large Scale Physical Models</a:t>
            </a:r>
          </a:p>
          <a:p>
            <a:pPr lvl="2"/>
            <a:r>
              <a:rPr lang="en-US" sz="2400" b="1" dirty="0"/>
              <a:t>Reflection and Diffraction</a:t>
            </a:r>
          </a:p>
        </p:txBody>
      </p:sp>
      <p:sp>
        <p:nvSpPr>
          <p:cNvPr id="94212" name="Slide Number Placeholder 4"/>
          <p:cNvSpPr>
            <a:spLocks noGrp="1"/>
          </p:cNvSpPr>
          <p:nvPr>
            <p:ph type="sldNum" sz="quarter" idx="12"/>
          </p:nvPr>
        </p:nvSpPr>
        <p:spPr>
          <a:noFill/>
        </p:spPr>
        <p:txBody>
          <a:bodyPr/>
          <a:lstStyle/>
          <a:p>
            <a:fld id="{4D34D709-2690-4C1B-9DE6-618C55DC48E4}"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228600" y="990600"/>
            <a:ext cx="8686800" cy="1371600"/>
          </a:xfrm>
        </p:spPr>
        <p:txBody>
          <a:bodyPr/>
          <a:lstStyle/>
          <a:p>
            <a:r>
              <a:rPr lang="en-US" dirty="0"/>
              <a:t>To compute ∆d, let us consider propagating from point T to R </a:t>
            </a:r>
          </a:p>
          <a:p>
            <a:pPr lvl="2"/>
            <a:endParaRPr lang="en-US" dirty="0"/>
          </a:p>
          <a:p>
            <a:r>
              <a:rPr lang="en-US" dirty="0"/>
              <a:t>An obstruction is blocking the LoS path </a:t>
            </a:r>
          </a:p>
          <a:p>
            <a:pPr lvl="2"/>
            <a:endParaRPr lang="en-US" dirty="0"/>
          </a:p>
          <a:p>
            <a:r>
              <a:rPr lang="en-US" dirty="0"/>
              <a:t>The obstruction has a circular radius, h</a:t>
            </a:r>
          </a:p>
          <a:p>
            <a:pPr lvl="1"/>
            <a:endParaRPr lang="en-US" dirty="0"/>
          </a:p>
        </p:txBody>
      </p:sp>
      <p:sp>
        <p:nvSpPr>
          <p:cNvPr id="110595" name="Rectangle 2"/>
          <p:cNvSpPr>
            <a:spLocks noGrp="1" noChangeArrowheads="1"/>
          </p:cNvSpPr>
          <p:nvPr>
            <p:ph type="title"/>
          </p:nvPr>
        </p:nvSpPr>
        <p:spPr>
          <a:xfrm>
            <a:off x="228600" y="96838"/>
            <a:ext cx="8686800" cy="741362"/>
          </a:xfrm>
        </p:spPr>
        <p:txBody>
          <a:bodyPr/>
          <a:lstStyle/>
          <a:p>
            <a:r>
              <a:rPr lang="en-US"/>
              <a:t>Diffraction: Phase Difference</a:t>
            </a:r>
          </a:p>
        </p:txBody>
      </p:sp>
      <p:sp>
        <p:nvSpPr>
          <p:cNvPr id="110596" name="Slide Number Placeholder 4"/>
          <p:cNvSpPr>
            <a:spLocks noGrp="1"/>
          </p:cNvSpPr>
          <p:nvPr>
            <p:ph type="sldNum" sz="quarter" idx="12"/>
          </p:nvPr>
        </p:nvSpPr>
        <p:spPr>
          <a:noFill/>
        </p:spPr>
        <p:txBody>
          <a:bodyPr/>
          <a:lstStyle/>
          <a:p>
            <a:fld id="{525F742E-A81A-4237-B43B-D713FBDC847A}" type="slidenum">
              <a:rPr lang="en-US" smtClean="0"/>
              <a:pPr/>
              <a:t>4</a:t>
            </a:fld>
            <a:endParaRPr lang="en-US"/>
          </a:p>
        </p:txBody>
      </p:sp>
      <p:grpSp>
        <p:nvGrpSpPr>
          <p:cNvPr id="2" name="Group 73"/>
          <p:cNvGrpSpPr>
            <a:grpSpLocks/>
          </p:cNvGrpSpPr>
          <p:nvPr/>
        </p:nvGrpSpPr>
        <p:grpSpPr bwMode="auto">
          <a:xfrm>
            <a:off x="1447800" y="2819400"/>
            <a:ext cx="5943600" cy="3657600"/>
            <a:chOff x="1447800" y="2819400"/>
            <a:chExt cx="5943600" cy="3657600"/>
          </a:xfrm>
        </p:grpSpPr>
        <p:cxnSp>
          <p:nvCxnSpPr>
            <p:cNvPr id="110598"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110599" name="Rectangle 9"/>
            <p:cNvSpPr>
              <a:spLocks noChangeArrowheads="1"/>
            </p:cNvSpPr>
            <p:nvPr/>
          </p:nvSpPr>
          <p:spPr bwMode="auto">
            <a:xfrm>
              <a:off x="3429000" y="3505200"/>
              <a:ext cx="2057400" cy="2209800"/>
            </a:xfrm>
            <a:prstGeom prst="rect">
              <a:avLst/>
            </a:prstGeom>
            <a:noFill/>
            <a:ln w="9525" algn="ctr">
              <a:solidFill>
                <a:schemeClr val="tx1"/>
              </a:solidFill>
              <a:round/>
              <a:headEnd/>
              <a:tailEnd/>
            </a:ln>
          </p:spPr>
          <p:txBody>
            <a:bodyPr/>
            <a:lstStyle/>
            <a:p>
              <a:endParaRPr lang="en-US"/>
            </a:p>
          </p:txBody>
        </p:sp>
        <p:sp>
          <p:nvSpPr>
            <p:cNvPr id="110600" name="Oval 10"/>
            <p:cNvSpPr>
              <a:spLocks noChangeArrowheads="1"/>
            </p:cNvSpPr>
            <p:nvPr/>
          </p:nvSpPr>
          <p:spPr bwMode="auto">
            <a:xfrm>
              <a:off x="3886200" y="4114800"/>
              <a:ext cx="1143000" cy="1066800"/>
            </a:xfrm>
            <a:prstGeom prst="ellipse">
              <a:avLst/>
            </a:prstGeom>
            <a:noFill/>
            <a:ln w="9525" algn="ctr">
              <a:solidFill>
                <a:schemeClr val="tx1"/>
              </a:solidFill>
              <a:round/>
              <a:headEnd/>
              <a:tailEnd/>
            </a:ln>
          </p:spPr>
          <p:txBody>
            <a:bodyPr/>
            <a:lstStyle/>
            <a:p>
              <a:endParaRPr lang="en-US"/>
            </a:p>
          </p:txBody>
        </p:sp>
        <p:cxnSp>
          <p:nvCxnSpPr>
            <p:cNvPr id="110601"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110602" name="TextBox 84"/>
            <p:cNvSpPr txBox="1">
              <a:spLocks noChangeArrowheads="1"/>
            </p:cNvSpPr>
            <p:nvPr/>
          </p:nvSpPr>
          <p:spPr bwMode="auto">
            <a:xfrm>
              <a:off x="3276600" y="58674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1</a:t>
              </a:r>
            </a:p>
          </p:txBody>
        </p:sp>
        <p:cxnSp>
          <p:nvCxnSpPr>
            <p:cNvPr id="110603"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110604"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110605"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110606" name="TextBox 84"/>
            <p:cNvSpPr txBox="1">
              <a:spLocks noChangeArrowheads="1"/>
            </p:cNvSpPr>
            <p:nvPr/>
          </p:nvSpPr>
          <p:spPr bwMode="auto">
            <a:xfrm>
              <a:off x="5715000" y="4419600"/>
              <a:ext cx="457200" cy="369332"/>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2</a:t>
              </a:r>
            </a:p>
          </p:txBody>
        </p:sp>
        <p:cxnSp>
          <p:nvCxnSpPr>
            <p:cNvPr id="110607"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110608" name="TextBox 84"/>
            <p:cNvSpPr txBox="1">
              <a:spLocks noChangeArrowheads="1"/>
            </p:cNvSpPr>
            <p:nvPr/>
          </p:nvSpPr>
          <p:spPr bwMode="auto">
            <a:xfrm>
              <a:off x="4114800" y="4191000"/>
              <a:ext cx="304800" cy="369888"/>
            </a:xfrm>
            <a:prstGeom prst="rect">
              <a:avLst/>
            </a:prstGeom>
            <a:noFill/>
            <a:ln w="9525">
              <a:noFill/>
              <a:miter lim="800000"/>
              <a:headEnd/>
              <a:tailEnd/>
            </a:ln>
          </p:spPr>
          <p:txBody>
            <a:bodyPr wrap="square">
              <a:spAutoFit/>
            </a:bodyPr>
            <a:lstStyle/>
            <a:p>
              <a:pPr algn="ctr"/>
              <a:r>
                <a:rPr lang="en-US" b="0" dirty="0">
                  <a:latin typeface="Calibri" pitchFamily="34" charset="0"/>
                </a:rPr>
                <a:t>h</a:t>
              </a:r>
              <a:endParaRPr lang="en-US" b="0" baseline="-25000" dirty="0">
                <a:latin typeface="Calibri" pitchFamily="34" charset="0"/>
              </a:endParaRPr>
            </a:p>
          </p:txBody>
        </p:sp>
        <p:sp>
          <p:nvSpPr>
            <p:cNvPr id="110609" name="TextBox 84"/>
            <p:cNvSpPr txBox="1">
              <a:spLocks noChangeArrowheads="1"/>
            </p:cNvSpPr>
            <p:nvPr/>
          </p:nvSpPr>
          <p:spPr bwMode="auto">
            <a:xfrm>
              <a:off x="1447800" y="57912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110610" name="TextBox 84"/>
            <p:cNvSpPr txBox="1">
              <a:spLocks noChangeArrowheads="1"/>
            </p:cNvSpPr>
            <p:nvPr/>
          </p:nvSpPr>
          <p:spPr bwMode="auto">
            <a:xfrm>
              <a:off x="6934200" y="28194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110611" name="TextBox 84"/>
            <p:cNvSpPr txBox="1">
              <a:spLocks noChangeArrowheads="1"/>
            </p:cNvSpPr>
            <p:nvPr/>
          </p:nvSpPr>
          <p:spPr bwMode="auto">
            <a:xfrm>
              <a:off x="4267200" y="3657600"/>
              <a:ext cx="457200" cy="584775"/>
            </a:xfrm>
            <a:prstGeom prst="rect">
              <a:avLst/>
            </a:prstGeom>
            <a:noFill/>
            <a:ln w="9525">
              <a:noFill/>
              <a:miter lim="800000"/>
              <a:headEnd/>
              <a:tailEnd/>
            </a:ln>
          </p:spPr>
          <p:txBody>
            <a:bodyPr>
              <a:spAutoFit/>
            </a:bodyPr>
            <a:lstStyle/>
            <a:p>
              <a:pPr algn="ctr"/>
              <a:r>
                <a:rPr lang="en-US" sz="3200">
                  <a:latin typeface="Calibri" pitchFamily="34" charset="0"/>
                </a:rPr>
                <a:t>Q</a:t>
              </a:r>
              <a:endParaRPr lang="en-US" sz="3200" baseline="-25000">
                <a:latin typeface="Calibri" pitchFamily="34" charset="0"/>
              </a:endParaRPr>
            </a:p>
          </p:txBody>
        </p:sp>
        <p:sp>
          <p:nvSpPr>
            <p:cNvPr id="110612" name="TextBox 84"/>
            <p:cNvSpPr txBox="1">
              <a:spLocks noChangeArrowheads="1"/>
            </p:cNvSpPr>
            <p:nvPr/>
          </p:nvSpPr>
          <p:spPr bwMode="auto">
            <a:xfrm>
              <a:off x="4419600" y="4495800"/>
              <a:ext cx="304800" cy="584775"/>
            </a:xfrm>
            <a:prstGeom prst="rect">
              <a:avLst/>
            </a:prstGeom>
            <a:noFill/>
            <a:ln w="9525">
              <a:noFill/>
              <a:miter lim="800000"/>
              <a:headEnd/>
              <a:tailEnd/>
            </a:ln>
          </p:spPr>
          <p:txBody>
            <a:bodyPr>
              <a:spAutoFit/>
            </a:bodyPr>
            <a:lstStyle/>
            <a:p>
              <a:pPr algn="ctr"/>
              <a:r>
                <a:rPr lang="en-US" sz="3200" dirty="0">
                  <a:latin typeface="Calibri" pitchFamily="34" charset="0"/>
                </a:rPr>
                <a:t>O</a:t>
              </a:r>
              <a:endParaRPr lang="en-US" sz="3200" baseline="-25000" dirty="0">
                <a:latin typeface="Calibri"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28600" y="990600"/>
            <a:ext cx="8686800" cy="1371600"/>
          </a:xfrm>
        </p:spPr>
        <p:txBody>
          <a:bodyPr/>
          <a:lstStyle/>
          <a:p>
            <a:r>
              <a:rPr lang="en-US"/>
              <a:t>Any wave propagating through TQR is traveling more distance that TOR</a:t>
            </a:r>
          </a:p>
          <a:p>
            <a:endParaRPr lang="en-US"/>
          </a:p>
        </p:txBody>
      </p:sp>
      <p:sp>
        <p:nvSpPr>
          <p:cNvPr id="20484" name="Rectangle 2"/>
          <p:cNvSpPr>
            <a:spLocks noGrp="1" noChangeArrowheads="1"/>
          </p:cNvSpPr>
          <p:nvPr>
            <p:ph type="title"/>
          </p:nvPr>
        </p:nvSpPr>
        <p:spPr>
          <a:xfrm>
            <a:off x="228600" y="96838"/>
            <a:ext cx="8686800" cy="741362"/>
          </a:xfrm>
        </p:spPr>
        <p:txBody>
          <a:bodyPr/>
          <a:lstStyle/>
          <a:p>
            <a:r>
              <a:rPr lang="en-US"/>
              <a:t>Diffraction: Phase Difference</a:t>
            </a:r>
          </a:p>
        </p:txBody>
      </p:sp>
      <p:graphicFrame>
        <p:nvGraphicFramePr>
          <p:cNvPr id="20482" name="Object 2"/>
          <p:cNvGraphicFramePr>
            <a:graphicFrameLocks noChangeAspect="1"/>
          </p:cNvGraphicFramePr>
          <p:nvPr/>
        </p:nvGraphicFramePr>
        <p:xfrm>
          <a:off x="2516188" y="2032000"/>
          <a:ext cx="3462337" cy="466725"/>
        </p:xfrm>
        <a:graphic>
          <a:graphicData uri="http://schemas.openxmlformats.org/presentationml/2006/ole">
            <mc:AlternateContent xmlns:mc="http://schemas.openxmlformats.org/markup-compatibility/2006">
              <mc:Choice xmlns:v="urn:schemas-microsoft-com:vml" Requires="v">
                <p:oleObj name="Equation" r:id="rId3" imgW="1511300" imgH="203200" progId="Equation.DSMT4">
                  <p:embed/>
                </p:oleObj>
              </mc:Choice>
              <mc:Fallback>
                <p:oleObj name="Equation" r:id="rId3" imgW="1511300" imgH="203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188" y="2032000"/>
                        <a:ext cx="3462337" cy="466725"/>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pSp>
        <p:nvGrpSpPr>
          <p:cNvPr id="2" name="Group 22"/>
          <p:cNvGrpSpPr/>
          <p:nvPr/>
        </p:nvGrpSpPr>
        <p:grpSpPr>
          <a:xfrm>
            <a:off x="1447800" y="2819400"/>
            <a:ext cx="5943600" cy="3657600"/>
            <a:chOff x="1447800" y="2819400"/>
            <a:chExt cx="5943600" cy="3657600"/>
          </a:xfrm>
        </p:grpSpPr>
        <p:grpSp>
          <p:nvGrpSpPr>
            <p:cNvPr id="3" name="Group 73"/>
            <p:cNvGrpSpPr>
              <a:grpSpLocks/>
            </p:cNvGrpSpPr>
            <p:nvPr/>
          </p:nvGrpSpPr>
          <p:grpSpPr bwMode="auto">
            <a:xfrm>
              <a:off x="1447800" y="2819400"/>
              <a:ext cx="5943600" cy="3657600"/>
              <a:chOff x="1447800" y="2819400"/>
              <a:chExt cx="5943600" cy="3657600"/>
            </a:xfrm>
          </p:grpSpPr>
          <p:cxnSp>
            <p:nvCxnSpPr>
              <p:cNvPr id="20487"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20488" name="Rectangle 9"/>
              <p:cNvSpPr>
                <a:spLocks noChangeArrowheads="1"/>
              </p:cNvSpPr>
              <p:nvPr/>
            </p:nvSpPr>
            <p:spPr bwMode="auto">
              <a:xfrm>
                <a:off x="3429000" y="3505200"/>
                <a:ext cx="2057400" cy="2209800"/>
              </a:xfrm>
              <a:prstGeom prst="rect">
                <a:avLst/>
              </a:prstGeom>
              <a:noFill/>
              <a:ln w="9525" algn="ctr">
                <a:solidFill>
                  <a:schemeClr val="tx1"/>
                </a:solidFill>
                <a:round/>
                <a:headEnd/>
                <a:tailEnd/>
              </a:ln>
            </p:spPr>
            <p:txBody>
              <a:bodyPr/>
              <a:lstStyle/>
              <a:p>
                <a:endParaRPr lang="en-US"/>
              </a:p>
            </p:txBody>
          </p:sp>
          <p:sp>
            <p:nvSpPr>
              <p:cNvPr id="20489" name="Oval 10"/>
              <p:cNvSpPr>
                <a:spLocks noChangeArrowheads="1"/>
              </p:cNvSpPr>
              <p:nvPr/>
            </p:nvSpPr>
            <p:spPr bwMode="auto">
              <a:xfrm>
                <a:off x="3886200" y="4114800"/>
                <a:ext cx="1143000" cy="1066800"/>
              </a:xfrm>
              <a:prstGeom prst="ellipse">
                <a:avLst/>
              </a:prstGeom>
              <a:noFill/>
              <a:ln w="9525" algn="ctr">
                <a:solidFill>
                  <a:schemeClr val="tx1"/>
                </a:solidFill>
                <a:round/>
                <a:headEnd/>
                <a:tailEnd/>
              </a:ln>
            </p:spPr>
            <p:txBody>
              <a:bodyPr/>
              <a:lstStyle/>
              <a:p>
                <a:endParaRPr lang="en-US"/>
              </a:p>
            </p:txBody>
          </p:sp>
          <p:cxnSp>
            <p:nvCxnSpPr>
              <p:cNvPr id="20490"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20491" name="TextBox 84"/>
              <p:cNvSpPr txBox="1">
                <a:spLocks noChangeArrowheads="1"/>
              </p:cNvSpPr>
              <p:nvPr/>
            </p:nvSpPr>
            <p:spPr bwMode="auto">
              <a:xfrm>
                <a:off x="3276600" y="58674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1</a:t>
                </a:r>
              </a:p>
            </p:txBody>
          </p:sp>
          <p:cxnSp>
            <p:nvCxnSpPr>
              <p:cNvPr id="20492"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20493"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20494"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20495" name="TextBox 84"/>
              <p:cNvSpPr txBox="1">
                <a:spLocks noChangeArrowheads="1"/>
              </p:cNvSpPr>
              <p:nvPr/>
            </p:nvSpPr>
            <p:spPr bwMode="auto">
              <a:xfrm>
                <a:off x="5715000" y="4419600"/>
                <a:ext cx="457200" cy="369332"/>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2</a:t>
                </a:r>
              </a:p>
            </p:txBody>
          </p:sp>
          <p:sp>
            <p:nvSpPr>
              <p:cNvPr id="20498" name="TextBox 84"/>
              <p:cNvSpPr txBox="1">
                <a:spLocks noChangeArrowheads="1"/>
              </p:cNvSpPr>
              <p:nvPr/>
            </p:nvSpPr>
            <p:spPr bwMode="auto">
              <a:xfrm>
                <a:off x="1447800" y="57912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0499" name="TextBox 84"/>
              <p:cNvSpPr txBox="1">
                <a:spLocks noChangeArrowheads="1"/>
              </p:cNvSpPr>
              <p:nvPr/>
            </p:nvSpPr>
            <p:spPr bwMode="auto">
              <a:xfrm>
                <a:off x="6934200" y="28194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0500" name="TextBox 84"/>
              <p:cNvSpPr txBox="1">
                <a:spLocks noChangeArrowheads="1"/>
              </p:cNvSpPr>
              <p:nvPr/>
            </p:nvSpPr>
            <p:spPr bwMode="auto">
              <a:xfrm>
                <a:off x="4267200" y="3657600"/>
                <a:ext cx="457200" cy="584775"/>
              </a:xfrm>
              <a:prstGeom prst="rect">
                <a:avLst/>
              </a:prstGeom>
              <a:noFill/>
              <a:ln w="9525">
                <a:noFill/>
                <a:miter lim="800000"/>
                <a:headEnd/>
                <a:tailEnd/>
              </a:ln>
            </p:spPr>
            <p:txBody>
              <a:bodyPr>
                <a:spAutoFit/>
              </a:bodyPr>
              <a:lstStyle/>
              <a:p>
                <a:pPr algn="ctr"/>
                <a:r>
                  <a:rPr lang="en-US" sz="3200">
                    <a:latin typeface="Calibri" pitchFamily="34" charset="0"/>
                  </a:rPr>
                  <a:t>Q</a:t>
                </a:r>
                <a:endParaRPr lang="en-US" sz="3200" baseline="-25000">
                  <a:latin typeface="Calibri" pitchFamily="34" charset="0"/>
                </a:endParaRPr>
              </a:p>
            </p:txBody>
          </p:sp>
          <p:sp>
            <p:nvSpPr>
              <p:cNvPr id="20501" name="TextBox 84"/>
              <p:cNvSpPr txBox="1">
                <a:spLocks noChangeArrowheads="1"/>
              </p:cNvSpPr>
              <p:nvPr/>
            </p:nvSpPr>
            <p:spPr bwMode="auto">
              <a:xfrm>
                <a:off x="4419600" y="44958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grpSp>
        <p:cxnSp>
          <p:nvCxnSpPr>
            <p:cNvPr id="21"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22" name="TextBox 84"/>
            <p:cNvSpPr txBox="1">
              <a:spLocks noChangeArrowheads="1"/>
            </p:cNvSpPr>
            <p:nvPr/>
          </p:nvSpPr>
          <p:spPr bwMode="auto">
            <a:xfrm>
              <a:off x="4114800" y="4191000"/>
              <a:ext cx="304800" cy="369888"/>
            </a:xfrm>
            <a:prstGeom prst="rect">
              <a:avLst/>
            </a:prstGeom>
            <a:noFill/>
            <a:ln w="9525">
              <a:noFill/>
              <a:miter lim="800000"/>
              <a:headEnd/>
              <a:tailEnd/>
            </a:ln>
          </p:spPr>
          <p:txBody>
            <a:bodyPr wrap="square">
              <a:spAutoFit/>
            </a:bodyPr>
            <a:lstStyle/>
            <a:p>
              <a:pPr algn="ctr"/>
              <a:r>
                <a:rPr lang="en-US" b="0" dirty="0">
                  <a:latin typeface="Calibri" pitchFamily="34" charset="0"/>
                </a:rPr>
                <a:t>h</a:t>
              </a:r>
              <a:endParaRPr lang="en-US" b="0" baseline="-25000" dirty="0">
                <a:latin typeface="Calibri"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28600" y="96838"/>
            <a:ext cx="8686800" cy="741362"/>
          </a:xfrm>
        </p:spPr>
        <p:txBody>
          <a:bodyPr/>
          <a:lstStyle/>
          <a:p>
            <a:r>
              <a:rPr lang="en-US"/>
              <a:t>Diffraction: Phase Difference</a:t>
            </a:r>
          </a:p>
        </p:txBody>
      </p:sp>
      <p:sp>
        <p:nvSpPr>
          <p:cNvPr id="21508" name="Slide Number Placeholder 4"/>
          <p:cNvSpPr>
            <a:spLocks noGrp="1"/>
          </p:cNvSpPr>
          <p:nvPr>
            <p:ph type="sldNum" sz="quarter" idx="12"/>
          </p:nvPr>
        </p:nvSpPr>
        <p:spPr>
          <a:noFill/>
        </p:spPr>
        <p:txBody>
          <a:bodyPr/>
          <a:lstStyle/>
          <a:p>
            <a:fld id="{C0391D54-AB07-4784-BBD2-11863B742DAB}" type="slidenum">
              <a:rPr lang="en-US" smtClean="0"/>
              <a:pPr/>
              <a:t>6</a:t>
            </a:fld>
            <a:endParaRPr lang="en-US"/>
          </a:p>
        </p:txBody>
      </p:sp>
      <mc:AlternateContent xmlns:mc="http://schemas.openxmlformats.org/markup-compatibility/2006">
        <mc:Choice xmlns:a14="http://schemas.microsoft.com/office/drawing/2010/main" Requires="a14">
          <p:sp>
            <p:nvSpPr>
              <p:cNvPr id="21506" name="Object 2"/>
              <p:cNvSpPr txBox="1"/>
              <p:nvPr/>
            </p:nvSpPr>
            <p:spPr bwMode="auto">
              <a:xfrm>
                <a:off x="228600" y="990600"/>
                <a:ext cx="8697913" cy="19843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𝑇𝑄𝑅</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𝑇𝑂𝑅</m:t>
                      </m:r>
                      <m: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h</m:t>
                              </m:r>
                            </m:e>
                            <m:sup>
                              <m:r>
                                <a:rPr lang="en-US" i="1">
                                  <a:solidFill>
                                    <a:srgbClr val="000000"/>
                                  </a:solidFill>
                                  <a:latin typeface="Cambria Math" panose="02040503050406030204" pitchFamily="18" charset="0"/>
                                </a:rPr>
                                <m:t>2</m:t>
                              </m:r>
                            </m:sup>
                          </m:sSup>
                        </m:e>
                      </m:rad>
                      <m:r>
                        <a:rPr lang="en-US" i="1">
                          <a:solidFill>
                            <a:srgbClr val="000000"/>
                          </a:solidFill>
                          <a:latin typeface="Cambria Math" panose="02040503050406030204" pitchFamily="18" charset="0"/>
                        </a:rPr>
                        <m:t>+</m:t>
                      </m:r>
                      <m:rad>
                        <m:radPr>
                          <m:degHide m:val="on"/>
                          <m:ctrlPr>
                            <a:rPr lang="en-US" i="1">
                              <a:solidFill>
                                <a:srgbClr val="000000"/>
                              </a:solidFill>
                              <a:latin typeface="Cambria Math" panose="02040503050406030204" pitchFamily="18" charset="0"/>
                            </a:rPr>
                          </m:ctrlPr>
                        </m:radPr>
                        <m:deg/>
                        <m:e>
                          <m:sSup>
                            <m:sSupPr>
                              <m:ctrlPr>
                                <a:rPr lang="en-US" i="1">
                                  <a:solidFill>
                                    <a:srgbClr val="000000"/>
                                  </a:solidFill>
                                  <a:latin typeface="Cambria Math" panose="02040503050406030204" pitchFamily="18" charset="0"/>
                                </a:rPr>
                              </m:ctrlPr>
                            </m:sSupPr>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h</m:t>
                              </m:r>
                            </m:e>
                            <m:sup>
                              <m:r>
                                <a:rPr lang="en-US" i="1">
                                  <a:solidFill>
                                    <a:srgbClr val="000000"/>
                                  </a:solidFill>
                                  <a:latin typeface="Cambria Math" panose="02040503050406030204" pitchFamily="18" charset="0"/>
                                </a:rPr>
                                <m:t>2</m:t>
                              </m:r>
                            </m:sup>
                          </m:sSup>
                        </m:e>
                      </m:ra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oMath>
                    <m:oMath xmlns:m="http://schemas.openxmlformats.org/officeDocument/2006/math">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h</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den>
                                  </m:f>
                                </m:e>
                              </m:d>
                            </m:e>
                            <m:sup>
                              <m:r>
                                <a:rPr lang="en-US" i="1">
                                  <a:solidFill>
                                    <a:srgbClr val="000000"/>
                                  </a:solidFill>
                                  <a:latin typeface="Cambria Math" panose="02040503050406030204" pitchFamily="18" charset="0"/>
                                </a:rPr>
                                <m:t>2</m:t>
                              </m:r>
                            </m:sup>
                          </m:sSup>
                        </m:e>
                      </m:ra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1+</m:t>
                          </m:r>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h</m:t>
                                      </m:r>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den>
                                  </m:f>
                                </m:e>
                              </m:d>
                            </m:e>
                            <m:sup>
                              <m:r>
                                <a:rPr lang="en-US" i="1">
                                  <a:solidFill>
                                    <a:srgbClr val="000000"/>
                                  </a:solidFill>
                                  <a:latin typeface="Cambria Math" panose="02040503050406030204" pitchFamily="18" charset="0"/>
                                </a:rPr>
                                <m:t>2</m:t>
                              </m:r>
                            </m:sup>
                          </m:sSup>
                        </m:e>
                      </m:rad>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oMath>
                  </m:oMathPara>
                </a14:m>
                <a:endParaRPr lang="en-US" dirty="0"/>
              </a:p>
            </p:txBody>
          </p:sp>
        </mc:Choice>
        <mc:Fallback>
          <p:sp>
            <p:nvSpPr>
              <p:cNvPr id="21506" name="Object 2"/>
              <p:cNvSpPr txBox="1">
                <a:spLocks noRot="1" noChangeAspect="1" noMove="1" noResize="1" noEditPoints="1" noAdjustHandles="1" noChangeArrowheads="1" noChangeShapeType="1" noTextEdit="1"/>
              </p:cNvSpPr>
              <p:nvPr/>
            </p:nvSpPr>
            <p:spPr bwMode="auto">
              <a:xfrm>
                <a:off x="228600" y="990600"/>
                <a:ext cx="8697913" cy="1984375"/>
              </a:xfrm>
              <a:prstGeom prst="rect">
                <a:avLst/>
              </a:prstGeom>
              <a:blipFill>
                <a:blip r:embed="rId3"/>
                <a:stretch>
                  <a:fillRect/>
                </a:stretch>
              </a:blipFill>
            </p:spPr>
            <p:txBody>
              <a:bodyPr/>
              <a:lstStyle/>
              <a:p>
                <a:r>
                  <a:rPr lang="en-US">
                    <a:noFill/>
                  </a:rPr>
                  <a:t> </a:t>
                </a:r>
              </a:p>
            </p:txBody>
          </p:sp>
        </mc:Fallback>
      </mc:AlternateContent>
      <p:grpSp>
        <p:nvGrpSpPr>
          <p:cNvPr id="2" name="Group 22"/>
          <p:cNvGrpSpPr/>
          <p:nvPr/>
        </p:nvGrpSpPr>
        <p:grpSpPr>
          <a:xfrm>
            <a:off x="1447800" y="2819400"/>
            <a:ext cx="5943600" cy="3657600"/>
            <a:chOff x="1447800" y="2819400"/>
            <a:chExt cx="5943600" cy="3657600"/>
          </a:xfrm>
        </p:grpSpPr>
        <p:grpSp>
          <p:nvGrpSpPr>
            <p:cNvPr id="3" name="Group 73"/>
            <p:cNvGrpSpPr>
              <a:grpSpLocks/>
            </p:cNvGrpSpPr>
            <p:nvPr/>
          </p:nvGrpSpPr>
          <p:grpSpPr bwMode="auto">
            <a:xfrm>
              <a:off x="1447800" y="2819400"/>
              <a:ext cx="5943600" cy="3657600"/>
              <a:chOff x="1447800" y="2819400"/>
              <a:chExt cx="5943600" cy="3657600"/>
            </a:xfrm>
          </p:grpSpPr>
          <p:cxnSp>
            <p:nvCxnSpPr>
              <p:cNvPr id="21510"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21511" name="Rectangle 9"/>
              <p:cNvSpPr>
                <a:spLocks noChangeArrowheads="1"/>
              </p:cNvSpPr>
              <p:nvPr/>
            </p:nvSpPr>
            <p:spPr bwMode="auto">
              <a:xfrm>
                <a:off x="3429000" y="3505200"/>
                <a:ext cx="2057400" cy="2209800"/>
              </a:xfrm>
              <a:prstGeom prst="rect">
                <a:avLst/>
              </a:prstGeom>
              <a:noFill/>
              <a:ln w="9525" algn="ctr">
                <a:solidFill>
                  <a:schemeClr val="tx1"/>
                </a:solidFill>
                <a:round/>
                <a:headEnd/>
                <a:tailEnd/>
              </a:ln>
            </p:spPr>
            <p:txBody>
              <a:bodyPr/>
              <a:lstStyle/>
              <a:p>
                <a:endParaRPr lang="en-US"/>
              </a:p>
            </p:txBody>
          </p:sp>
          <p:sp>
            <p:nvSpPr>
              <p:cNvPr id="21512" name="Oval 10"/>
              <p:cNvSpPr>
                <a:spLocks noChangeArrowheads="1"/>
              </p:cNvSpPr>
              <p:nvPr/>
            </p:nvSpPr>
            <p:spPr bwMode="auto">
              <a:xfrm>
                <a:off x="3886200" y="4114800"/>
                <a:ext cx="1143000" cy="1066800"/>
              </a:xfrm>
              <a:prstGeom prst="ellipse">
                <a:avLst/>
              </a:prstGeom>
              <a:noFill/>
              <a:ln w="9525" algn="ctr">
                <a:solidFill>
                  <a:schemeClr val="tx1"/>
                </a:solidFill>
                <a:round/>
                <a:headEnd/>
                <a:tailEnd/>
              </a:ln>
            </p:spPr>
            <p:txBody>
              <a:bodyPr/>
              <a:lstStyle/>
              <a:p>
                <a:endParaRPr lang="en-US"/>
              </a:p>
            </p:txBody>
          </p:sp>
          <p:cxnSp>
            <p:nvCxnSpPr>
              <p:cNvPr id="21513"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21514" name="TextBox 84"/>
              <p:cNvSpPr txBox="1">
                <a:spLocks noChangeArrowheads="1"/>
              </p:cNvSpPr>
              <p:nvPr/>
            </p:nvSpPr>
            <p:spPr bwMode="auto">
              <a:xfrm>
                <a:off x="3276600" y="5867400"/>
                <a:ext cx="457200" cy="369888"/>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1</a:t>
                </a:r>
              </a:p>
            </p:txBody>
          </p:sp>
          <p:cxnSp>
            <p:nvCxnSpPr>
              <p:cNvPr id="21515"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21516"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21517"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21518" name="TextBox 84"/>
              <p:cNvSpPr txBox="1">
                <a:spLocks noChangeArrowheads="1"/>
              </p:cNvSpPr>
              <p:nvPr/>
            </p:nvSpPr>
            <p:spPr bwMode="auto">
              <a:xfrm>
                <a:off x="5715000" y="4419600"/>
                <a:ext cx="457200" cy="369332"/>
              </a:xfrm>
              <a:prstGeom prst="rect">
                <a:avLst/>
              </a:prstGeom>
              <a:noFill/>
              <a:ln w="9525">
                <a:noFill/>
                <a:miter lim="800000"/>
                <a:headEnd/>
                <a:tailEnd/>
              </a:ln>
            </p:spPr>
            <p:txBody>
              <a:bodyPr>
                <a:spAutoFit/>
              </a:bodyPr>
              <a:lstStyle/>
              <a:p>
                <a:pPr algn="ctr"/>
                <a:r>
                  <a:rPr lang="en-US" b="0">
                    <a:latin typeface="Calibri" pitchFamily="34" charset="0"/>
                  </a:rPr>
                  <a:t>d</a:t>
                </a:r>
                <a:r>
                  <a:rPr lang="en-US" b="0" baseline="-25000">
                    <a:latin typeface="Calibri" pitchFamily="34" charset="0"/>
                  </a:rPr>
                  <a:t>2</a:t>
                </a:r>
              </a:p>
            </p:txBody>
          </p:sp>
          <p:sp>
            <p:nvSpPr>
              <p:cNvPr id="21521" name="TextBox 84"/>
              <p:cNvSpPr txBox="1">
                <a:spLocks noChangeArrowheads="1"/>
              </p:cNvSpPr>
              <p:nvPr/>
            </p:nvSpPr>
            <p:spPr bwMode="auto">
              <a:xfrm>
                <a:off x="1447800" y="57912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21522" name="TextBox 84"/>
              <p:cNvSpPr txBox="1">
                <a:spLocks noChangeArrowheads="1"/>
              </p:cNvSpPr>
              <p:nvPr/>
            </p:nvSpPr>
            <p:spPr bwMode="auto">
              <a:xfrm>
                <a:off x="6934200" y="28194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21523" name="TextBox 84"/>
              <p:cNvSpPr txBox="1">
                <a:spLocks noChangeArrowheads="1"/>
              </p:cNvSpPr>
              <p:nvPr/>
            </p:nvSpPr>
            <p:spPr bwMode="auto">
              <a:xfrm>
                <a:off x="4267200" y="3657600"/>
                <a:ext cx="457200" cy="584775"/>
              </a:xfrm>
              <a:prstGeom prst="rect">
                <a:avLst/>
              </a:prstGeom>
              <a:noFill/>
              <a:ln w="9525">
                <a:noFill/>
                <a:miter lim="800000"/>
                <a:headEnd/>
                <a:tailEnd/>
              </a:ln>
            </p:spPr>
            <p:txBody>
              <a:bodyPr>
                <a:spAutoFit/>
              </a:bodyPr>
              <a:lstStyle/>
              <a:p>
                <a:pPr algn="ctr"/>
                <a:r>
                  <a:rPr lang="en-US" sz="3200">
                    <a:latin typeface="Calibri" pitchFamily="34" charset="0"/>
                  </a:rPr>
                  <a:t>Q</a:t>
                </a:r>
                <a:endParaRPr lang="en-US" sz="3200" baseline="-25000">
                  <a:latin typeface="Calibri" pitchFamily="34" charset="0"/>
                </a:endParaRPr>
              </a:p>
            </p:txBody>
          </p:sp>
          <p:sp>
            <p:nvSpPr>
              <p:cNvPr id="21524" name="TextBox 84"/>
              <p:cNvSpPr txBox="1">
                <a:spLocks noChangeArrowheads="1"/>
              </p:cNvSpPr>
              <p:nvPr/>
            </p:nvSpPr>
            <p:spPr bwMode="auto">
              <a:xfrm>
                <a:off x="4419600" y="44958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grpSp>
        <p:cxnSp>
          <p:nvCxnSpPr>
            <p:cNvPr id="21"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22" name="TextBox 84"/>
            <p:cNvSpPr txBox="1">
              <a:spLocks noChangeArrowheads="1"/>
            </p:cNvSpPr>
            <p:nvPr/>
          </p:nvSpPr>
          <p:spPr bwMode="auto">
            <a:xfrm>
              <a:off x="4114800" y="4191000"/>
              <a:ext cx="304800" cy="369888"/>
            </a:xfrm>
            <a:prstGeom prst="rect">
              <a:avLst/>
            </a:prstGeom>
            <a:noFill/>
            <a:ln w="9525">
              <a:noFill/>
              <a:miter lim="800000"/>
              <a:headEnd/>
              <a:tailEnd/>
            </a:ln>
          </p:spPr>
          <p:txBody>
            <a:bodyPr wrap="square">
              <a:spAutoFit/>
            </a:bodyPr>
            <a:lstStyle/>
            <a:p>
              <a:pPr algn="ctr"/>
              <a:r>
                <a:rPr lang="en-US" b="0" dirty="0">
                  <a:latin typeface="Calibri" pitchFamily="34" charset="0"/>
                </a:rPr>
                <a:t>h</a:t>
              </a:r>
              <a:endParaRPr lang="en-US" b="0" baseline="-25000" dirty="0">
                <a:latin typeface="Calibri"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228600" y="96838"/>
            <a:ext cx="8686800" cy="741362"/>
          </a:xfrm>
        </p:spPr>
        <p:txBody>
          <a:bodyPr/>
          <a:lstStyle/>
          <a:p>
            <a:r>
              <a:rPr lang="en-US"/>
              <a:t>Diffraction: Phase Difference</a:t>
            </a:r>
          </a:p>
        </p:txBody>
      </p:sp>
      <p:sp>
        <p:nvSpPr>
          <p:cNvPr id="22532" name="Slide Number Placeholder 4"/>
          <p:cNvSpPr>
            <a:spLocks noGrp="1"/>
          </p:cNvSpPr>
          <p:nvPr>
            <p:ph type="sldNum" sz="quarter" idx="12"/>
          </p:nvPr>
        </p:nvSpPr>
        <p:spPr>
          <a:noFill/>
        </p:spPr>
        <p:txBody>
          <a:bodyPr/>
          <a:lstStyle/>
          <a:p>
            <a:fld id="{7EC3DA83-63AC-4545-9AA7-55604EB080E5}" type="slidenum">
              <a:rPr lang="en-US" smtClean="0"/>
              <a:pPr/>
              <a:t>7</a:t>
            </a:fld>
            <a:endParaRPr lang="en-US"/>
          </a:p>
        </p:txBody>
      </p:sp>
      <p:graphicFrame>
        <p:nvGraphicFramePr>
          <p:cNvPr id="22530" name="Object 2"/>
          <p:cNvGraphicFramePr>
            <a:graphicFrameLocks noChangeAspect="1"/>
          </p:cNvGraphicFramePr>
          <p:nvPr>
            <p:extLst>
              <p:ext uri="{D42A27DB-BD31-4B8C-83A1-F6EECF244321}">
                <p14:modId xmlns:p14="http://schemas.microsoft.com/office/powerpoint/2010/main" val="2284515386"/>
              </p:ext>
            </p:extLst>
          </p:nvPr>
        </p:nvGraphicFramePr>
        <p:xfrm>
          <a:off x="868363" y="1295400"/>
          <a:ext cx="6370637" cy="4140200"/>
        </p:xfrm>
        <a:graphic>
          <a:graphicData uri="http://schemas.openxmlformats.org/presentationml/2006/ole">
            <mc:AlternateContent xmlns:mc="http://schemas.openxmlformats.org/markup-compatibility/2006">
              <mc:Choice xmlns:v="urn:schemas-microsoft-com:vml" Requires="v">
                <p:oleObj name="Equation" r:id="rId3" imgW="2781300" imgH="1803400" progId="Equation.DSMT4">
                  <p:embed/>
                </p:oleObj>
              </mc:Choice>
              <mc:Fallback>
                <p:oleObj name="Equation" r:id="rId3" imgW="2781300" imgH="1803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63" y="1295400"/>
                        <a:ext cx="6370637" cy="4140200"/>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96838"/>
            <a:ext cx="8686800" cy="741362"/>
          </a:xfrm>
        </p:spPr>
        <p:txBody>
          <a:bodyPr/>
          <a:lstStyle/>
          <a:p>
            <a:r>
              <a:rPr lang="en-US"/>
              <a:t>Diffraction: Phase Difference</a:t>
            </a:r>
          </a:p>
        </p:txBody>
      </p:sp>
      <p:sp>
        <p:nvSpPr>
          <p:cNvPr id="23557" name="Slide Number Placeholder 4"/>
          <p:cNvSpPr>
            <a:spLocks noGrp="1"/>
          </p:cNvSpPr>
          <p:nvPr>
            <p:ph type="sldNum" sz="quarter" idx="12"/>
          </p:nvPr>
        </p:nvSpPr>
        <p:spPr>
          <a:noFill/>
        </p:spPr>
        <p:txBody>
          <a:bodyPr/>
          <a:lstStyle/>
          <a:p>
            <a:fld id="{363821C7-EA30-4865-97DA-967633B1BC08}" type="slidenum">
              <a:rPr lang="en-US" smtClean="0"/>
              <a:pPr/>
              <a:t>8</a:t>
            </a:fld>
            <a:endParaRPr lang="en-US"/>
          </a:p>
        </p:txBody>
      </p:sp>
      <mc:AlternateContent xmlns:mc="http://schemas.openxmlformats.org/markup-compatibility/2006">
        <mc:Choice xmlns:a14="http://schemas.microsoft.com/office/drawing/2010/main" Requires="a14">
          <p:sp>
            <p:nvSpPr>
              <p:cNvPr id="23554" name="Object 2"/>
              <p:cNvSpPr txBox="1"/>
              <p:nvPr/>
            </p:nvSpPr>
            <p:spPr bwMode="auto">
              <a:xfrm>
                <a:off x="2266950" y="914400"/>
                <a:ext cx="3838575" cy="22177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h</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den>
                      </m:f>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den>
                          </m:f>
                        </m:e>
                      </m:d>
                    </m:oMath>
                    <m:oMath xmlns:m="http://schemas.openxmlformats.org/officeDocument/2006/math">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𝜋</m:t>
                          </m:r>
                        </m:num>
                        <m:den>
                          <m:r>
                            <a:rPr lang="en-US" i="1">
                              <a:solidFill>
                                <a:srgbClr val="000000"/>
                              </a:solidFill>
                              <a:latin typeface="Cambria Math" panose="02040503050406030204" pitchFamily="18" charset="0"/>
                            </a:rPr>
                            <m:t>2</m:t>
                          </m:r>
                        </m:den>
                      </m:f>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h</m:t>
                          </m:r>
                        </m:e>
                        <m:sup>
                          <m:r>
                            <a:rPr lang="en-US" i="1">
                              <a:solidFill>
                                <a:srgbClr val="000000"/>
                              </a:solidFill>
                              <a:latin typeface="Cambria Math" panose="02040503050406030204" pitchFamily="18" charset="0"/>
                            </a:rPr>
                            <m:t>2</m:t>
                          </m:r>
                        </m:sup>
                      </m:sSup>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den>
                          </m:f>
                        </m:e>
                      </m:d>
                    </m:oMath>
                  </m:oMathPara>
                </a14:m>
                <a:endParaRPr lang="en-US" dirty="0"/>
              </a:p>
            </p:txBody>
          </p:sp>
        </mc:Choice>
        <mc:Fallback>
          <p:sp>
            <p:nvSpPr>
              <p:cNvPr id="23554" name="Object 2"/>
              <p:cNvSpPr txBox="1">
                <a:spLocks noRot="1" noChangeAspect="1" noMove="1" noResize="1" noEditPoints="1" noAdjustHandles="1" noChangeArrowheads="1" noChangeShapeType="1" noTextEdit="1"/>
              </p:cNvSpPr>
              <p:nvPr/>
            </p:nvSpPr>
            <p:spPr bwMode="auto">
              <a:xfrm>
                <a:off x="2266950" y="914400"/>
                <a:ext cx="3838575" cy="2217738"/>
              </a:xfrm>
              <a:prstGeom prst="rect">
                <a:avLst/>
              </a:prstGeom>
              <a:blipFill>
                <a:blip r:embed="rId3"/>
                <a:stretch>
                  <a:fillRect/>
                </a:stretch>
              </a:blipFill>
            </p:spPr>
            <p:txBody>
              <a:bodyPr/>
              <a:lstStyle/>
              <a:p>
                <a:r>
                  <a:rPr lang="en-US">
                    <a:noFill/>
                  </a:rPr>
                  <a:t> </a:t>
                </a:r>
              </a:p>
            </p:txBody>
          </p:sp>
        </mc:Fallback>
      </mc:AlternateContent>
      <p:sp>
        <p:nvSpPr>
          <p:cNvPr id="23558" name="Rectangle 3"/>
          <p:cNvSpPr>
            <a:spLocks noGrp="1" noChangeArrowheads="1"/>
          </p:cNvSpPr>
          <p:nvPr>
            <p:ph idx="1"/>
          </p:nvPr>
        </p:nvSpPr>
        <p:spPr>
          <a:xfrm>
            <a:off x="228600" y="3200400"/>
            <a:ext cx="8686800" cy="1371600"/>
          </a:xfrm>
        </p:spPr>
        <p:txBody>
          <a:bodyPr/>
          <a:lstStyle/>
          <a:p>
            <a:r>
              <a:rPr lang="en-US" dirty="0"/>
              <a:t>We define the </a:t>
            </a:r>
            <a:r>
              <a:rPr lang="en-US" dirty="0">
                <a:solidFill>
                  <a:srgbClr val="FF0000"/>
                </a:solidFill>
              </a:rPr>
              <a:t>Fresnel-Kirchhoff diffraction parameter</a:t>
            </a:r>
            <a:r>
              <a:rPr lang="en-US" dirty="0"/>
              <a:t> as:</a:t>
            </a:r>
          </a:p>
        </p:txBody>
      </p:sp>
      <mc:AlternateContent xmlns:mc="http://schemas.openxmlformats.org/markup-compatibility/2006">
        <mc:Choice xmlns:a14="http://schemas.microsoft.com/office/drawing/2010/main" Requires="a14">
          <p:sp>
            <p:nvSpPr>
              <p:cNvPr id="23555" name="Object 3"/>
              <p:cNvSpPr txBox="1"/>
              <p:nvPr/>
            </p:nvSpPr>
            <p:spPr bwMode="auto">
              <a:xfrm>
                <a:off x="2938463" y="3667125"/>
                <a:ext cx="2647950" cy="20415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𝜐</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h</m:t>
                      </m:r>
                      <m:rad>
                        <m:radPr>
                          <m:degHide m:val="on"/>
                          <m:ctrlPr>
                            <a:rPr lang="en-US" i="1">
                              <a:solidFill>
                                <a:srgbClr val="000000"/>
                              </a:solidFill>
                              <a:latin typeface="Cambria Math" panose="02040503050406030204" pitchFamily="18" charset="0"/>
                            </a:rPr>
                          </m:ctrlPr>
                        </m:radPr>
                        <m:deg/>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2(</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num>
                            <m:den>
                              <m:r>
                                <a:rPr lang="en-US" i="1">
                                  <a:solidFill>
                                    <a:srgbClr val="000000"/>
                                  </a:solidFill>
                                  <a:latin typeface="Cambria Math" panose="02040503050406030204" pitchFamily="18" charset="0"/>
                                </a:rPr>
                                <m:t>𝜆</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1</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𝑑</m:t>
                                  </m:r>
                                </m:e>
                                <m:sub>
                                  <m:r>
                                    <a:rPr lang="en-US" i="1">
                                      <a:solidFill>
                                        <a:srgbClr val="000000"/>
                                      </a:solidFill>
                                      <a:latin typeface="Cambria Math" panose="02040503050406030204" pitchFamily="18" charset="0"/>
                                    </a:rPr>
                                    <m:t>2</m:t>
                                  </m:r>
                                </m:sub>
                              </m:sSub>
                            </m:den>
                          </m:f>
                        </m:e>
                      </m:rad>
                    </m:oMath>
                    <m:oMath xmlns:m="http://schemas.openxmlformats.org/officeDocument/2006/math">
                      <m:r>
                        <a:rPr lang="en-US" i="1">
                          <a:solidFill>
                            <a:srgbClr val="000000"/>
                          </a:solidFill>
                          <a:latin typeface="Cambria Math" panose="02040503050406030204" pitchFamily="18" charset="0"/>
                        </a:rPr>
                        <m:t>⇒</m:t>
                      </m:r>
                      <m:r>
                        <m:rPr>
                          <m:sty m:val="p"/>
                        </m:rPr>
                        <a:rPr lang="en-US" i="1">
                          <a:solidFill>
                            <a:srgbClr val="000000"/>
                          </a:solidFill>
                          <a:latin typeface="Cambria Math" panose="02040503050406030204" pitchFamily="18" charset="0"/>
                        </a:rPr>
                        <m:t>Δ</m:t>
                      </m:r>
                      <m:r>
                        <a:rPr lang="en-US" i="1">
                          <a:solidFill>
                            <a:srgbClr val="000000"/>
                          </a:solidFill>
                          <a:latin typeface="Cambria Math" panose="02040503050406030204" pitchFamily="18" charset="0"/>
                        </a:rPr>
                        <m:t>𝜃</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𝜋</m:t>
                          </m:r>
                        </m:num>
                        <m:den>
                          <m:r>
                            <a:rPr lang="en-US" i="1">
                              <a:solidFill>
                                <a:srgbClr val="000000"/>
                              </a:solidFill>
                              <a:latin typeface="Cambria Math" panose="02040503050406030204" pitchFamily="18" charset="0"/>
                            </a:rPr>
                            <m:t>2</m:t>
                          </m:r>
                        </m:den>
                      </m:f>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𝜐</m:t>
                          </m:r>
                        </m:e>
                        <m:sup>
                          <m:r>
                            <a:rPr lang="en-US" i="1">
                              <a:solidFill>
                                <a:srgbClr val="000000"/>
                              </a:solidFill>
                              <a:latin typeface="Cambria Math" panose="02040503050406030204" pitchFamily="18" charset="0"/>
                            </a:rPr>
                            <m:t>2</m:t>
                          </m:r>
                        </m:sup>
                      </m:sSup>
                    </m:oMath>
                  </m:oMathPara>
                </a14:m>
                <a:endParaRPr lang="en-US" dirty="0"/>
              </a:p>
            </p:txBody>
          </p:sp>
        </mc:Choice>
        <mc:Fallback>
          <p:sp>
            <p:nvSpPr>
              <p:cNvPr id="23555" name="Object 3"/>
              <p:cNvSpPr txBox="1">
                <a:spLocks noRot="1" noChangeAspect="1" noMove="1" noResize="1" noEditPoints="1" noAdjustHandles="1" noChangeArrowheads="1" noChangeShapeType="1" noTextEdit="1"/>
              </p:cNvSpPr>
              <p:nvPr/>
            </p:nvSpPr>
            <p:spPr bwMode="auto">
              <a:xfrm>
                <a:off x="2938463" y="3667125"/>
                <a:ext cx="2647950" cy="2041525"/>
              </a:xfrm>
              <a:prstGeom prst="rect">
                <a:avLst/>
              </a:prstGeom>
              <a:blipFill>
                <a:blip r:embed="rId4"/>
                <a:stretch>
                  <a:fillRect/>
                </a:stretch>
              </a:blipFill>
            </p:spPr>
            <p:txBody>
              <a:bodyPr/>
              <a:lstStyle/>
              <a:p>
                <a:r>
                  <a:rPr lang="en-US">
                    <a:noFill/>
                  </a:rPr>
                  <a:t> </a:t>
                </a:r>
              </a:p>
            </p:txBody>
          </p:sp>
        </mc:Fallback>
      </mc:AlternateContent>
      <p:pic>
        <p:nvPicPr>
          <p:cNvPr id="7" name="Picture 8">
            <a:extLst>
              <a:ext uri="{FF2B5EF4-FFF2-40B4-BE49-F238E27FC236}">
                <a16:creationId xmlns:a16="http://schemas.microsoft.com/office/drawing/2014/main" id="{CD428D23-28FC-49CC-A8E3-C470C57F7102}"/>
              </a:ext>
            </a:extLst>
          </p:cNvPr>
          <p:cNvPicPr>
            <a:picLocks noChangeAspect="1" noChangeArrowheads="1"/>
          </p:cNvPicPr>
          <p:nvPr/>
        </p:nvPicPr>
        <p:blipFill>
          <a:blip r:embed="rId5" cstate="print"/>
          <a:srcRect l="6667"/>
          <a:stretch>
            <a:fillRect/>
          </a:stretch>
        </p:blipFill>
        <p:spPr bwMode="auto">
          <a:xfrm>
            <a:off x="6113215" y="4108449"/>
            <a:ext cx="2528201" cy="2292351"/>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228600" y="96838"/>
            <a:ext cx="8686800" cy="741362"/>
          </a:xfrm>
        </p:spPr>
        <p:txBody>
          <a:bodyPr/>
          <a:lstStyle/>
          <a:p>
            <a:r>
              <a:rPr lang="en-US" dirty="0"/>
              <a:t>Example</a:t>
            </a:r>
          </a:p>
        </p:txBody>
      </p:sp>
      <p:sp>
        <p:nvSpPr>
          <p:cNvPr id="106499" name="Rectangle 3"/>
          <p:cNvSpPr>
            <a:spLocks noGrp="1" noChangeArrowheads="1"/>
          </p:cNvSpPr>
          <p:nvPr>
            <p:ph type="body" idx="1"/>
          </p:nvPr>
        </p:nvSpPr>
        <p:spPr>
          <a:xfrm>
            <a:off x="304800" y="990600"/>
            <a:ext cx="8610600" cy="990600"/>
          </a:xfrm>
        </p:spPr>
        <p:txBody>
          <a:bodyPr/>
          <a:lstStyle/>
          <a:p>
            <a:pPr>
              <a:buNone/>
            </a:pPr>
            <a:r>
              <a:rPr lang="en-US" dirty="0"/>
              <a:t>      Find the phase difference introduced in the following scenario when the carrier frequency f</a:t>
            </a:r>
            <a:r>
              <a:rPr lang="en-US" baseline="-25000" dirty="0"/>
              <a:t>c</a:t>
            </a:r>
            <a:r>
              <a:rPr lang="en-US" dirty="0"/>
              <a:t> = 900 </a:t>
            </a:r>
            <a:r>
              <a:rPr lang="en-US" dirty="0" err="1"/>
              <a:t>MHz.</a:t>
            </a:r>
            <a:r>
              <a:rPr lang="en-US" dirty="0"/>
              <a:t> </a:t>
            </a:r>
          </a:p>
        </p:txBody>
      </p:sp>
      <p:sp>
        <p:nvSpPr>
          <p:cNvPr id="106500" name="Slide Number Placeholder 4"/>
          <p:cNvSpPr>
            <a:spLocks noGrp="1"/>
          </p:cNvSpPr>
          <p:nvPr>
            <p:ph type="sldNum" sz="quarter" idx="12"/>
          </p:nvPr>
        </p:nvSpPr>
        <p:spPr>
          <a:noFill/>
        </p:spPr>
        <p:txBody>
          <a:bodyPr/>
          <a:lstStyle/>
          <a:p>
            <a:fld id="{F06FCFEB-5A68-4B2C-9C42-F05220CBCE5D}" type="slidenum">
              <a:rPr lang="en-US" smtClean="0"/>
              <a:pPr/>
              <a:t>9</a:t>
            </a:fld>
            <a:endParaRPr lang="en-US"/>
          </a:p>
        </p:txBody>
      </p:sp>
      <p:grpSp>
        <p:nvGrpSpPr>
          <p:cNvPr id="2" name="Group 73"/>
          <p:cNvGrpSpPr>
            <a:grpSpLocks/>
          </p:cNvGrpSpPr>
          <p:nvPr/>
        </p:nvGrpSpPr>
        <p:grpSpPr bwMode="auto">
          <a:xfrm>
            <a:off x="1600200" y="2209800"/>
            <a:ext cx="5943600" cy="3657600"/>
            <a:chOff x="1447800" y="2819400"/>
            <a:chExt cx="5943600" cy="3657600"/>
          </a:xfrm>
        </p:grpSpPr>
        <p:cxnSp>
          <p:nvCxnSpPr>
            <p:cNvPr id="23" name="Straight Connector 6"/>
            <p:cNvCxnSpPr>
              <a:cxnSpLocks noChangeShapeType="1"/>
            </p:cNvCxnSpPr>
            <p:nvPr/>
          </p:nvCxnSpPr>
          <p:spPr bwMode="auto">
            <a:xfrm flipV="1">
              <a:off x="1981200" y="4648200"/>
              <a:ext cx="2438400" cy="1371600"/>
            </a:xfrm>
            <a:prstGeom prst="line">
              <a:avLst/>
            </a:prstGeom>
            <a:noFill/>
            <a:ln w="38100" algn="ctr">
              <a:solidFill>
                <a:schemeClr val="tx1"/>
              </a:solidFill>
              <a:round/>
              <a:headEnd/>
              <a:tailEnd/>
            </a:ln>
          </p:spPr>
        </p:cxnSp>
        <p:sp>
          <p:nvSpPr>
            <p:cNvPr id="24" name="Rectangle 9"/>
            <p:cNvSpPr>
              <a:spLocks noChangeArrowheads="1"/>
            </p:cNvSpPr>
            <p:nvPr/>
          </p:nvSpPr>
          <p:spPr bwMode="auto">
            <a:xfrm>
              <a:off x="3429000" y="3505200"/>
              <a:ext cx="2057400" cy="2209800"/>
            </a:xfrm>
            <a:prstGeom prst="rect">
              <a:avLst/>
            </a:prstGeom>
            <a:noFill/>
            <a:ln w="9525" algn="ctr">
              <a:solidFill>
                <a:schemeClr val="tx1"/>
              </a:solidFill>
              <a:round/>
              <a:headEnd/>
              <a:tailEnd/>
            </a:ln>
          </p:spPr>
          <p:txBody>
            <a:bodyPr/>
            <a:lstStyle/>
            <a:p>
              <a:endParaRPr lang="en-US"/>
            </a:p>
          </p:txBody>
        </p:sp>
        <p:sp>
          <p:nvSpPr>
            <p:cNvPr id="25" name="Oval 10"/>
            <p:cNvSpPr>
              <a:spLocks noChangeArrowheads="1"/>
            </p:cNvSpPr>
            <p:nvPr/>
          </p:nvSpPr>
          <p:spPr bwMode="auto">
            <a:xfrm>
              <a:off x="3886200" y="4114800"/>
              <a:ext cx="1143000" cy="1066800"/>
            </a:xfrm>
            <a:prstGeom prst="ellipse">
              <a:avLst/>
            </a:prstGeom>
            <a:noFill/>
            <a:ln w="9525" algn="ctr">
              <a:solidFill>
                <a:schemeClr val="tx1"/>
              </a:solidFill>
              <a:round/>
              <a:headEnd/>
              <a:tailEnd/>
            </a:ln>
          </p:spPr>
          <p:txBody>
            <a:bodyPr/>
            <a:lstStyle/>
            <a:p>
              <a:endParaRPr lang="en-US"/>
            </a:p>
          </p:txBody>
        </p:sp>
        <p:cxnSp>
          <p:nvCxnSpPr>
            <p:cNvPr id="26" name="Straight Arrow Connector 75"/>
            <p:cNvCxnSpPr>
              <a:cxnSpLocks noChangeShapeType="1"/>
            </p:cNvCxnSpPr>
            <p:nvPr/>
          </p:nvCxnSpPr>
          <p:spPr bwMode="auto">
            <a:xfrm rot="10800000" flipV="1">
              <a:off x="2209800" y="5105400"/>
              <a:ext cx="2514600" cy="1371600"/>
            </a:xfrm>
            <a:prstGeom prst="straightConnector1">
              <a:avLst/>
            </a:prstGeom>
            <a:noFill/>
            <a:ln w="9525" algn="ctr">
              <a:solidFill>
                <a:schemeClr val="tx1"/>
              </a:solidFill>
              <a:round/>
              <a:headEnd type="arrow" w="med" len="med"/>
              <a:tailEnd type="arrow" w="med" len="med"/>
            </a:ln>
          </p:spPr>
        </p:cxnSp>
        <p:sp>
          <p:nvSpPr>
            <p:cNvPr id="27" name="TextBox 84"/>
            <p:cNvSpPr txBox="1">
              <a:spLocks noChangeArrowheads="1"/>
            </p:cNvSpPr>
            <p:nvPr/>
          </p:nvSpPr>
          <p:spPr bwMode="auto">
            <a:xfrm>
              <a:off x="3276600" y="5867400"/>
              <a:ext cx="1371600" cy="369332"/>
            </a:xfrm>
            <a:prstGeom prst="rect">
              <a:avLst/>
            </a:prstGeom>
            <a:noFill/>
            <a:ln w="9525">
              <a:noFill/>
              <a:miter lim="800000"/>
              <a:headEnd/>
              <a:tailEnd/>
            </a:ln>
          </p:spPr>
          <p:txBody>
            <a:bodyPr wrap="square">
              <a:spAutoFit/>
            </a:bodyPr>
            <a:lstStyle/>
            <a:p>
              <a:pPr algn="ctr"/>
              <a:r>
                <a:rPr lang="en-US" b="0" dirty="0">
                  <a:latin typeface="Calibri" pitchFamily="34" charset="0"/>
                </a:rPr>
                <a:t>d</a:t>
              </a:r>
              <a:r>
                <a:rPr lang="en-US" b="0" baseline="-25000" dirty="0">
                  <a:latin typeface="Calibri" pitchFamily="34" charset="0"/>
                </a:rPr>
                <a:t>1</a:t>
              </a:r>
              <a:r>
                <a:rPr lang="en-US" b="0" dirty="0">
                  <a:latin typeface="Calibri" pitchFamily="34" charset="0"/>
                </a:rPr>
                <a:t> = 300m </a:t>
              </a:r>
              <a:endParaRPr lang="en-US" b="0" baseline="-25000" dirty="0">
                <a:latin typeface="Calibri" pitchFamily="34" charset="0"/>
              </a:endParaRPr>
            </a:p>
          </p:txBody>
        </p:sp>
        <p:cxnSp>
          <p:nvCxnSpPr>
            <p:cNvPr id="28" name="Straight Connector 41"/>
            <p:cNvCxnSpPr>
              <a:cxnSpLocks noChangeShapeType="1"/>
            </p:cNvCxnSpPr>
            <p:nvPr/>
          </p:nvCxnSpPr>
          <p:spPr bwMode="auto">
            <a:xfrm flipV="1">
              <a:off x="4953000" y="3276600"/>
              <a:ext cx="1981200" cy="1066800"/>
            </a:xfrm>
            <a:prstGeom prst="line">
              <a:avLst/>
            </a:prstGeom>
            <a:noFill/>
            <a:ln w="38100" algn="ctr">
              <a:solidFill>
                <a:schemeClr val="tx1"/>
              </a:solidFill>
              <a:round/>
              <a:headEnd/>
              <a:tailEnd/>
            </a:ln>
          </p:spPr>
        </p:cxnSp>
        <p:cxnSp>
          <p:nvCxnSpPr>
            <p:cNvPr id="29" name="Straight Connector 42"/>
            <p:cNvCxnSpPr>
              <a:cxnSpLocks noChangeShapeType="1"/>
            </p:cNvCxnSpPr>
            <p:nvPr/>
          </p:nvCxnSpPr>
          <p:spPr bwMode="auto">
            <a:xfrm flipV="1">
              <a:off x="3886200" y="3581400"/>
              <a:ext cx="2438400" cy="1371600"/>
            </a:xfrm>
            <a:prstGeom prst="line">
              <a:avLst/>
            </a:prstGeom>
            <a:noFill/>
            <a:ln w="12700" algn="ctr">
              <a:solidFill>
                <a:schemeClr val="tx1"/>
              </a:solidFill>
              <a:prstDash val="dash"/>
              <a:round/>
              <a:headEnd/>
              <a:tailEnd/>
            </a:ln>
          </p:spPr>
        </p:cxnSp>
        <p:cxnSp>
          <p:nvCxnSpPr>
            <p:cNvPr id="30" name="Straight Arrow Connector 75"/>
            <p:cNvCxnSpPr>
              <a:cxnSpLocks noChangeShapeType="1"/>
            </p:cNvCxnSpPr>
            <p:nvPr/>
          </p:nvCxnSpPr>
          <p:spPr bwMode="auto">
            <a:xfrm rot="10800000" flipV="1">
              <a:off x="4724400" y="3657600"/>
              <a:ext cx="2514600" cy="1447800"/>
            </a:xfrm>
            <a:prstGeom prst="straightConnector1">
              <a:avLst/>
            </a:prstGeom>
            <a:noFill/>
            <a:ln w="9525" algn="ctr">
              <a:solidFill>
                <a:schemeClr val="tx1"/>
              </a:solidFill>
              <a:round/>
              <a:headEnd type="arrow" w="med" len="med"/>
              <a:tailEnd type="arrow" w="med" len="med"/>
            </a:ln>
          </p:spPr>
        </p:cxnSp>
        <p:sp>
          <p:nvSpPr>
            <p:cNvPr id="31" name="TextBox 84"/>
            <p:cNvSpPr txBox="1">
              <a:spLocks noChangeArrowheads="1"/>
            </p:cNvSpPr>
            <p:nvPr/>
          </p:nvSpPr>
          <p:spPr bwMode="auto">
            <a:xfrm>
              <a:off x="5715000" y="4419600"/>
              <a:ext cx="1219200" cy="369332"/>
            </a:xfrm>
            <a:prstGeom prst="rect">
              <a:avLst/>
            </a:prstGeom>
            <a:noFill/>
            <a:ln w="9525">
              <a:noFill/>
              <a:miter lim="800000"/>
              <a:headEnd/>
              <a:tailEnd/>
            </a:ln>
          </p:spPr>
          <p:txBody>
            <a:bodyPr wrap="square">
              <a:spAutoFit/>
            </a:bodyPr>
            <a:lstStyle/>
            <a:p>
              <a:pPr algn="ctr"/>
              <a:r>
                <a:rPr lang="en-US" b="0" dirty="0">
                  <a:latin typeface="Calibri" pitchFamily="34" charset="0"/>
                </a:rPr>
                <a:t>d</a:t>
              </a:r>
              <a:r>
                <a:rPr lang="en-US" b="0" baseline="-25000" dirty="0">
                  <a:latin typeface="Calibri" pitchFamily="34" charset="0"/>
                </a:rPr>
                <a:t>2</a:t>
              </a:r>
              <a:r>
                <a:rPr lang="en-US" b="0" dirty="0">
                  <a:latin typeface="Calibri" pitchFamily="34" charset="0"/>
                </a:rPr>
                <a:t> = 200m </a:t>
              </a:r>
              <a:endParaRPr lang="en-US" b="0" baseline="-25000" dirty="0">
                <a:latin typeface="Calibri" pitchFamily="34" charset="0"/>
              </a:endParaRPr>
            </a:p>
          </p:txBody>
        </p:sp>
        <p:cxnSp>
          <p:nvCxnSpPr>
            <p:cNvPr id="32" name="Straight Arrow Connector 75"/>
            <p:cNvCxnSpPr>
              <a:cxnSpLocks noChangeShapeType="1"/>
            </p:cNvCxnSpPr>
            <p:nvPr/>
          </p:nvCxnSpPr>
          <p:spPr bwMode="auto">
            <a:xfrm rot="5400000">
              <a:off x="4152900" y="4381500"/>
              <a:ext cx="533400" cy="1588"/>
            </a:xfrm>
            <a:prstGeom prst="straightConnector1">
              <a:avLst/>
            </a:prstGeom>
            <a:noFill/>
            <a:ln w="9525" algn="ctr">
              <a:solidFill>
                <a:schemeClr val="tx1"/>
              </a:solidFill>
              <a:round/>
              <a:headEnd type="arrow" w="med" len="med"/>
              <a:tailEnd type="arrow" w="med" len="med"/>
            </a:ln>
          </p:spPr>
        </p:cxnSp>
        <p:sp>
          <p:nvSpPr>
            <p:cNvPr id="33" name="TextBox 84"/>
            <p:cNvSpPr txBox="1">
              <a:spLocks noChangeArrowheads="1"/>
            </p:cNvSpPr>
            <p:nvPr/>
          </p:nvSpPr>
          <p:spPr bwMode="auto">
            <a:xfrm>
              <a:off x="3200400" y="4191000"/>
              <a:ext cx="1143000" cy="369332"/>
            </a:xfrm>
            <a:prstGeom prst="rect">
              <a:avLst/>
            </a:prstGeom>
            <a:noFill/>
            <a:ln w="9525">
              <a:noFill/>
              <a:miter lim="800000"/>
              <a:headEnd/>
              <a:tailEnd/>
            </a:ln>
          </p:spPr>
          <p:txBody>
            <a:bodyPr wrap="square">
              <a:spAutoFit/>
            </a:bodyPr>
            <a:lstStyle/>
            <a:p>
              <a:pPr algn="r"/>
              <a:r>
                <a:rPr lang="en-US" b="0" dirty="0">
                  <a:latin typeface="Calibri" pitchFamily="34" charset="0"/>
                </a:rPr>
                <a:t>h = 50mm </a:t>
              </a:r>
              <a:endParaRPr lang="en-US" b="0" baseline="-25000" dirty="0">
                <a:latin typeface="Calibri" pitchFamily="34" charset="0"/>
              </a:endParaRPr>
            </a:p>
          </p:txBody>
        </p:sp>
        <p:sp>
          <p:nvSpPr>
            <p:cNvPr id="34" name="TextBox 84"/>
            <p:cNvSpPr txBox="1">
              <a:spLocks noChangeArrowheads="1"/>
            </p:cNvSpPr>
            <p:nvPr/>
          </p:nvSpPr>
          <p:spPr bwMode="auto">
            <a:xfrm>
              <a:off x="1447800" y="5791200"/>
              <a:ext cx="457200" cy="584775"/>
            </a:xfrm>
            <a:prstGeom prst="rect">
              <a:avLst/>
            </a:prstGeom>
            <a:noFill/>
            <a:ln w="9525">
              <a:noFill/>
              <a:miter lim="800000"/>
              <a:headEnd/>
              <a:tailEnd/>
            </a:ln>
          </p:spPr>
          <p:txBody>
            <a:bodyPr>
              <a:spAutoFit/>
            </a:bodyPr>
            <a:lstStyle/>
            <a:p>
              <a:pPr algn="ctr"/>
              <a:r>
                <a:rPr lang="en-US" sz="3200">
                  <a:latin typeface="Calibri" pitchFamily="34" charset="0"/>
                </a:rPr>
                <a:t>T</a:t>
              </a:r>
              <a:endParaRPr lang="en-US" sz="3200" baseline="-25000">
                <a:latin typeface="Calibri" pitchFamily="34" charset="0"/>
              </a:endParaRPr>
            </a:p>
          </p:txBody>
        </p:sp>
        <p:sp>
          <p:nvSpPr>
            <p:cNvPr id="35" name="TextBox 84"/>
            <p:cNvSpPr txBox="1">
              <a:spLocks noChangeArrowheads="1"/>
            </p:cNvSpPr>
            <p:nvPr/>
          </p:nvSpPr>
          <p:spPr bwMode="auto">
            <a:xfrm>
              <a:off x="6934200" y="2819400"/>
              <a:ext cx="457200" cy="584775"/>
            </a:xfrm>
            <a:prstGeom prst="rect">
              <a:avLst/>
            </a:prstGeom>
            <a:noFill/>
            <a:ln w="9525">
              <a:noFill/>
              <a:miter lim="800000"/>
              <a:headEnd/>
              <a:tailEnd/>
            </a:ln>
          </p:spPr>
          <p:txBody>
            <a:bodyPr>
              <a:spAutoFit/>
            </a:bodyPr>
            <a:lstStyle/>
            <a:p>
              <a:pPr algn="ctr"/>
              <a:r>
                <a:rPr lang="en-US" sz="3200">
                  <a:latin typeface="Calibri" pitchFamily="34" charset="0"/>
                </a:rPr>
                <a:t>R</a:t>
              </a:r>
              <a:endParaRPr lang="en-US" sz="3200" baseline="-25000">
                <a:latin typeface="Calibri" pitchFamily="34" charset="0"/>
              </a:endParaRPr>
            </a:p>
          </p:txBody>
        </p:sp>
        <p:sp>
          <p:nvSpPr>
            <p:cNvPr id="36" name="TextBox 84"/>
            <p:cNvSpPr txBox="1">
              <a:spLocks noChangeArrowheads="1"/>
            </p:cNvSpPr>
            <p:nvPr/>
          </p:nvSpPr>
          <p:spPr bwMode="auto">
            <a:xfrm>
              <a:off x="4267200" y="3657600"/>
              <a:ext cx="457200" cy="584775"/>
            </a:xfrm>
            <a:prstGeom prst="rect">
              <a:avLst/>
            </a:prstGeom>
            <a:noFill/>
            <a:ln w="9525">
              <a:noFill/>
              <a:miter lim="800000"/>
              <a:headEnd/>
              <a:tailEnd/>
            </a:ln>
          </p:spPr>
          <p:txBody>
            <a:bodyPr>
              <a:spAutoFit/>
            </a:bodyPr>
            <a:lstStyle/>
            <a:p>
              <a:pPr algn="ctr"/>
              <a:r>
                <a:rPr lang="en-US" sz="3200">
                  <a:latin typeface="Calibri" pitchFamily="34" charset="0"/>
                </a:rPr>
                <a:t>Q</a:t>
              </a:r>
              <a:endParaRPr lang="en-US" sz="3200" baseline="-25000">
                <a:latin typeface="Calibri" pitchFamily="34" charset="0"/>
              </a:endParaRPr>
            </a:p>
          </p:txBody>
        </p:sp>
        <p:sp>
          <p:nvSpPr>
            <p:cNvPr id="37" name="TextBox 84"/>
            <p:cNvSpPr txBox="1">
              <a:spLocks noChangeArrowheads="1"/>
            </p:cNvSpPr>
            <p:nvPr/>
          </p:nvSpPr>
          <p:spPr bwMode="auto">
            <a:xfrm>
              <a:off x="4419600" y="4495800"/>
              <a:ext cx="304800" cy="584775"/>
            </a:xfrm>
            <a:prstGeom prst="rect">
              <a:avLst/>
            </a:prstGeom>
            <a:noFill/>
            <a:ln w="9525">
              <a:noFill/>
              <a:miter lim="800000"/>
              <a:headEnd/>
              <a:tailEnd/>
            </a:ln>
          </p:spPr>
          <p:txBody>
            <a:bodyPr>
              <a:spAutoFit/>
            </a:bodyPr>
            <a:lstStyle/>
            <a:p>
              <a:pPr algn="ctr"/>
              <a:r>
                <a:rPr lang="en-US" sz="3200">
                  <a:latin typeface="Calibri" pitchFamily="34" charset="0"/>
                </a:rPr>
                <a:t>O</a:t>
              </a:r>
              <a:endParaRPr lang="en-US" sz="3200" baseline="-25000">
                <a:latin typeface="Calibri" pitchFamily="34" charset="0"/>
              </a:endParaRPr>
            </a:p>
          </p:txBody>
        </p:sp>
      </p:grpSp>
    </p:spTree>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10030</TotalTime>
  <Words>1720</Words>
  <Application>Microsoft Office PowerPoint</Application>
  <PresentationFormat>On-screen Show (4:3)</PresentationFormat>
  <Paragraphs>230</Paragraphs>
  <Slides>23</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Arial</vt:lpstr>
      <vt:lpstr>Calibri</vt:lpstr>
      <vt:lpstr>Cambria Math</vt:lpstr>
      <vt:lpstr>Times New Roman</vt:lpstr>
      <vt:lpstr>Wingdings</vt:lpstr>
      <vt:lpstr>Axis</vt:lpstr>
      <vt:lpstr>Equation</vt:lpstr>
      <vt:lpstr>EE-357: CCN  Mobile Radio Propagation: Large Scale Path Loss</vt:lpstr>
      <vt:lpstr>Credits and Acknowledgements</vt:lpstr>
      <vt:lpstr>What will we cover in this lecture?</vt:lpstr>
      <vt:lpstr>Diffraction: Phase Difference</vt:lpstr>
      <vt:lpstr>Diffraction: Phase Difference</vt:lpstr>
      <vt:lpstr>Diffraction: Phase Difference</vt:lpstr>
      <vt:lpstr>Diffraction: Phase Difference</vt:lpstr>
      <vt:lpstr>Diffraction: Phase Difference</vt:lpstr>
      <vt:lpstr>Example</vt:lpstr>
      <vt:lpstr>Diffraction: Phase Difference</vt:lpstr>
      <vt:lpstr>Diffraction: Fresnel Zones</vt:lpstr>
      <vt:lpstr>Diffraction: Fresnel Zones</vt:lpstr>
      <vt:lpstr>Diffraction: Fresnel Zones</vt:lpstr>
      <vt:lpstr>Diffraction: Fresnel Zones</vt:lpstr>
      <vt:lpstr>Diffraction: Fresnel Zones</vt:lpstr>
      <vt:lpstr>Diffraction: Fresnel Zones</vt:lpstr>
      <vt:lpstr>Diffraction: Fresnel Zones</vt:lpstr>
      <vt:lpstr>Radius of FZ</vt:lpstr>
      <vt:lpstr>Diffraction: Fresnel Zones</vt:lpstr>
      <vt:lpstr>Diffraction: Fresnel Zones</vt:lpstr>
      <vt:lpstr>Diffraction: Fresnel Zones </vt:lpstr>
      <vt:lpstr>Exercise</vt:lpstr>
      <vt:lpstr>Exam Question [different S and R]</vt:lpstr>
    </vt:vector>
  </TitlesOfParts>
  <Company>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CC-885: Wireless Networks</dc:title>
  <dc:creator>Admin</dc:creator>
  <cp:lastModifiedBy>ahmed mohsin</cp:lastModifiedBy>
  <cp:revision>1186</cp:revision>
  <dcterms:created xsi:type="dcterms:W3CDTF">2007-03-12T06:58:10Z</dcterms:created>
  <dcterms:modified xsi:type="dcterms:W3CDTF">2023-02-25T12:56:29Z</dcterms:modified>
</cp:coreProperties>
</file>