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1"/>
  </p:notesMasterIdLst>
  <p:handoutMasterIdLst>
    <p:handoutMasterId r:id="rId32"/>
  </p:handoutMasterIdLst>
  <p:sldIdLst>
    <p:sldId id="256" r:id="rId2"/>
    <p:sldId id="259" r:id="rId3"/>
    <p:sldId id="621" r:id="rId4"/>
    <p:sldId id="622" r:id="rId5"/>
    <p:sldId id="623" r:id="rId6"/>
    <p:sldId id="624" r:id="rId7"/>
    <p:sldId id="625" r:id="rId8"/>
    <p:sldId id="626" r:id="rId9"/>
    <p:sldId id="627" r:id="rId10"/>
    <p:sldId id="628" r:id="rId11"/>
    <p:sldId id="629" r:id="rId12"/>
    <p:sldId id="630" r:id="rId13"/>
    <p:sldId id="631" r:id="rId14"/>
    <p:sldId id="632" r:id="rId15"/>
    <p:sldId id="633" r:id="rId16"/>
    <p:sldId id="634" r:id="rId17"/>
    <p:sldId id="635" r:id="rId18"/>
    <p:sldId id="636" r:id="rId19"/>
    <p:sldId id="637" r:id="rId20"/>
    <p:sldId id="638" r:id="rId21"/>
    <p:sldId id="639" r:id="rId22"/>
    <p:sldId id="640" r:id="rId23"/>
    <p:sldId id="641" r:id="rId24"/>
    <p:sldId id="642" r:id="rId25"/>
    <p:sldId id="643" r:id="rId26"/>
    <p:sldId id="644" r:id="rId27"/>
    <p:sldId id="645" r:id="rId28"/>
    <p:sldId id="521" r:id="rId29"/>
    <p:sldId id="523" r:id="rId30"/>
  </p:sldIdLst>
  <p:sldSz cx="9144000" cy="6858000" type="screen4x3"/>
  <p:notesSz cx="6858000" cy="9296400"/>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CCECFF"/>
    <a:srgbClr val="33CC33"/>
    <a:srgbClr val="FFCCFF"/>
    <a:srgbClr val="FFCC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2" autoAdjust="0"/>
    <p:restoredTop sz="74194" autoAdjust="0"/>
  </p:normalViewPr>
  <p:slideViewPr>
    <p:cSldViewPr>
      <p:cViewPr varScale="1">
        <p:scale>
          <a:sx n="47" d="100"/>
          <a:sy n="47" d="100"/>
        </p:scale>
        <p:origin x="1720" y="36"/>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p:scale>
        <a:sx n="66" d="100"/>
        <a:sy n="66" d="100"/>
      </p:scale>
      <p:origin x="0" y="9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3" name="Rectangle 3"/>
          <p:cNvSpPr>
            <a:spLocks noGrp="1" noChangeArrowheads="1"/>
          </p:cNvSpPr>
          <p:nvPr>
            <p:ph type="dt" sz="quarter"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89444" name="Rectangle 4"/>
          <p:cNvSpPr>
            <a:spLocks noGrp="1" noChangeArrowheads="1"/>
          </p:cNvSpPr>
          <p:nvPr>
            <p:ph type="ftr" sz="quarter" idx="2"/>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5" name="Rectangle 5"/>
          <p:cNvSpPr>
            <a:spLocks noGrp="1" noChangeArrowheads="1"/>
          </p:cNvSpPr>
          <p:nvPr>
            <p:ph type="sldNum" sz="quarter" idx="3"/>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56D00A22-F621-4D0A-B948-52D6E18C7BEE}" type="slidenum">
              <a:rPr lang="en-US"/>
              <a:pPr>
                <a:defRPr/>
              </a:pPr>
              <a:t>‹#›</a:t>
            </a:fld>
            <a:endParaRPr lang="en-US"/>
          </a:p>
        </p:txBody>
      </p:sp>
    </p:spTree>
    <p:extLst>
      <p:ext uri="{BB962C8B-B14F-4D97-AF65-F5344CB8AC3E}">
        <p14:creationId xmlns:p14="http://schemas.microsoft.com/office/powerpoint/2010/main" val="1894251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1" name="Rectangle 3"/>
          <p:cNvSpPr>
            <a:spLocks noGrp="1" noChangeArrowheads="1"/>
          </p:cNvSpPr>
          <p:nvPr>
            <p:ph type="dt"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55652" name="Rectangle 4"/>
          <p:cNvSpPr>
            <a:spLocks noGrp="1" noRot="1" noChangeAspect="1" noChangeArrowheads="1" noTextEdit="1"/>
          </p:cNvSpPr>
          <p:nvPr>
            <p:ph type="sldImg" idx="2"/>
          </p:nvPr>
        </p:nvSpPr>
        <p:spPr bwMode="auto">
          <a:xfrm>
            <a:off x="1106488" y="698500"/>
            <a:ext cx="4645025" cy="3484563"/>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686100" y="4416098"/>
            <a:ext cx="5485805" cy="4182457"/>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0294" name="Rectangle 6"/>
          <p:cNvSpPr>
            <a:spLocks noGrp="1" noChangeArrowheads="1"/>
          </p:cNvSpPr>
          <p:nvPr>
            <p:ph type="ftr" sz="quarter" idx="4"/>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468CB78D-BC3D-4B78-91CA-4C28277A3CF6}" type="slidenum">
              <a:rPr lang="en-US"/>
              <a:pPr>
                <a:defRPr/>
              </a:pPr>
              <a:t>‹#›</a:t>
            </a:fld>
            <a:endParaRPr lang="en-US"/>
          </a:p>
        </p:txBody>
      </p:sp>
    </p:spTree>
    <p:extLst>
      <p:ext uri="{BB962C8B-B14F-4D97-AF65-F5344CB8AC3E}">
        <p14:creationId xmlns:p14="http://schemas.microsoft.com/office/powerpoint/2010/main" val="352250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ADF0A23-074F-48A0-B04C-245EEC6EB015}" type="slidenum">
              <a:rPr lang="en-US" smtClean="0"/>
              <a:pPr/>
              <a:t>1</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18</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60473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19</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33476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20</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1488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21</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67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22</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842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23</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56642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4E03C4F3-BFCF-7663-C90B-175BA6CC61D2}"/>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BD2E3BBF-1A72-5688-6D0E-6DFFAE4C8F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PK" dirty="0"/>
              <a:t>This training sequence is used as a timing reference and for equalization. There is a total of eight different bit sequences that may be used, each 26 bits long. The same sequence is used in each GSM slot, but nearby base stations using the same radio frequency channels will use different ones, and this enables the mobile to differentiate between the various cells using the same frequency.</a:t>
            </a:r>
          </a:p>
          <a:p>
            <a:endParaRPr lang="en-US" altLang="en-PK" dirty="0"/>
          </a:p>
          <a:p>
            <a:r>
              <a:rPr lang="en-US" altLang="en-PK" dirty="0"/>
              <a:t>Muti-path equalization is used to extract the desired signal from unwanted reflections.</a:t>
            </a:r>
          </a:p>
        </p:txBody>
      </p:sp>
      <p:sp>
        <p:nvSpPr>
          <p:cNvPr id="68612" name="Slide Number Placeholder 3">
            <a:extLst>
              <a:ext uri="{FF2B5EF4-FFF2-40B4-BE49-F238E27FC236}">
                <a16:creationId xmlns:a16="http://schemas.microsoft.com/office/drawing/2014/main" id="{00AF464E-7E88-F223-37AC-B45E8C29C1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0F33EFC-6FF4-44D8-AFA2-2C38E25AA56C}" type="slidenum">
              <a:rPr lang="en-US" altLang="en-PK" sz="1300"/>
              <a:pPr/>
              <a:t>28</a:t>
            </a:fld>
            <a:endParaRPr lang="en-US" altLang="en-PK"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C9D84F3F-3389-7F60-242F-DC941C904756}"/>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F17305F1-D3B2-2B84-7D47-DE43878AAF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PK"/>
              <a:t>These tail bits at the start of the GSM burst give time for the transmitter to ramp up its power and vice versa</a:t>
            </a:r>
          </a:p>
        </p:txBody>
      </p:sp>
      <p:sp>
        <p:nvSpPr>
          <p:cNvPr id="69636" name="Slide Number Placeholder 3">
            <a:extLst>
              <a:ext uri="{FF2B5EF4-FFF2-40B4-BE49-F238E27FC236}">
                <a16:creationId xmlns:a16="http://schemas.microsoft.com/office/drawing/2014/main" id="{01DE89A9-6DCE-1BBA-4EA2-0584BE6268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460FC17-D08E-42A7-BD2C-91A1333A245C}" type="slidenum">
              <a:rPr lang="en-US" altLang="en-PK" sz="1300"/>
              <a:pPr/>
              <a:t>29</a:t>
            </a:fld>
            <a:endParaRPr lang="en-US" altLang="en-PK"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DFA90327-1CE5-421E-AA30-16B40D2DEA48}" type="slidenum">
              <a:rPr lang="en-US" smtClean="0"/>
              <a:pPr/>
              <a:t>2</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 beta are same</a:t>
            </a:r>
            <a:r>
              <a:rPr lang="en-US" baseline="0" dirty="0"/>
              <a:t> (similar triangle), therefore h can be calculated.</a:t>
            </a:r>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3</a:t>
            </a:fld>
            <a:endParaRPr lang="en-US"/>
          </a:p>
        </p:txBody>
      </p:sp>
    </p:spTree>
    <p:extLst>
      <p:ext uri="{BB962C8B-B14F-4D97-AF65-F5344CB8AC3E}">
        <p14:creationId xmlns:p14="http://schemas.microsoft.com/office/powerpoint/2010/main" val="313079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4DF121CE-9200-4C8E-9846-4E19BDE5EEA3}" type="slidenum">
              <a:rPr lang="en-US" smtClean="0"/>
              <a:pPr/>
              <a:t>4</a:t>
            </a:fld>
            <a:endParaRPr lang="en-US"/>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0573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2FB27250-0BB8-48DF-A941-92FB449AE507}" type="slidenum">
              <a:rPr lang="en-US" smtClean="0"/>
              <a:pPr/>
              <a:t>5</a:t>
            </a:fld>
            <a:endParaRPr 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7473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ED980147-2E77-4A48-9BDB-CCA20FAAD11B}" type="slidenum">
              <a:rPr lang="en-US" smtClean="0"/>
              <a:pPr/>
              <a:t>6</a:t>
            </a:fld>
            <a:endParaRPr lang="en-US"/>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0931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7</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r>
              <a:rPr lang="en-US" dirty="0"/>
              <a:t>The best value is zero in the figure</a:t>
            </a:r>
            <a:r>
              <a:rPr lang="en-US" baseline="0" dirty="0"/>
              <a:t> since v is zero so h is also zero and we get a -6db gain and when v is negative then received energy or gain move around to zero.  </a:t>
            </a:r>
            <a:endParaRPr lang="en-US" dirty="0"/>
          </a:p>
        </p:txBody>
      </p:sp>
    </p:spTree>
    <p:extLst>
      <p:ext uri="{BB962C8B-B14F-4D97-AF65-F5344CB8AC3E}">
        <p14:creationId xmlns:p14="http://schemas.microsoft.com/office/powerpoint/2010/main" val="259069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EDF1C12-67A8-4B5E-840C-02D48EC52E63}" type="slidenum">
              <a:rPr lang="en-US" smtClean="0"/>
              <a:pPr/>
              <a:t>8</a:t>
            </a:fld>
            <a:endParaRPr lang="en-US"/>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4979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B530ED8-3DF8-459F-A42B-E587542EDF0A}" type="slidenum">
              <a:rPr lang="en-US" smtClean="0"/>
              <a:pPr/>
              <a:t>17</a:t>
            </a:fld>
            <a:endParaRPr 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8002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12"/>
          <p:cNvCxnSpPr>
            <a:cxnSpLocks noChangeShapeType="1"/>
          </p:cNvCxnSpPr>
          <p:nvPr userDrawn="1"/>
        </p:nvCxnSpPr>
        <p:spPr bwMode="auto">
          <a:xfrm>
            <a:off x="0" y="3048000"/>
            <a:ext cx="9144000" cy="1588"/>
          </a:xfrm>
          <a:prstGeom prst="line">
            <a:avLst/>
          </a:prstGeom>
          <a:noFill/>
          <a:ln w="63500" algn="ctr">
            <a:solidFill>
              <a:srgbClr val="0070C0"/>
            </a:solidFill>
            <a:round/>
            <a:headEnd/>
            <a:tailEnd/>
          </a:ln>
        </p:spPr>
      </p:cxnSp>
      <p:sp>
        <p:nvSpPr>
          <p:cNvPr id="138242" name="Rectangle 2"/>
          <p:cNvSpPr>
            <a:spLocks noGrp="1" noChangeArrowheads="1"/>
          </p:cNvSpPr>
          <p:nvPr>
            <p:ph type="subTitle" idx="1"/>
          </p:nvPr>
        </p:nvSpPr>
        <p:spPr>
          <a:xfrm>
            <a:off x="914400" y="3505200"/>
            <a:ext cx="7010400" cy="1905000"/>
          </a:xfrm>
        </p:spPr>
        <p:txBody>
          <a:bodyPr/>
          <a:lstStyle>
            <a:lvl1pPr marL="0" indent="0">
              <a:buFont typeface="Wingdings" pitchFamily="2" charset="2"/>
              <a:buNone/>
              <a:defRPr/>
            </a:lvl1pPr>
          </a:lstStyle>
          <a:p>
            <a:r>
              <a:rPr lang="en-US"/>
              <a:t>Click to edit Master subtitle style</a:t>
            </a:r>
          </a:p>
        </p:txBody>
      </p:sp>
      <p:sp>
        <p:nvSpPr>
          <p:cNvPr id="138252" name="Rectangle 12"/>
          <p:cNvSpPr>
            <a:spLocks noGrp="1" noChangeArrowheads="1"/>
          </p:cNvSpPr>
          <p:nvPr>
            <p:ph type="ctrTitle"/>
          </p:nvPr>
        </p:nvSpPr>
        <p:spPr>
          <a:xfrm>
            <a:off x="838200" y="381000"/>
            <a:ext cx="7086600" cy="1600200"/>
          </a:xfrm>
        </p:spPr>
        <p:txBody>
          <a:bodyPr anchor="ctr"/>
          <a:lstStyle>
            <a:lvl1pPr algn="ctr">
              <a:defRPr/>
            </a:lvl1pPr>
          </a:lstStyle>
          <a:p>
            <a:r>
              <a:rPr lang="en-US" dirty="0"/>
              <a:t>Click to edit Master title style</a:t>
            </a:r>
          </a:p>
        </p:txBody>
      </p:sp>
      <p:sp>
        <p:nvSpPr>
          <p:cNvPr id="6"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dirty="0"/>
          </a:p>
        </p:txBody>
      </p:sp>
      <p:sp>
        <p:nvSpPr>
          <p:cNvPr id="7"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FC74FBC3-B83C-4D12-A14C-5BC9430EBED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25FB710-9DD5-4026-86D9-02D3CF2624A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F896FAE-FA91-46A6-8604-5F8A7D2238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a:off x="0" y="914400"/>
            <a:ext cx="9144000" cy="1588"/>
          </a:xfrm>
          <a:prstGeom prst="line">
            <a:avLst/>
          </a:prstGeom>
          <a:noFill/>
          <a:ln w="63500" algn="ctr">
            <a:solidFill>
              <a:srgbClr val="0070C0"/>
            </a:solidFill>
            <a:round/>
            <a:headEnd/>
            <a:tailEnd/>
          </a:ln>
        </p:spPr>
      </p:cxnSp>
      <p:sp>
        <p:nvSpPr>
          <p:cNvPr id="2" name="Title 1"/>
          <p:cNvSpPr>
            <a:spLocks noGrp="1"/>
          </p:cNvSpPr>
          <p:nvPr>
            <p:ph type="title"/>
          </p:nvPr>
        </p:nvSpPr>
        <p:spPr>
          <a:xfrm>
            <a:off x="228600" y="96839"/>
            <a:ext cx="8686799" cy="741362"/>
          </a:xfrm>
        </p:spPr>
        <p:txBody>
          <a:bodyPr/>
          <a:lstStyle>
            <a:lvl1pPr>
              <a:defRPr sz="3600">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990600"/>
            <a:ext cx="8686799" cy="5105400"/>
          </a:xfrm>
        </p:spPr>
        <p:txBody>
          <a:bodyPr/>
          <a:lstStyle>
            <a:lvl1pPr>
              <a:buClr>
                <a:srgbClr val="0070C0"/>
              </a:buClr>
              <a:buFont typeface="Wingdings" pitchFamily="2" charset="2"/>
              <a:buChar char="q"/>
              <a:defRPr sz="2400">
                <a:latin typeface="Calibri" pitchFamily="34" charset="0"/>
              </a:defRPr>
            </a:lvl1pPr>
            <a:lvl2pPr>
              <a:buClr>
                <a:srgbClr val="0070C0"/>
              </a:buClr>
              <a:buFont typeface="Wingdings" pitchFamily="2" charset="2"/>
              <a:buChar char=""/>
              <a:defRPr sz="2000">
                <a:latin typeface="Calibri" pitchFamily="34" charset="0"/>
              </a:defRPr>
            </a:lvl2pPr>
            <a:lvl3pPr>
              <a:buClr>
                <a:srgbClr val="0070C0"/>
              </a:buClr>
              <a:defRPr sz="1800">
                <a:latin typeface="Calibri" pitchFamily="34" charset="0"/>
              </a:defRPr>
            </a:lvl3pPr>
            <a:lvl4pPr>
              <a:buClr>
                <a:srgbClr val="0070C0"/>
              </a:buClr>
              <a:defRPr sz="1600">
                <a:latin typeface="Calibri" pitchFamily="34" charset="0"/>
              </a:defRPr>
            </a:lvl4pPr>
            <a:lvl5pPr>
              <a:buClr>
                <a:srgbClr val="0070C0"/>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7239000" y="6553200"/>
            <a:ext cx="1905000" cy="304800"/>
          </a:xfrm>
        </p:spPr>
        <p:txBody>
          <a:bodyPr/>
          <a:lstStyle>
            <a:lvl1pPr>
              <a:defRPr/>
            </a:lvl1pPr>
          </a:lstStyle>
          <a:p>
            <a:pPr>
              <a:defRPr/>
            </a:pPr>
            <a:fld id="{4E77C113-1ACF-4DD2-9E50-0F11F0165A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7239000" y="6553200"/>
            <a:ext cx="1905000" cy="304800"/>
          </a:xfrm>
        </p:spPr>
        <p:txBody>
          <a:bodyPr/>
          <a:lstStyle>
            <a:lvl1pPr>
              <a:defRPr/>
            </a:lvl1pPr>
          </a:lstStyle>
          <a:p>
            <a:pPr>
              <a:defRPr/>
            </a:pPr>
            <a:fld id="{9C5B3670-80F4-4B2F-9CD1-2291AFF8EF4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a:xfrm>
            <a:off x="7239000" y="6400800"/>
            <a:ext cx="1905000" cy="457200"/>
          </a:xfrm>
        </p:spPr>
        <p:txBody>
          <a:bodyPr/>
          <a:lstStyle>
            <a:lvl1pPr>
              <a:defRPr/>
            </a:lvl1pPr>
          </a:lstStyle>
          <a:p>
            <a:pPr>
              <a:defRPr/>
            </a:pPr>
            <a:fld id="{3E65CDAC-7337-4563-A490-796225C4D3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07EBA4A0-B460-4E24-BA8C-0973D776AF6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D869FECE-AD7A-4048-B863-331B00A9F58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104E2D34-80BE-4BDE-92D5-2066296A9B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F261D29-AB6A-4E03-9D89-7CA9A37E9F3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45680FE-1CA2-459F-888C-A42CA02DE5E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13721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87044"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87045"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7222"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pPr>
              <a:defRPr/>
            </a:pPr>
            <a:endParaRPr lang="en-US"/>
          </a:p>
        </p:txBody>
      </p:sp>
      <p:sp>
        <p:nvSpPr>
          <p:cNvPr id="137223"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pPr>
              <a:defRPr/>
            </a:pPr>
            <a:endParaRPr lang="en-US"/>
          </a:p>
        </p:txBody>
      </p:sp>
      <p:sp>
        <p:nvSpPr>
          <p:cNvPr id="137224"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atin typeface="Arial" charset="0"/>
              </a:defRPr>
            </a:lvl1pPr>
          </a:lstStyle>
          <a:p>
            <a:pPr>
              <a:defRPr/>
            </a:pPr>
            <a:fld id="{00949922-0792-4325-B790-C7147FD31DDF}" type="slidenum">
              <a:rPr lang="en-US"/>
              <a:pPr>
                <a:defRPr/>
              </a:pPr>
              <a:t>‹#›</a:t>
            </a:fld>
            <a:endParaRPr lang="en-US"/>
          </a:p>
        </p:txBody>
      </p:sp>
      <p:sp>
        <p:nvSpPr>
          <p:cNvPr id="137225"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p>
        </p:txBody>
      </p:sp>
      <p:sp>
        <p:nvSpPr>
          <p:cNvPr id="137226"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05" r:id="rId5"/>
    <p:sldLayoutId id="2147484306" r:id="rId6"/>
    <p:sldLayoutId id="2147484307" r:id="rId7"/>
    <p:sldLayoutId id="2147484308" r:id="rId8"/>
    <p:sldLayoutId id="2147484309" r:id="rId9"/>
    <p:sldLayoutId id="2147484310" r:id="rId10"/>
    <p:sldLayoutId id="2147484311"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8.bin"/><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ke-willis.com/Tutorial/PF7.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1.bin"/><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3.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0" y="609600"/>
            <a:ext cx="9144000" cy="2362200"/>
          </a:xfrm>
        </p:spPr>
        <p:txBody>
          <a:bodyPr/>
          <a:lstStyle/>
          <a:p>
            <a:pPr eaLnBrk="1" hangingPunct="1"/>
            <a:r>
              <a:rPr lang="en-US" b="1"/>
              <a:t>EE-357: </a:t>
            </a:r>
            <a:r>
              <a:rPr lang="en-US" b="1" dirty="0">
                <a:solidFill>
                  <a:srgbClr val="0070C0"/>
                </a:solidFill>
              </a:rPr>
              <a:t>CCN</a:t>
            </a:r>
            <a:br>
              <a:rPr lang="en-US" b="1" dirty="0"/>
            </a:br>
            <a:br>
              <a:rPr lang="en-US" b="1" dirty="0"/>
            </a:br>
            <a:r>
              <a:rPr lang="en-US" sz="2400" b="1" dirty="0"/>
              <a:t>Mobile Radio Propagation: </a:t>
            </a:r>
            <a:r>
              <a:rPr lang="en-US" sz="2400" dirty="0"/>
              <a:t>Large Scale Path Loss</a:t>
            </a:r>
          </a:p>
        </p:txBody>
      </p:sp>
      <p:sp>
        <p:nvSpPr>
          <p:cNvPr id="92163" name="Rectangle 3"/>
          <p:cNvSpPr>
            <a:spLocks noGrp="1" noChangeArrowheads="1"/>
          </p:cNvSpPr>
          <p:nvPr>
            <p:ph type="subTitle" idx="1"/>
          </p:nvPr>
        </p:nvSpPr>
        <p:spPr>
          <a:xfrm>
            <a:off x="1295400" y="3581400"/>
            <a:ext cx="7696200" cy="1905000"/>
          </a:xfrm>
        </p:spPr>
        <p:txBody>
          <a:bodyPr/>
          <a:lstStyle/>
          <a:p>
            <a:pPr eaLnBrk="1" hangingPunct="1"/>
            <a:r>
              <a:rPr lang="en-US" sz="2400" b="1" dirty="0"/>
              <a:t>Hassaan Khaliq Qureshi</a:t>
            </a:r>
          </a:p>
          <a:p>
            <a:pPr eaLnBrk="1" hangingPunct="1"/>
            <a:r>
              <a:rPr lang="en-US" sz="2400" dirty="0"/>
              <a:t>School of Electrical Engineering &amp; Computer Science</a:t>
            </a:r>
          </a:p>
          <a:p>
            <a:pPr eaLnBrk="1" hangingPunct="1"/>
            <a:r>
              <a:rPr lang="en-US" sz="2400" dirty="0"/>
              <a:t>National University of Sciences &amp; Technology (NUST)</a:t>
            </a:r>
          </a:p>
          <a:p>
            <a:pPr eaLnBrk="1" hangingPunct="1"/>
            <a:r>
              <a:rPr lang="en-US" sz="2400" dirty="0"/>
              <a:t>Pakistan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
        <p:nvSpPr>
          <p:cNvPr id="118787" name="Slide Number Placeholder 5"/>
          <p:cNvSpPr>
            <a:spLocks noGrp="1"/>
          </p:cNvSpPr>
          <p:nvPr>
            <p:ph type="sldNum" sz="quarter" idx="12"/>
          </p:nvPr>
        </p:nvSpPr>
        <p:spPr>
          <a:noFill/>
        </p:spPr>
        <p:txBody>
          <a:bodyPr/>
          <a:lstStyle/>
          <a:p>
            <a:fld id="{3F527AA3-C10A-4B52-939C-BED857C051CA}" type="slidenum">
              <a:rPr lang="en-GB" smtClean="0"/>
              <a:pPr/>
              <a:t>10</a:t>
            </a:fld>
            <a:endParaRPr lang="en-GB"/>
          </a:p>
        </p:txBody>
      </p:sp>
      <p:sp>
        <p:nvSpPr>
          <p:cNvPr id="9" name="Flowchart: Connector 8"/>
          <p:cNvSpPr>
            <a:spLocks noChangeAspect="1"/>
          </p:cNvSpPr>
          <p:nvPr/>
        </p:nvSpPr>
        <p:spPr>
          <a:xfrm>
            <a:off x="3581400" y="3581400"/>
            <a:ext cx="864000" cy="1036800"/>
          </a:xfrm>
          <a:prstGeom prst="flowChartConnector">
            <a:avLst/>
          </a:prstGeom>
          <a:noFill/>
          <a:ln>
            <a:solidFill>
              <a:schemeClr val="tx1"/>
            </a:solidFill>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Flowchart: Connector 11"/>
          <p:cNvSpPr>
            <a:spLocks noChangeAspect="1"/>
          </p:cNvSpPr>
          <p:nvPr/>
        </p:nvSpPr>
        <p:spPr>
          <a:xfrm>
            <a:off x="4114800" y="3429000"/>
            <a:ext cx="1080000" cy="12960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8791"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ctr"/>
            <a:r>
              <a:rPr lang="en-GB" b="0">
                <a:latin typeface="Calibri" pitchFamily="34" charset="0"/>
              </a:rPr>
              <a:t>Slide Credits :Mr Hassan Aqeel</a:t>
            </a:r>
          </a:p>
        </p:txBody>
      </p:sp>
      <p:sp>
        <p:nvSpPr>
          <p:cNvPr id="118792"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23"/>
          <p:cNvGrpSpPr/>
          <p:nvPr/>
        </p:nvGrpSpPr>
        <p:grpSpPr>
          <a:xfrm>
            <a:off x="609601" y="4000796"/>
            <a:ext cx="7772401" cy="838199"/>
            <a:chOff x="609601" y="3657596"/>
            <a:chExt cx="7772401" cy="838199"/>
          </a:xfrm>
        </p:grpSpPr>
        <p:cxnSp>
          <p:nvCxnSpPr>
            <p:cNvPr id="25" name="Straight Connector 24"/>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42"/>
            <p:cNvGrpSpPr>
              <a:grpSpLocks/>
            </p:cNvGrpSpPr>
            <p:nvPr/>
          </p:nvGrpSpPr>
          <p:grpSpPr bwMode="auto">
            <a:xfrm>
              <a:off x="609601" y="3657596"/>
              <a:ext cx="457201" cy="838199"/>
              <a:chOff x="533401" y="3505200"/>
              <a:chExt cx="457199" cy="838199"/>
            </a:xfrm>
          </p:grpSpPr>
          <p:sp>
            <p:nvSpPr>
              <p:cNvPr id="31"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32" name="Shape 61"/>
              <p:cNvCxnSpPr>
                <a:cxnSpLocks noChangeShapeType="1"/>
                <a:stCxn id="31"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1" y="3657596"/>
              <a:ext cx="457201" cy="838199"/>
              <a:chOff x="533401" y="3505200"/>
              <a:chExt cx="457199" cy="838199"/>
            </a:xfrm>
          </p:grpSpPr>
          <p:sp>
            <p:nvSpPr>
              <p:cNvPr id="29"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30" name="Shape 61"/>
              <p:cNvCxnSpPr>
                <a:cxnSpLocks noChangeShapeType="1"/>
                <a:stCxn id="29"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Tree>
    <p:extLst>
      <p:ext uri="{BB962C8B-B14F-4D97-AF65-F5344CB8AC3E}">
        <p14:creationId xmlns:p14="http://schemas.microsoft.com/office/powerpoint/2010/main" val="3027790982"/>
      </p:ext>
    </p:extLst>
  </p:cSld>
  <p:clrMapOvr>
    <a:masterClrMapping/>
  </p:clrMapOvr>
  <p:transition advTm="1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
        <p:nvSpPr>
          <p:cNvPr id="119811" name="Slide Number Placeholder 5"/>
          <p:cNvSpPr>
            <a:spLocks noGrp="1"/>
          </p:cNvSpPr>
          <p:nvPr>
            <p:ph type="sldNum" sz="quarter" idx="12"/>
          </p:nvPr>
        </p:nvSpPr>
        <p:spPr>
          <a:noFill/>
        </p:spPr>
        <p:txBody>
          <a:bodyPr/>
          <a:lstStyle/>
          <a:p>
            <a:fld id="{0052D527-E3C4-47A9-B7A6-9F907D82A3AC}" type="slidenum">
              <a:rPr lang="en-GB" smtClean="0"/>
              <a:pPr/>
              <a:t>11</a:t>
            </a:fld>
            <a:endParaRPr lang="en-GB"/>
          </a:p>
        </p:txBody>
      </p:sp>
      <p:sp>
        <p:nvSpPr>
          <p:cNvPr id="9" name="Flowchart: Connector 8"/>
          <p:cNvSpPr>
            <a:spLocks noChangeAspect="1"/>
          </p:cNvSpPr>
          <p:nvPr/>
        </p:nvSpPr>
        <p:spPr>
          <a:xfrm>
            <a:off x="2895600" y="3733800"/>
            <a:ext cx="691200" cy="829440"/>
          </a:xfrm>
          <a:prstGeom prst="flowChartConnector">
            <a:avLst/>
          </a:prstGeom>
          <a:noFill/>
          <a:ln>
            <a:solidFill>
              <a:schemeClr val="tx1"/>
            </a:solidFill>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Flowchart: Connector 11"/>
          <p:cNvSpPr>
            <a:spLocks noChangeAspect="1"/>
          </p:cNvSpPr>
          <p:nvPr/>
        </p:nvSpPr>
        <p:spPr>
          <a:xfrm>
            <a:off x="3581400" y="35814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Flowchart: Connector 13"/>
          <p:cNvSpPr>
            <a:spLocks noChangeAspect="1"/>
          </p:cNvSpPr>
          <p:nvPr/>
        </p:nvSpPr>
        <p:spPr>
          <a:xfrm>
            <a:off x="4114800" y="3429000"/>
            <a:ext cx="1080000" cy="12960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9816"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ctr"/>
            <a:r>
              <a:rPr lang="en-GB" b="0">
                <a:latin typeface="Calibri" pitchFamily="34" charset="0"/>
              </a:rPr>
              <a:t>Slide Credits :Mr Hassan Aqeel</a:t>
            </a:r>
          </a:p>
        </p:txBody>
      </p:sp>
      <p:sp>
        <p:nvSpPr>
          <p:cNvPr id="119817"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24"/>
          <p:cNvGrpSpPr/>
          <p:nvPr/>
        </p:nvGrpSpPr>
        <p:grpSpPr>
          <a:xfrm>
            <a:off x="609601" y="4000796"/>
            <a:ext cx="7772401" cy="838199"/>
            <a:chOff x="609601" y="3657596"/>
            <a:chExt cx="7772401" cy="838199"/>
          </a:xfrm>
        </p:grpSpPr>
        <p:cxnSp>
          <p:nvCxnSpPr>
            <p:cNvPr id="26" name="Straight Connector 25"/>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42"/>
            <p:cNvGrpSpPr>
              <a:grpSpLocks/>
            </p:cNvGrpSpPr>
            <p:nvPr/>
          </p:nvGrpSpPr>
          <p:grpSpPr bwMode="auto">
            <a:xfrm>
              <a:off x="609601" y="3657596"/>
              <a:ext cx="457201" cy="838199"/>
              <a:chOff x="533401" y="3505200"/>
              <a:chExt cx="457199" cy="838199"/>
            </a:xfrm>
          </p:grpSpPr>
          <p:sp>
            <p:nvSpPr>
              <p:cNvPr id="32"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33" name="Shape 61"/>
              <p:cNvCxnSpPr>
                <a:cxnSpLocks noChangeShapeType="1"/>
                <a:stCxn id="32"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1" y="3657596"/>
              <a:ext cx="457201" cy="838199"/>
              <a:chOff x="533401" y="3505200"/>
              <a:chExt cx="457199" cy="838199"/>
            </a:xfrm>
          </p:grpSpPr>
          <p:sp>
            <p:nvSpPr>
              <p:cNvPr id="30"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31" name="Shape 61"/>
              <p:cNvCxnSpPr>
                <a:cxnSpLocks noChangeShapeType="1"/>
                <a:stCxn id="30"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Tree>
    <p:extLst>
      <p:ext uri="{BB962C8B-B14F-4D97-AF65-F5344CB8AC3E}">
        <p14:creationId xmlns:p14="http://schemas.microsoft.com/office/powerpoint/2010/main" val="2797650617"/>
      </p:ext>
    </p:extLst>
  </p:cSld>
  <p:clrMapOvr>
    <a:masterClrMapping/>
  </p:clrMapOvr>
  <p:transition advTm="1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
        <p:nvSpPr>
          <p:cNvPr id="120835" name="Slide Number Placeholder 5"/>
          <p:cNvSpPr>
            <a:spLocks noGrp="1"/>
          </p:cNvSpPr>
          <p:nvPr>
            <p:ph type="sldNum" sz="quarter" idx="12"/>
          </p:nvPr>
        </p:nvSpPr>
        <p:spPr>
          <a:noFill/>
        </p:spPr>
        <p:txBody>
          <a:bodyPr/>
          <a:lstStyle/>
          <a:p>
            <a:fld id="{F5B1F752-6BCF-43EB-AD90-11C6557C74B3}" type="slidenum">
              <a:rPr lang="en-GB" smtClean="0"/>
              <a:pPr/>
              <a:t>12</a:t>
            </a:fld>
            <a:endParaRPr lang="en-GB"/>
          </a:p>
        </p:txBody>
      </p:sp>
      <p:sp>
        <p:nvSpPr>
          <p:cNvPr id="9" name="Flowchart: Connector 8"/>
          <p:cNvSpPr>
            <a:spLocks noChangeAspect="1"/>
          </p:cNvSpPr>
          <p:nvPr/>
        </p:nvSpPr>
        <p:spPr>
          <a:xfrm>
            <a:off x="2244452" y="3745224"/>
            <a:ext cx="552960" cy="663552"/>
          </a:xfrm>
          <a:prstGeom prst="flowChartConnector">
            <a:avLst/>
          </a:prstGeom>
          <a:noFill/>
          <a:ln>
            <a:solidFill>
              <a:schemeClr val="tx1"/>
            </a:solidFill>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Flowchart: Connector 11"/>
          <p:cNvSpPr>
            <a:spLocks noChangeAspect="1"/>
          </p:cNvSpPr>
          <p:nvPr/>
        </p:nvSpPr>
        <p:spPr>
          <a:xfrm>
            <a:off x="3511792" y="35586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Flowchart: Connector 13"/>
          <p:cNvSpPr>
            <a:spLocks noChangeAspect="1"/>
          </p:cNvSpPr>
          <p:nvPr/>
        </p:nvSpPr>
        <p:spPr>
          <a:xfrm>
            <a:off x="4114800" y="3429000"/>
            <a:ext cx="1080000" cy="12960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Flowchart: Connector 14"/>
          <p:cNvSpPr>
            <a:spLocks noChangeAspect="1"/>
          </p:cNvSpPr>
          <p:nvPr/>
        </p:nvSpPr>
        <p:spPr>
          <a:xfrm>
            <a:off x="2868850" y="3662280"/>
            <a:ext cx="691200" cy="82944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0841"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ctr"/>
            <a:r>
              <a:rPr lang="en-GB" b="0">
                <a:latin typeface="Calibri" pitchFamily="34" charset="0"/>
              </a:rPr>
              <a:t>Slide Credits :Mr Hassan Aqeel</a:t>
            </a:r>
          </a:p>
        </p:txBody>
      </p:sp>
      <p:sp>
        <p:nvSpPr>
          <p:cNvPr id="120842"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16"/>
          <p:cNvGrpSpPr/>
          <p:nvPr/>
        </p:nvGrpSpPr>
        <p:grpSpPr>
          <a:xfrm>
            <a:off x="609601" y="4000796"/>
            <a:ext cx="7772401" cy="838199"/>
            <a:chOff x="609601" y="3657596"/>
            <a:chExt cx="7772401" cy="838199"/>
          </a:xfrm>
        </p:grpSpPr>
        <p:cxnSp>
          <p:nvCxnSpPr>
            <p:cNvPr id="18" name="Straight Connector 17"/>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42"/>
            <p:cNvGrpSpPr>
              <a:grpSpLocks/>
            </p:cNvGrpSpPr>
            <p:nvPr/>
          </p:nvGrpSpPr>
          <p:grpSpPr bwMode="auto">
            <a:xfrm>
              <a:off x="609601" y="3657596"/>
              <a:ext cx="457201" cy="838199"/>
              <a:chOff x="533401" y="3505200"/>
              <a:chExt cx="457199" cy="838199"/>
            </a:xfrm>
          </p:grpSpPr>
          <p:sp>
            <p:nvSpPr>
              <p:cNvPr id="24"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25" name="Shape 61"/>
              <p:cNvCxnSpPr>
                <a:cxnSpLocks noChangeShapeType="1"/>
                <a:stCxn id="24"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1" y="3657596"/>
              <a:ext cx="457201" cy="838199"/>
              <a:chOff x="533401" y="3505200"/>
              <a:chExt cx="457199" cy="838199"/>
            </a:xfrm>
          </p:grpSpPr>
          <p:sp>
            <p:nvSpPr>
              <p:cNvPr id="22"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23" name="Shape 61"/>
              <p:cNvCxnSpPr>
                <a:cxnSpLocks noChangeShapeType="1"/>
                <a:stCxn id="22"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Tree>
    <p:extLst>
      <p:ext uri="{BB962C8B-B14F-4D97-AF65-F5344CB8AC3E}">
        <p14:creationId xmlns:p14="http://schemas.microsoft.com/office/powerpoint/2010/main" val="1667978879"/>
      </p:ext>
    </p:extLst>
  </p:cSld>
  <p:clrMapOvr>
    <a:masterClrMapping/>
  </p:clrMapOvr>
  <p:transition advTm="1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
        <p:nvSpPr>
          <p:cNvPr id="121859" name="Slide Number Placeholder 5"/>
          <p:cNvSpPr>
            <a:spLocks noGrp="1"/>
          </p:cNvSpPr>
          <p:nvPr>
            <p:ph type="sldNum" sz="quarter" idx="12"/>
          </p:nvPr>
        </p:nvSpPr>
        <p:spPr>
          <a:noFill/>
        </p:spPr>
        <p:txBody>
          <a:bodyPr/>
          <a:lstStyle/>
          <a:p>
            <a:fld id="{DE8F804D-BF4B-4854-B81B-EA904DC4705A}" type="slidenum">
              <a:rPr lang="en-GB" smtClean="0"/>
              <a:pPr/>
              <a:t>13</a:t>
            </a:fld>
            <a:endParaRPr lang="en-GB"/>
          </a:p>
        </p:txBody>
      </p:sp>
      <p:sp>
        <p:nvSpPr>
          <p:cNvPr id="9" name="Flowchart: Connector 8"/>
          <p:cNvSpPr>
            <a:spLocks noChangeAspect="1"/>
          </p:cNvSpPr>
          <p:nvPr/>
        </p:nvSpPr>
        <p:spPr>
          <a:xfrm>
            <a:off x="2244452" y="3745224"/>
            <a:ext cx="552960" cy="663552"/>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Flowchart: Connector 11"/>
          <p:cNvSpPr>
            <a:spLocks noChangeAspect="1"/>
          </p:cNvSpPr>
          <p:nvPr/>
        </p:nvSpPr>
        <p:spPr>
          <a:xfrm>
            <a:off x="3511792" y="35586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Flowchart: Connector 13"/>
          <p:cNvSpPr>
            <a:spLocks noChangeAspect="1"/>
          </p:cNvSpPr>
          <p:nvPr/>
        </p:nvSpPr>
        <p:spPr>
          <a:xfrm>
            <a:off x="4114800" y="3429000"/>
            <a:ext cx="1080000" cy="1296000"/>
          </a:xfrm>
          <a:prstGeom prst="flowChartConnector">
            <a:avLst/>
          </a:prstGeom>
          <a:noFill/>
          <a:ln>
            <a:solidFill>
              <a:schemeClr val="tx1"/>
            </a:solidFill>
            <a:prstDash val="solid"/>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Flowchart: Connector 14"/>
          <p:cNvSpPr>
            <a:spLocks noChangeAspect="1"/>
          </p:cNvSpPr>
          <p:nvPr/>
        </p:nvSpPr>
        <p:spPr>
          <a:xfrm>
            <a:off x="2868850" y="3662280"/>
            <a:ext cx="691200" cy="82944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1865"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ctr"/>
            <a:r>
              <a:rPr lang="en-GB" b="0">
                <a:latin typeface="Calibri" pitchFamily="34" charset="0"/>
              </a:rPr>
              <a:t>Slide Credits :Mr Hassan Aqeel</a:t>
            </a:r>
          </a:p>
        </p:txBody>
      </p:sp>
      <p:sp>
        <p:nvSpPr>
          <p:cNvPr id="121866"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16"/>
          <p:cNvGrpSpPr/>
          <p:nvPr/>
        </p:nvGrpSpPr>
        <p:grpSpPr>
          <a:xfrm>
            <a:off x="609601" y="4000796"/>
            <a:ext cx="7772401" cy="838199"/>
            <a:chOff x="609601" y="3657596"/>
            <a:chExt cx="7772401" cy="838199"/>
          </a:xfrm>
        </p:grpSpPr>
        <p:cxnSp>
          <p:nvCxnSpPr>
            <p:cNvPr id="18" name="Straight Connector 17"/>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42"/>
            <p:cNvGrpSpPr>
              <a:grpSpLocks/>
            </p:cNvGrpSpPr>
            <p:nvPr/>
          </p:nvGrpSpPr>
          <p:grpSpPr bwMode="auto">
            <a:xfrm>
              <a:off x="609601" y="3657596"/>
              <a:ext cx="457201" cy="838199"/>
              <a:chOff x="533401" y="3505200"/>
              <a:chExt cx="457199" cy="838199"/>
            </a:xfrm>
          </p:grpSpPr>
          <p:sp>
            <p:nvSpPr>
              <p:cNvPr id="24"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25" name="Shape 61"/>
              <p:cNvCxnSpPr>
                <a:cxnSpLocks noChangeShapeType="1"/>
                <a:stCxn id="24"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1" y="3657596"/>
              <a:ext cx="457201" cy="838199"/>
              <a:chOff x="533401" y="3505200"/>
              <a:chExt cx="457199" cy="838199"/>
            </a:xfrm>
          </p:grpSpPr>
          <p:sp>
            <p:nvSpPr>
              <p:cNvPr id="22"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23" name="Shape 61"/>
              <p:cNvCxnSpPr>
                <a:cxnSpLocks noChangeShapeType="1"/>
                <a:stCxn id="22"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Tree>
    <p:extLst>
      <p:ext uri="{BB962C8B-B14F-4D97-AF65-F5344CB8AC3E}">
        <p14:creationId xmlns:p14="http://schemas.microsoft.com/office/powerpoint/2010/main" val="2061933462"/>
      </p:ext>
    </p:extLst>
  </p:cSld>
  <p:clrMapOvr>
    <a:masterClrMapping/>
  </p:clrMapOvr>
  <p:transition advTm="1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
        <p:nvSpPr>
          <p:cNvPr id="122883" name="Slide Number Placeholder 5"/>
          <p:cNvSpPr>
            <a:spLocks noGrp="1"/>
          </p:cNvSpPr>
          <p:nvPr>
            <p:ph type="sldNum" sz="quarter" idx="12"/>
          </p:nvPr>
        </p:nvSpPr>
        <p:spPr>
          <a:noFill/>
        </p:spPr>
        <p:txBody>
          <a:bodyPr/>
          <a:lstStyle/>
          <a:p>
            <a:fld id="{8482A0DC-F8EB-473C-AACB-D22B186D82C4}" type="slidenum">
              <a:rPr lang="en-GB" smtClean="0"/>
              <a:pPr/>
              <a:t>14</a:t>
            </a:fld>
            <a:endParaRPr lang="en-GB"/>
          </a:p>
        </p:txBody>
      </p:sp>
      <p:sp>
        <p:nvSpPr>
          <p:cNvPr id="9" name="Flowchart: Connector 8"/>
          <p:cNvSpPr>
            <a:spLocks noChangeAspect="1"/>
          </p:cNvSpPr>
          <p:nvPr/>
        </p:nvSpPr>
        <p:spPr>
          <a:xfrm>
            <a:off x="2244452" y="3745224"/>
            <a:ext cx="552960" cy="663552"/>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Flowchart: Connector 11"/>
          <p:cNvSpPr>
            <a:spLocks noChangeAspect="1"/>
          </p:cNvSpPr>
          <p:nvPr/>
        </p:nvSpPr>
        <p:spPr>
          <a:xfrm>
            <a:off x="3511792" y="35586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Flowchart: Connector 14"/>
          <p:cNvSpPr>
            <a:spLocks noChangeAspect="1"/>
          </p:cNvSpPr>
          <p:nvPr/>
        </p:nvSpPr>
        <p:spPr>
          <a:xfrm>
            <a:off x="2868850" y="3662280"/>
            <a:ext cx="691200" cy="82944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Flowchart: Connector 16"/>
          <p:cNvSpPr>
            <a:spLocks noChangeAspect="1"/>
          </p:cNvSpPr>
          <p:nvPr/>
        </p:nvSpPr>
        <p:spPr>
          <a:xfrm>
            <a:off x="4940552" y="3558600"/>
            <a:ext cx="864000" cy="1036800"/>
          </a:xfrm>
          <a:prstGeom prst="flowChartConnector">
            <a:avLst/>
          </a:prstGeom>
          <a:noFill/>
          <a:ln>
            <a:solidFill>
              <a:schemeClr val="tx1"/>
            </a:solidFill>
            <a:prstDash val="solid"/>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2890"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ctr"/>
            <a:r>
              <a:rPr lang="en-GB" b="0">
                <a:latin typeface="Calibri" pitchFamily="34" charset="0"/>
              </a:rPr>
              <a:t>Slide Credits :Mr Hassan Aqeel</a:t>
            </a:r>
          </a:p>
        </p:txBody>
      </p:sp>
      <p:sp>
        <p:nvSpPr>
          <p:cNvPr id="122891"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17"/>
          <p:cNvGrpSpPr/>
          <p:nvPr/>
        </p:nvGrpSpPr>
        <p:grpSpPr>
          <a:xfrm>
            <a:off x="609600" y="3429000"/>
            <a:ext cx="7772400" cy="1410000"/>
            <a:chOff x="609600" y="3085800"/>
            <a:chExt cx="7772400" cy="1410000"/>
          </a:xfrm>
        </p:grpSpPr>
        <p:cxnSp>
          <p:nvCxnSpPr>
            <p:cNvPr id="19" name="Straight Connector 18"/>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lowchart: Connector 19"/>
            <p:cNvSpPr>
              <a:spLocks noChangeAspect="1"/>
            </p:cNvSpPr>
            <p:nvPr/>
          </p:nvSpPr>
          <p:spPr>
            <a:xfrm>
              <a:off x="4108200" y="3085800"/>
              <a:ext cx="1080000" cy="1296000"/>
            </a:xfrm>
            <a:prstGeom prst="flowChartConnector">
              <a:avLst/>
            </a:prstGeom>
            <a:noFill/>
            <a:ln>
              <a:solidFill>
                <a:schemeClr val="tx1"/>
              </a:solidFill>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3" name="Group 42"/>
            <p:cNvGrpSpPr>
              <a:grpSpLocks/>
            </p:cNvGrpSpPr>
            <p:nvPr/>
          </p:nvGrpSpPr>
          <p:grpSpPr bwMode="auto">
            <a:xfrm>
              <a:off x="609601" y="3657596"/>
              <a:ext cx="457201" cy="838199"/>
              <a:chOff x="533401" y="3505200"/>
              <a:chExt cx="457199" cy="838199"/>
            </a:xfrm>
          </p:grpSpPr>
          <p:sp>
            <p:nvSpPr>
              <p:cNvPr id="25"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26" name="Shape 61"/>
              <p:cNvCxnSpPr>
                <a:cxnSpLocks noChangeShapeType="1"/>
                <a:stCxn id="25"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1" y="3657596"/>
              <a:ext cx="457201" cy="838199"/>
              <a:chOff x="533401" y="3505200"/>
              <a:chExt cx="457199" cy="838199"/>
            </a:xfrm>
          </p:grpSpPr>
          <p:sp>
            <p:nvSpPr>
              <p:cNvPr id="23"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24" name="Shape 61"/>
              <p:cNvCxnSpPr>
                <a:cxnSpLocks noChangeShapeType="1"/>
                <a:stCxn id="23"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Tree>
    <p:extLst>
      <p:ext uri="{BB962C8B-B14F-4D97-AF65-F5344CB8AC3E}">
        <p14:creationId xmlns:p14="http://schemas.microsoft.com/office/powerpoint/2010/main" val="1211484228"/>
      </p:ext>
    </p:extLst>
  </p:cSld>
  <p:clrMapOvr>
    <a:masterClrMapping/>
  </p:clrMapOvr>
  <p:transition advTm="1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
        <p:nvSpPr>
          <p:cNvPr id="123907" name="Slide Number Placeholder 5"/>
          <p:cNvSpPr>
            <a:spLocks noGrp="1"/>
          </p:cNvSpPr>
          <p:nvPr>
            <p:ph type="sldNum" sz="quarter" idx="12"/>
          </p:nvPr>
        </p:nvSpPr>
        <p:spPr>
          <a:noFill/>
        </p:spPr>
        <p:txBody>
          <a:bodyPr/>
          <a:lstStyle/>
          <a:p>
            <a:fld id="{8E64CB44-EB5C-4733-9305-39E23EA0BAC7}" type="slidenum">
              <a:rPr lang="en-GB" smtClean="0"/>
              <a:pPr/>
              <a:t>15</a:t>
            </a:fld>
            <a:endParaRPr lang="en-GB"/>
          </a:p>
        </p:txBody>
      </p:sp>
      <p:sp>
        <p:nvSpPr>
          <p:cNvPr id="9" name="Flowchart: Connector 8"/>
          <p:cNvSpPr>
            <a:spLocks noChangeAspect="1"/>
          </p:cNvSpPr>
          <p:nvPr/>
        </p:nvSpPr>
        <p:spPr>
          <a:xfrm>
            <a:off x="2244452" y="3745224"/>
            <a:ext cx="552960" cy="663552"/>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Flowchart: Connector 11"/>
          <p:cNvSpPr>
            <a:spLocks noChangeAspect="1"/>
          </p:cNvSpPr>
          <p:nvPr/>
        </p:nvSpPr>
        <p:spPr>
          <a:xfrm>
            <a:off x="3511792" y="35586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Flowchart: Connector 13"/>
          <p:cNvSpPr>
            <a:spLocks noChangeAspect="1"/>
          </p:cNvSpPr>
          <p:nvPr/>
        </p:nvSpPr>
        <p:spPr>
          <a:xfrm>
            <a:off x="4114800" y="3429000"/>
            <a:ext cx="1080000" cy="12960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Flowchart: Connector 14"/>
          <p:cNvSpPr>
            <a:spLocks noChangeAspect="1"/>
          </p:cNvSpPr>
          <p:nvPr/>
        </p:nvSpPr>
        <p:spPr>
          <a:xfrm>
            <a:off x="2868850" y="3662280"/>
            <a:ext cx="691200" cy="82944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Flowchart: Connector 16"/>
          <p:cNvSpPr>
            <a:spLocks noChangeAspect="1"/>
          </p:cNvSpPr>
          <p:nvPr/>
        </p:nvSpPr>
        <p:spPr>
          <a:xfrm>
            <a:off x="4940552" y="35586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Flowchart: Connector 17"/>
          <p:cNvSpPr>
            <a:spLocks noChangeAspect="1"/>
          </p:cNvSpPr>
          <p:nvPr/>
        </p:nvSpPr>
        <p:spPr>
          <a:xfrm>
            <a:off x="5749550" y="3662280"/>
            <a:ext cx="691200" cy="829440"/>
          </a:xfrm>
          <a:prstGeom prst="flowChartConnector">
            <a:avLst/>
          </a:prstGeom>
          <a:noFill/>
          <a:ln>
            <a:solidFill>
              <a:schemeClr val="tx1"/>
            </a:solidFill>
            <a:prstDash val="solid"/>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3915"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ctr"/>
            <a:r>
              <a:rPr lang="en-GB" b="0">
                <a:latin typeface="Calibri" pitchFamily="34" charset="0"/>
              </a:rPr>
              <a:t>Slide Credits :Mr Hassan Aqeel</a:t>
            </a:r>
          </a:p>
        </p:txBody>
      </p:sp>
      <p:sp>
        <p:nvSpPr>
          <p:cNvPr id="123916"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18"/>
          <p:cNvGrpSpPr/>
          <p:nvPr/>
        </p:nvGrpSpPr>
        <p:grpSpPr>
          <a:xfrm>
            <a:off x="609601" y="4000796"/>
            <a:ext cx="7772401" cy="838199"/>
            <a:chOff x="609601" y="3657596"/>
            <a:chExt cx="7772401" cy="838199"/>
          </a:xfrm>
        </p:grpSpPr>
        <p:cxnSp>
          <p:nvCxnSpPr>
            <p:cNvPr id="20" name="Straight Connector 19"/>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42"/>
            <p:cNvGrpSpPr>
              <a:grpSpLocks/>
            </p:cNvGrpSpPr>
            <p:nvPr/>
          </p:nvGrpSpPr>
          <p:grpSpPr bwMode="auto">
            <a:xfrm>
              <a:off x="609601" y="3657596"/>
              <a:ext cx="457201" cy="838199"/>
              <a:chOff x="533401" y="3505200"/>
              <a:chExt cx="457199" cy="838199"/>
            </a:xfrm>
          </p:grpSpPr>
          <p:sp>
            <p:nvSpPr>
              <p:cNvPr id="26"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27" name="Shape 61"/>
              <p:cNvCxnSpPr>
                <a:cxnSpLocks noChangeShapeType="1"/>
                <a:stCxn id="26"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1" y="3657596"/>
              <a:ext cx="457201" cy="838199"/>
              <a:chOff x="533401" y="3505200"/>
              <a:chExt cx="457199" cy="838199"/>
            </a:xfrm>
          </p:grpSpPr>
          <p:sp>
            <p:nvSpPr>
              <p:cNvPr id="24"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25" name="Shape 61"/>
              <p:cNvCxnSpPr>
                <a:cxnSpLocks noChangeShapeType="1"/>
                <a:stCxn id="24"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Tree>
    <p:extLst>
      <p:ext uri="{BB962C8B-B14F-4D97-AF65-F5344CB8AC3E}">
        <p14:creationId xmlns:p14="http://schemas.microsoft.com/office/powerpoint/2010/main" val="2115360430"/>
      </p:ext>
    </p:extLst>
  </p:cSld>
  <p:clrMapOvr>
    <a:masterClrMapping/>
  </p:clrMapOvr>
  <p:transition advTm="1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
        <p:nvSpPr>
          <p:cNvPr id="124931" name="Slide Number Placeholder 5"/>
          <p:cNvSpPr>
            <a:spLocks noGrp="1"/>
          </p:cNvSpPr>
          <p:nvPr>
            <p:ph type="sldNum" sz="quarter" idx="12"/>
          </p:nvPr>
        </p:nvSpPr>
        <p:spPr>
          <a:noFill/>
        </p:spPr>
        <p:txBody>
          <a:bodyPr/>
          <a:lstStyle/>
          <a:p>
            <a:fld id="{91689A89-067C-4D67-9085-516FD6C28475}" type="slidenum">
              <a:rPr lang="en-GB" smtClean="0"/>
              <a:pPr/>
              <a:t>16</a:t>
            </a:fld>
            <a:endParaRPr lang="en-GB"/>
          </a:p>
        </p:txBody>
      </p:sp>
      <p:sp>
        <p:nvSpPr>
          <p:cNvPr id="9" name="Flowchart: Connector 8"/>
          <p:cNvSpPr>
            <a:spLocks noChangeAspect="1"/>
          </p:cNvSpPr>
          <p:nvPr/>
        </p:nvSpPr>
        <p:spPr>
          <a:xfrm>
            <a:off x="2244452" y="3745224"/>
            <a:ext cx="552960" cy="663552"/>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Flowchart: Connector 11"/>
          <p:cNvSpPr>
            <a:spLocks noChangeAspect="1"/>
          </p:cNvSpPr>
          <p:nvPr/>
        </p:nvSpPr>
        <p:spPr>
          <a:xfrm>
            <a:off x="3511792" y="35586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Flowchart: Connector 13"/>
          <p:cNvSpPr>
            <a:spLocks noChangeAspect="1"/>
          </p:cNvSpPr>
          <p:nvPr/>
        </p:nvSpPr>
        <p:spPr>
          <a:xfrm>
            <a:off x="4114800" y="3429000"/>
            <a:ext cx="1080000" cy="12960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Flowchart: Connector 14"/>
          <p:cNvSpPr>
            <a:spLocks noChangeAspect="1"/>
          </p:cNvSpPr>
          <p:nvPr/>
        </p:nvSpPr>
        <p:spPr>
          <a:xfrm>
            <a:off x="2868850" y="3662280"/>
            <a:ext cx="691200" cy="82944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Flowchart: Connector 16"/>
          <p:cNvSpPr>
            <a:spLocks noChangeAspect="1"/>
          </p:cNvSpPr>
          <p:nvPr/>
        </p:nvSpPr>
        <p:spPr>
          <a:xfrm>
            <a:off x="4940552" y="3558600"/>
            <a:ext cx="864000" cy="103680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Flowchart: Connector 17"/>
          <p:cNvSpPr>
            <a:spLocks noChangeAspect="1"/>
          </p:cNvSpPr>
          <p:nvPr/>
        </p:nvSpPr>
        <p:spPr>
          <a:xfrm>
            <a:off x="5749550" y="3662280"/>
            <a:ext cx="691200" cy="829440"/>
          </a:xfrm>
          <a:prstGeom prst="flowChartConnector">
            <a:avLst/>
          </a:prstGeom>
          <a:noFill/>
          <a:ln>
            <a:solidFill>
              <a:schemeClr val="tx1"/>
            </a:solidFill>
            <a:prstDash val="sysDot"/>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Flowchart: Connector 18"/>
          <p:cNvSpPr>
            <a:spLocks noChangeAspect="1"/>
          </p:cNvSpPr>
          <p:nvPr/>
        </p:nvSpPr>
        <p:spPr>
          <a:xfrm>
            <a:off x="6463930" y="3745224"/>
            <a:ext cx="552960" cy="663552"/>
          </a:xfrm>
          <a:prstGeom prst="flowChartConnector">
            <a:avLst/>
          </a:prstGeom>
          <a:noFill/>
          <a:ln>
            <a:solidFill>
              <a:schemeClr val="tx1"/>
            </a:solidFill>
            <a:prstDash val="solid"/>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4940"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r"/>
            <a:r>
              <a:rPr lang="en-GB" b="0" dirty="0">
                <a:latin typeface="Calibri" pitchFamily="34" charset="0"/>
              </a:rPr>
              <a:t>Slide Credit: Hassan Aqeel</a:t>
            </a:r>
          </a:p>
        </p:txBody>
      </p:sp>
      <p:sp>
        <p:nvSpPr>
          <p:cNvPr id="124941"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19"/>
          <p:cNvGrpSpPr/>
          <p:nvPr/>
        </p:nvGrpSpPr>
        <p:grpSpPr>
          <a:xfrm>
            <a:off x="609601" y="4000796"/>
            <a:ext cx="7772401" cy="838199"/>
            <a:chOff x="609601" y="3657596"/>
            <a:chExt cx="7772401" cy="838199"/>
          </a:xfrm>
        </p:grpSpPr>
        <p:cxnSp>
          <p:nvCxnSpPr>
            <p:cNvPr id="21" name="Straight Connector 20"/>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42"/>
            <p:cNvGrpSpPr>
              <a:grpSpLocks/>
            </p:cNvGrpSpPr>
            <p:nvPr/>
          </p:nvGrpSpPr>
          <p:grpSpPr bwMode="auto">
            <a:xfrm>
              <a:off x="609601" y="3657596"/>
              <a:ext cx="457201" cy="838199"/>
              <a:chOff x="533401" y="3505200"/>
              <a:chExt cx="457199" cy="838199"/>
            </a:xfrm>
          </p:grpSpPr>
          <p:sp>
            <p:nvSpPr>
              <p:cNvPr id="27"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28" name="Shape 61"/>
              <p:cNvCxnSpPr>
                <a:cxnSpLocks noChangeShapeType="1"/>
                <a:stCxn id="27"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1" y="3657596"/>
              <a:ext cx="457201" cy="838199"/>
              <a:chOff x="533401" y="3505200"/>
              <a:chExt cx="457199" cy="838199"/>
            </a:xfrm>
          </p:grpSpPr>
          <p:sp>
            <p:nvSpPr>
              <p:cNvPr id="25"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26" name="Shape 61"/>
              <p:cNvCxnSpPr>
                <a:cxnSpLocks noChangeShapeType="1"/>
                <a:stCxn id="25"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Tree>
    <p:extLst>
      <p:ext uri="{BB962C8B-B14F-4D97-AF65-F5344CB8AC3E}">
        <p14:creationId xmlns:p14="http://schemas.microsoft.com/office/powerpoint/2010/main" val="35158052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Exercise</a:t>
            </a:r>
          </a:p>
        </p:txBody>
      </p:sp>
      <p:sp>
        <p:nvSpPr>
          <p:cNvPr id="10" name="Content Placeholder 9"/>
          <p:cNvSpPr>
            <a:spLocks noGrp="1"/>
          </p:cNvSpPr>
          <p:nvPr>
            <p:ph idx="1"/>
          </p:nvPr>
        </p:nvSpPr>
        <p:spPr>
          <a:xfrm>
            <a:off x="228600" y="990600"/>
            <a:ext cx="8686799" cy="5334000"/>
          </a:xfrm>
        </p:spPr>
        <p:txBody>
          <a:bodyPr/>
          <a:lstStyle/>
          <a:p>
            <a:pPr>
              <a:buNone/>
            </a:pPr>
            <a:r>
              <a:rPr lang="en-US" dirty="0"/>
              <a:t> Compute the diffraction loss for the three cases. Assume </a:t>
            </a:r>
            <a:r>
              <a:rPr lang="el-GR" dirty="0"/>
              <a:t>λ</a:t>
            </a:r>
            <a:r>
              <a:rPr lang="en-US" dirty="0"/>
              <a:t>=0.33m, d</a:t>
            </a:r>
            <a:r>
              <a:rPr lang="en-US" baseline="-25000" dirty="0"/>
              <a:t>1</a:t>
            </a:r>
            <a:r>
              <a:rPr lang="en-US" dirty="0"/>
              <a:t>=1 km, d</a:t>
            </a:r>
            <a:r>
              <a:rPr lang="en-US" baseline="-25000" dirty="0"/>
              <a:t>2</a:t>
            </a:r>
            <a:r>
              <a:rPr lang="en-US" dirty="0"/>
              <a:t>=1 km, and </a:t>
            </a:r>
          </a:p>
          <a:p>
            <a:pPr>
              <a:buNone/>
            </a:pPr>
            <a:r>
              <a:rPr lang="en-US" dirty="0"/>
              <a:t>(a) h=25 m,</a:t>
            </a:r>
          </a:p>
          <a:p>
            <a:pPr>
              <a:buNone/>
            </a:pPr>
            <a:r>
              <a:rPr lang="en-US" dirty="0"/>
              <a:t>(b) h=0,</a:t>
            </a:r>
          </a:p>
          <a:p>
            <a:pPr>
              <a:buNone/>
            </a:pPr>
            <a:r>
              <a:rPr lang="en-US" dirty="0"/>
              <a:t>(c) h=-25m.</a:t>
            </a:r>
          </a:p>
          <a:p>
            <a:pPr>
              <a:buNone/>
            </a:pPr>
            <a:r>
              <a:rPr lang="en-US" dirty="0"/>
              <a:t>Find the Fresnel zone within which the tip of the obstruction lies.</a:t>
            </a:r>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17</a:t>
            </a:fld>
            <a:endParaRPr lang="en-US"/>
          </a:p>
        </p:txBody>
      </p:sp>
    </p:spTree>
    <p:extLst>
      <p:ext uri="{BB962C8B-B14F-4D97-AF65-F5344CB8AC3E}">
        <p14:creationId xmlns:p14="http://schemas.microsoft.com/office/powerpoint/2010/main" val="56790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Exercise</a:t>
            </a:r>
          </a:p>
        </p:txBody>
      </p:sp>
      <p:sp>
        <p:nvSpPr>
          <p:cNvPr id="10" name="Content Placeholder 9"/>
          <p:cNvSpPr>
            <a:spLocks noGrp="1"/>
          </p:cNvSpPr>
          <p:nvPr>
            <p:ph idx="1"/>
          </p:nvPr>
        </p:nvSpPr>
        <p:spPr/>
        <p:txBody>
          <a:bodyPr/>
          <a:lstStyle/>
          <a:p>
            <a:pPr>
              <a:buNone/>
            </a:pPr>
            <a:r>
              <a:rPr lang="en-US" dirty="0"/>
              <a:t>Compute the diffraction loss for the three cases shown below. Assume </a:t>
            </a:r>
            <a:r>
              <a:rPr lang="el-GR" dirty="0"/>
              <a:t>λ</a:t>
            </a:r>
            <a:r>
              <a:rPr lang="en-US" dirty="0"/>
              <a:t>=0.33m, d</a:t>
            </a:r>
            <a:r>
              <a:rPr lang="en-US" baseline="-25000" dirty="0"/>
              <a:t>1</a:t>
            </a:r>
            <a:r>
              <a:rPr lang="en-US" dirty="0"/>
              <a:t>=1 km, d</a:t>
            </a:r>
            <a:r>
              <a:rPr lang="en-US" baseline="-25000" dirty="0"/>
              <a:t>2</a:t>
            </a:r>
            <a:r>
              <a:rPr lang="en-US" dirty="0"/>
              <a:t>=1 km, and </a:t>
            </a:r>
          </a:p>
          <a:p>
            <a:pPr>
              <a:buNone/>
            </a:pPr>
            <a:endParaRPr lang="en-US" dirty="0"/>
          </a:p>
          <a:p>
            <a:pPr>
              <a:buNone/>
            </a:pPr>
            <a:r>
              <a:rPr lang="en-US" dirty="0"/>
              <a:t>(a) h=25 m:</a:t>
            </a:r>
          </a:p>
          <a:p>
            <a:pPr>
              <a:buNone/>
            </a:pPr>
            <a:endParaRPr lang="en-US" dirty="0"/>
          </a:p>
          <a:p>
            <a:pPr>
              <a:buNone/>
            </a:pPr>
            <a:endParaRPr lang="en-US" dirty="0"/>
          </a:p>
          <a:p>
            <a:pPr>
              <a:buNone/>
            </a:pPr>
            <a:r>
              <a:rPr lang="en-US" dirty="0"/>
              <a:t>(b) h=0:</a:t>
            </a:r>
          </a:p>
          <a:p>
            <a:pPr>
              <a:buNone/>
            </a:pPr>
            <a:endParaRPr lang="en-US" dirty="0"/>
          </a:p>
          <a:p>
            <a:pPr>
              <a:buNone/>
            </a:pPr>
            <a:endParaRPr lang="en-US" dirty="0"/>
          </a:p>
          <a:p>
            <a:pPr>
              <a:buNone/>
            </a:pPr>
            <a:r>
              <a:rPr lang="en-US" dirty="0"/>
              <a:t>(c) h=-25m:</a:t>
            </a:r>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18</a:t>
            </a:fld>
            <a:endParaRPr lang="en-US"/>
          </a:p>
        </p:txBody>
      </p:sp>
      <p:graphicFrame>
        <p:nvGraphicFramePr>
          <p:cNvPr id="698372" name="Object 2"/>
          <p:cNvGraphicFramePr>
            <a:graphicFrameLocks noChangeAspect="1"/>
          </p:cNvGraphicFramePr>
          <p:nvPr/>
        </p:nvGraphicFramePr>
        <p:xfrm>
          <a:off x="1828800" y="1981200"/>
          <a:ext cx="6093566" cy="990600"/>
        </p:xfrm>
        <a:graphic>
          <a:graphicData uri="http://schemas.openxmlformats.org/presentationml/2006/ole">
            <mc:AlternateContent xmlns:mc="http://schemas.openxmlformats.org/markup-compatibility/2006">
              <mc:Choice xmlns:v="urn:schemas-microsoft-com:vml" Requires="v">
                <p:oleObj name="Equation" r:id="rId3" imgW="3289300" imgH="533400" progId="Equation.DSMT4">
                  <p:embed/>
                </p:oleObj>
              </mc:Choice>
              <mc:Fallback>
                <p:oleObj name="Equation" r:id="rId3" imgW="3289300" imgH="533400" progId="Equation.DSMT4">
                  <p:embed/>
                  <p:pic>
                    <p:nvPicPr>
                      <p:cNvPr id="69837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81200"/>
                        <a:ext cx="6093566" cy="9906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698373" name="Object 2"/>
          <p:cNvGraphicFramePr>
            <a:graphicFrameLocks noChangeAspect="1"/>
          </p:cNvGraphicFramePr>
          <p:nvPr/>
        </p:nvGraphicFramePr>
        <p:xfrm>
          <a:off x="1447800" y="3657600"/>
          <a:ext cx="752475" cy="282575"/>
        </p:xfrm>
        <a:graphic>
          <a:graphicData uri="http://schemas.openxmlformats.org/presentationml/2006/ole">
            <mc:AlternateContent xmlns:mc="http://schemas.openxmlformats.org/markup-compatibility/2006">
              <mc:Choice xmlns:v="urn:schemas-microsoft-com:vml" Requires="v">
                <p:oleObj name="Equation" r:id="rId5" imgW="406048" imgH="152268" progId="Equation.DSMT4">
                  <p:embed/>
                </p:oleObj>
              </mc:Choice>
              <mc:Fallback>
                <p:oleObj name="Equation" r:id="rId5" imgW="406048" imgH="152268" progId="Equation.DSMT4">
                  <p:embed/>
                  <p:pic>
                    <p:nvPicPr>
                      <p:cNvPr id="69837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657600"/>
                        <a:ext cx="752475" cy="28257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698374" name="Object 2"/>
          <p:cNvGraphicFramePr>
            <a:graphicFrameLocks noChangeAspect="1"/>
          </p:cNvGraphicFramePr>
          <p:nvPr/>
        </p:nvGraphicFramePr>
        <p:xfrm>
          <a:off x="1752600" y="4572000"/>
          <a:ext cx="6538913" cy="990600"/>
        </p:xfrm>
        <a:graphic>
          <a:graphicData uri="http://schemas.openxmlformats.org/presentationml/2006/ole">
            <mc:AlternateContent xmlns:mc="http://schemas.openxmlformats.org/markup-compatibility/2006">
              <mc:Choice xmlns:v="urn:schemas-microsoft-com:vml" Requires="v">
                <p:oleObj name="Equation" r:id="rId7" imgW="3530600" imgH="533400" progId="Equation.DSMT4">
                  <p:embed/>
                </p:oleObj>
              </mc:Choice>
              <mc:Fallback>
                <p:oleObj name="Equation" r:id="rId7" imgW="3530600" imgH="533400" progId="Equation.DSMT4">
                  <p:embed/>
                  <p:pic>
                    <p:nvPicPr>
                      <p:cNvPr id="698374"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572000"/>
                        <a:ext cx="6538913" cy="9906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330441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cstate="print"/>
          <a:srcRect l="6667"/>
          <a:stretch>
            <a:fillRect/>
          </a:stretch>
        </p:blipFill>
        <p:spPr bwMode="auto">
          <a:xfrm>
            <a:off x="2286000" y="2743200"/>
            <a:ext cx="4267200" cy="3869121"/>
          </a:xfrm>
          <a:prstGeom prst="rect">
            <a:avLst/>
          </a:prstGeom>
          <a:noFill/>
          <a:ln w="9525">
            <a:noFill/>
            <a:miter lim="800000"/>
            <a:headEnd/>
            <a:tailEnd/>
          </a:ln>
        </p:spPr>
      </p:pic>
      <p:sp>
        <p:nvSpPr>
          <p:cNvPr id="116738" name="Rectangle 2"/>
          <p:cNvSpPr>
            <a:spLocks noGrp="1" noChangeArrowheads="1"/>
          </p:cNvSpPr>
          <p:nvPr>
            <p:ph type="title"/>
          </p:nvPr>
        </p:nvSpPr>
        <p:spPr/>
        <p:txBody>
          <a:bodyPr/>
          <a:lstStyle/>
          <a:p>
            <a:r>
              <a:rPr lang="en-US" dirty="0"/>
              <a:t>Exercise</a:t>
            </a:r>
          </a:p>
        </p:txBody>
      </p:sp>
      <p:sp>
        <p:nvSpPr>
          <p:cNvPr id="10" name="Content Placeholder 9"/>
          <p:cNvSpPr>
            <a:spLocks noGrp="1"/>
          </p:cNvSpPr>
          <p:nvPr>
            <p:ph idx="1"/>
          </p:nvPr>
        </p:nvSpPr>
        <p:spPr>
          <a:xfrm>
            <a:off x="0" y="990600"/>
            <a:ext cx="9144000" cy="1600200"/>
          </a:xfrm>
        </p:spPr>
        <p:txBody>
          <a:bodyPr/>
          <a:lstStyle/>
          <a:p>
            <a:pPr>
              <a:buNone/>
            </a:pPr>
            <a:r>
              <a:rPr lang="en-US" dirty="0"/>
              <a:t>Compute the diffraction loss for the three cases with the help of a graph. Assume </a:t>
            </a:r>
            <a:r>
              <a:rPr lang="el-GR" dirty="0"/>
              <a:t>λ</a:t>
            </a:r>
            <a:r>
              <a:rPr lang="en-US" dirty="0"/>
              <a:t>=0.33m, d</a:t>
            </a:r>
            <a:r>
              <a:rPr lang="en-US" baseline="-25000" dirty="0"/>
              <a:t>1</a:t>
            </a:r>
            <a:r>
              <a:rPr lang="en-US" dirty="0"/>
              <a:t>=1 km, d</a:t>
            </a:r>
            <a:r>
              <a:rPr lang="en-US" baseline="-25000" dirty="0"/>
              <a:t>2</a:t>
            </a:r>
            <a:r>
              <a:rPr lang="en-US" dirty="0"/>
              <a:t>=1 km, and </a:t>
            </a:r>
          </a:p>
          <a:p>
            <a:pPr>
              <a:buNone/>
            </a:pPr>
            <a:endParaRPr lang="en-US" dirty="0"/>
          </a:p>
          <a:p>
            <a:pPr>
              <a:buNone/>
            </a:pPr>
            <a:r>
              <a:rPr lang="en-US" sz="2000" dirty="0"/>
              <a:t>    (a) h=25 m=&gt;</a:t>
            </a:r>
            <a:r>
              <a:rPr lang="el-GR" sz="2000" dirty="0"/>
              <a:t>ν</a:t>
            </a:r>
            <a:r>
              <a:rPr lang="en-US" sz="2000" dirty="0"/>
              <a:t>=2.74		(b) h=0=&gt;</a:t>
            </a:r>
            <a:r>
              <a:rPr lang="el-GR" sz="2000" dirty="0"/>
              <a:t>ν</a:t>
            </a:r>
            <a:r>
              <a:rPr lang="en-US" sz="2000" dirty="0"/>
              <a:t>=0		(c) h=-25m=&gt;</a:t>
            </a:r>
            <a:r>
              <a:rPr lang="el-GR" sz="2000" dirty="0"/>
              <a:t>ν</a:t>
            </a:r>
            <a:r>
              <a:rPr lang="en-US" sz="2000" dirty="0"/>
              <a:t>=-2.74</a:t>
            </a:r>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19</a:t>
            </a:fld>
            <a:endParaRPr lang="en-US"/>
          </a:p>
        </p:txBody>
      </p:sp>
      <p:cxnSp>
        <p:nvCxnSpPr>
          <p:cNvPr id="6" name="Straight Connector 9"/>
          <p:cNvCxnSpPr>
            <a:cxnSpLocks noChangeShapeType="1"/>
          </p:cNvCxnSpPr>
          <p:nvPr/>
        </p:nvCxnSpPr>
        <p:spPr bwMode="auto">
          <a:xfrm rot="5400000" flipH="1" flipV="1">
            <a:off x="1790701" y="4610100"/>
            <a:ext cx="2971800" cy="1"/>
          </a:xfrm>
          <a:prstGeom prst="line">
            <a:avLst/>
          </a:prstGeom>
          <a:noFill/>
          <a:ln w="12700" algn="ctr">
            <a:solidFill>
              <a:srgbClr val="FF0000"/>
            </a:solidFill>
            <a:prstDash val="sysDot"/>
            <a:round/>
            <a:headEnd/>
            <a:tailEnd/>
          </a:ln>
        </p:spPr>
      </p:cxnSp>
      <p:cxnSp>
        <p:nvCxnSpPr>
          <p:cNvPr id="7" name="Straight Connector 11"/>
          <p:cNvCxnSpPr>
            <a:cxnSpLocks noChangeShapeType="1"/>
          </p:cNvCxnSpPr>
          <p:nvPr/>
        </p:nvCxnSpPr>
        <p:spPr bwMode="auto">
          <a:xfrm>
            <a:off x="2667000" y="3124200"/>
            <a:ext cx="609600" cy="1588"/>
          </a:xfrm>
          <a:prstGeom prst="line">
            <a:avLst/>
          </a:prstGeom>
          <a:noFill/>
          <a:ln w="12700" algn="ctr">
            <a:solidFill>
              <a:srgbClr val="FF0000"/>
            </a:solidFill>
            <a:prstDash val="sysDot"/>
            <a:round/>
            <a:headEnd/>
            <a:tailEnd/>
          </a:ln>
        </p:spPr>
      </p:cxnSp>
      <p:cxnSp>
        <p:nvCxnSpPr>
          <p:cNvPr id="11" name="Straight Connector 9"/>
          <p:cNvCxnSpPr>
            <a:cxnSpLocks noChangeShapeType="1"/>
          </p:cNvCxnSpPr>
          <p:nvPr/>
        </p:nvCxnSpPr>
        <p:spPr bwMode="auto">
          <a:xfrm rot="5400000" flipH="1" flipV="1">
            <a:off x="3429000" y="4953000"/>
            <a:ext cx="2286000" cy="0"/>
          </a:xfrm>
          <a:prstGeom prst="line">
            <a:avLst/>
          </a:prstGeom>
          <a:noFill/>
          <a:ln w="12700" algn="ctr">
            <a:solidFill>
              <a:srgbClr val="FF0000"/>
            </a:solidFill>
            <a:prstDash val="sysDot"/>
            <a:round/>
            <a:headEnd/>
            <a:tailEnd/>
          </a:ln>
        </p:spPr>
      </p:cxnSp>
      <p:cxnSp>
        <p:nvCxnSpPr>
          <p:cNvPr id="12" name="Straight Connector 11"/>
          <p:cNvCxnSpPr>
            <a:cxnSpLocks noChangeShapeType="1"/>
          </p:cNvCxnSpPr>
          <p:nvPr/>
        </p:nvCxnSpPr>
        <p:spPr bwMode="auto">
          <a:xfrm flipV="1">
            <a:off x="2743200" y="3810000"/>
            <a:ext cx="1828801" cy="3"/>
          </a:xfrm>
          <a:prstGeom prst="line">
            <a:avLst/>
          </a:prstGeom>
          <a:noFill/>
          <a:ln w="12700" algn="ctr">
            <a:solidFill>
              <a:srgbClr val="FF0000"/>
            </a:solidFill>
            <a:prstDash val="sysDot"/>
            <a:round/>
            <a:headEnd/>
            <a:tailEnd/>
          </a:ln>
        </p:spPr>
      </p:cxnSp>
      <p:cxnSp>
        <p:nvCxnSpPr>
          <p:cNvPr id="17" name="Straight Connector 9"/>
          <p:cNvCxnSpPr>
            <a:cxnSpLocks noChangeShapeType="1"/>
          </p:cNvCxnSpPr>
          <p:nvPr/>
        </p:nvCxnSpPr>
        <p:spPr bwMode="auto">
          <a:xfrm rot="5400000" flipH="1" flipV="1">
            <a:off x="5791201" y="5943599"/>
            <a:ext cx="304800" cy="2"/>
          </a:xfrm>
          <a:prstGeom prst="line">
            <a:avLst/>
          </a:prstGeom>
          <a:noFill/>
          <a:ln w="12700" algn="ctr">
            <a:solidFill>
              <a:srgbClr val="FF0000"/>
            </a:solidFill>
            <a:prstDash val="sysDot"/>
            <a:round/>
            <a:headEnd/>
            <a:tailEnd/>
          </a:ln>
        </p:spPr>
      </p:cxnSp>
      <p:cxnSp>
        <p:nvCxnSpPr>
          <p:cNvPr id="18" name="Straight Connector 11"/>
          <p:cNvCxnSpPr>
            <a:cxnSpLocks noChangeShapeType="1"/>
          </p:cNvCxnSpPr>
          <p:nvPr/>
        </p:nvCxnSpPr>
        <p:spPr bwMode="auto">
          <a:xfrm>
            <a:off x="2667000" y="5791200"/>
            <a:ext cx="3276600" cy="1588"/>
          </a:xfrm>
          <a:prstGeom prst="line">
            <a:avLst/>
          </a:prstGeom>
          <a:noFill/>
          <a:ln w="12700" algn="ctr">
            <a:solidFill>
              <a:srgbClr val="FF0000"/>
            </a:solidFill>
            <a:prstDash val="sysDot"/>
            <a:round/>
            <a:headEnd/>
            <a:tailEnd/>
          </a:ln>
        </p:spPr>
      </p:cxnSp>
      <p:sp>
        <p:nvSpPr>
          <p:cNvPr id="15" name="TextBox 14"/>
          <p:cNvSpPr txBox="1"/>
          <p:nvPr/>
        </p:nvSpPr>
        <p:spPr>
          <a:xfrm rot="16200000">
            <a:off x="456809" y="4234935"/>
            <a:ext cx="3352799" cy="369332"/>
          </a:xfrm>
          <a:prstGeom prst="rect">
            <a:avLst/>
          </a:prstGeom>
          <a:noFill/>
        </p:spPr>
        <p:txBody>
          <a:bodyPr wrap="square" rtlCol="0">
            <a:spAutoFit/>
          </a:bodyPr>
          <a:lstStyle/>
          <a:p>
            <a:pPr algn="ctr"/>
            <a:r>
              <a:rPr lang="en-US" b="0" dirty="0">
                <a:latin typeface="Times New Roman" pitchFamily="18" charset="0"/>
                <a:cs typeface="Times New Roman" pitchFamily="18" charset="0"/>
              </a:rPr>
              <a:t>Knife edge obstruction Gain (dB)</a:t>
            </a:r>
          </a:p>
        </p:txBody>
      </p:sp>
    </p:spTree>
    <p:extLst>
      <p:ext uri="{BB962C8B-B14F-4D97-AF65-F5344CB8AC3E}">
        <p14:creationId xmlns:p14="http://schemas.microsoft.com/office/powerpoint/2010/main" val="419240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96838"/>
            <a:ext cx="8686800" cy="741362"/>
          </a:xfrm>
        </p:spPr>
        <p:txBody>
          <a:bodyPr/>
          <a:lstStyle/>
          <a:p>
            <a:r>
              <a:rPr lang="en-US"/>
              <a:t>Credits and Acknowledgements</a:t>
            </a:r>
          </a:p>
        </p:txBody>
      </p:sp>
      <p:sp>
        <p:nvSpPr>
          <p:cNvPr id="93187" name="Rectangle 3"/>
          <p:cNvSpPr>
            <a:spLocks noGrp="1" noChangeArrowheads="1"/>
          </p:cNvSpPr>
          <p:nvPr>
            <p:ph type="body" idx="1"/>
          </p:nvPr>
        </p:nvSpPr>
        <p:spPr>
          <a:xfrm>
            <a:off x="228600" y="990600"/>
            <a:ext cx="8610600" cy="5410200"/>
          </a:xfrm>
        </p:spPr>
        <p:txBody>
          <a:bodyPr/>
          <a:lstStyle/>
          <a:p>
            <a:r>
              <a:rPr lang="en-US" sz="2000" dirty="0"/>
              <a:t>Throughout this course, I will be borrowing examples, explanations and figures from the following books:</a:t>
            </a:r>
          </a:p>
          <a:p>
            <a:pPr lvl="1"/>
            <a:r>
              <a:rPr lang="en-US" sz="1800" dirty="0"/>
              <a:t>Rappaport, </a:t>
            </a:r>
            <a:r>
              <a:rPr lang="en-US" sz="1800" i="1" dirty="0"/>
              <a:t>Wireless Communications</a:t>
            </a:r>
            <a:r>
              <a:rPr lang="en-US" sz="1800" dirty="0"/>
              <a:t>, Prentice Hall, 2002.</a:t>
            </a:r>
          </a:p>
          <a:p>
            <a:pPr lvl="1"/>
            <a:r>
              <a:rPr lang="en-US" sz="1800" dirty="0"/>
              <a:t>Wireless Communications and Networks by William Stallings.</a:t>
            </a:r>
          </a:p>
          <a:p>
            <a:pPr lvl="1"/>
            <a:endParaRPr lang="en-US" sz="1800" dirty="0"/>
          </a:p>
          <a:p>
            <a:r>
              <a:rPr lang="en-US" sz="2000" dirty="0"/>
              <a:t>I will also be borrowing examples and figures from the online course material provided by Prof. Andrea Goldsmith, Stanford University</a:t>
            </a:r>
          </a:p>
          <a:p>
            <a:endParaRPr lang="en-US" sz="2000" dirty="0"/>
          </a:p>
          <a:p>
            <a:r>
              <a:rPr lang="en-US" sz="2000" dirty="0"/>
              <a:t>In this particular lecture, I will be borrowing concepts and figures from the Advanced Communication Systems Course by Dr. Syed Ali Khayam who taught this course 2 years back.</a:t>
            </a:r>
          </a:p>
          <a:p>
            <a:pPr lvl="1"/>
            <a:endParaRPr lang="en-US" sz="1600" dirty="0"/>
          </a:p>
          <a:p>
            <a:r>
              <a:rPr lang="en-US" sz="2000" dirty="0"/>
              <a:t>I am also borrowing figures from Mike Willis’s online tutorial: </a:t>
            </a:r>
            <a:r>
              <a:rPr lang="en-GB" sz="2000" dirty="0">
                <a:cs typeface="Times New Roman" pitchFamily="18" charset="0"/>
                <a:hlinkClick r:id="rId3"/>
              </a:rPr>
              <a:t>http://www.mike-willis.com/Tutorial/PF7.htm</a:t>
            </a:r>
            <a:r>
              <a:rPr lang="en-GB" sz="2000" dirty="0">
                <a:cs typeface="Times New Roman" pitchFamily="18" charset="0"/>
              </a:rPr>
              <a:t> </a:t>
            </a:r>
            <a:endParaRPr lang="en-US" sz="2000" dirty="0"/>
          </a:p>
        </p:txBody>
      </p:sp>
      <p:sp>
        <p:nvSpPr>
          <p:cNvPr id="93188" name="Slide Number Placeholder 4"/>
          <p:cNvSpPr>
            <a:spLocks noGrp="1"/>
          </p:cNvSpPr>
          <p:nvPr>
            <p:ph type="sldNum" sz="quarter" idx="12"/>
          </p:nvPr>
        </p:nvSpPr>
        <p:spPr>
          <a:noFill/>
        </p:spPr>
        <p:txBody>
          <a:bodyPr/>
          <a:lstStyle/>
          <a:p>
            <a:fld id="{90CFC854-3D7A-427F-A773-8487A29C5BF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Exercise</a:t>
            </a:r>
          </a:p>
        </p:txBody>
      </p:sp>
      <p:sp>
        <p:nvSpPr>
          <p:cNvPr id="10" name="Content Placeholder 9"/>
          <p:cNvSpPr>
            <a:spLocks noGrp="1"/>
          </p:cNvSpPr>
          <p:nvPr>
            <p:ph idx="1"/>
          </p:nvPr>
        </p:nvSpPr>
        <p:spPr>
          <a:xfrm>
            <a:off x="0" y="990600"/>
            <a:ext cx="9144000" cy="5105400"/>
          </a:xfrm>
        </p:spPr>
        <p:txBody>
          <a:bodyPr/>
          <a:lstStyle/>
          <a:p>
            <a:pPr>
              <a:buNone/>
            </a:pPr>
            <a:r>
              <a:rPr lang="en-US" dirty="0"/>
              <a:t>Compute the diffraction loss for the three cases. Assume </a:t>
            </a:r>
            <a:r>
              <a:rPr lang="el-GR" dirty="0"/>
              <a:t>λ</a:t>
            </a:r>
            <a:r>
              <a:rPr lang="en-US" dirty="0"/>
              <a:t>=0.33m, d</a:t>
            </a:r>
            <a:r>
              <a:rPr lang="en-US" baseline="-25000" dirty="0"/>
              <a:t>1</a:t>
            </a:r>
            <a:r>
              <a:rPr lang="en-US" dirty="0"/>
              <a:t>=1 km, d</a:t>
            </a:r>
            <a:r>
              <a:rPr lang="en-US" baseline="-25000" dirty="0"/>
              <a:t>2</a:t>
            </a:r>
            <a:r>
              <a:rPr lang="en-US" dirty="0"/>
              <a:t>=1 km, and </a:t>
            </a:r>
          </a:p>
          <a:p>
            <a:pPr>
              <a:buNone/>
            </a:pPr>
            <a:r>
              <a:rPr lang="en-US" sz="2000" dirty="0"/>
              <a:t>    (a) h=25 m=&gt;</a:t>
            </a:r>
            <a:r>
              <a:rPr lang="el-GR" sz="2000" dirty="0"/>
              <a:t>ν</a:t>
            </a:r>
            <a:r>
              <a:rPr lang="en-US" sz="2000" dirty="0"/>
              <a:t>=2.74		(b) h=0=&gt;</a:t>
            </a:r>
            <a:r>
              <a:rPr lang="el-GR" sz="2000" dirty="0"/>
              <a:t>ν</a:t>
            </a:r>
            <a:r>
              <a:rPr lang="en-US" sz="2000" dirty="0"/>
              <a:t>=0		(c) h=-25m=&gt;</a:t>
            </a:r>
            <a:r>
              <a:rPr lang="el-GR" sz="2000" dirty="0"/>
              <a:t>ν</a:t>
            </a:r>
            <a:r>
              <a:rPr lang="en-US" sz="2000" dirty="0"/>
              <a:t>=-2.74</a:t>
            </a:r>
          </a:p>
          <a:p>
            <a:pPr>
              <a:buNone/>
            </a:pPr>
            <a:r>
              <a:rPr lang="en-US" dirty="0"/>
              <a:t>Find the Fresnel zone within which the tip of the obstruction lies.</a:t>
            </a:r>
          </a:p>
          <a:p>
            <a:pPr>
              <a:buNone/>
            </a:pPr>
            <a:endParaRPr lang="en-US" sz="2000" dirty="0"/>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20</a:t>
            </a:fld>
            <a:endParaRPr lang="en-US"/>
          </a:p>
        </p:txBody>
      </p:sp>
    </p:spTree>
    <p:extLst>
      <p:ext uri="{BB962C8B-B14F-4D97-AF65-F5344CB8AC3E}">
        <p14:creationId xmlns:p14="http://schemas.microsoft.com/office/powerpoint/2010/main" val="3372545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Exercise</a:t>
            </a:r>
          </a:p>
        </p:txBody>
      </p:sp>
      <p:sp>
        <p:nvSpPr>
          <p:cNvPr id="10" name="Content Placeholder 9"/>
          <p:cNvSpPr>
            <a:spLocks noGrp="1"/>
          </p:cNvSpPr>
          <p:nvPr>
            <p:ph idx="1"/>
          </p:nvPr>
        </p:nvSpPr>
        <p:spPr>
          <a:xfrm>
            <a:off x="0" y="990600"/>
            <a:ext cx="9144000" cy="5105400"/>
          </a:xfrm>
        </p:spPr>
        <p:txBody>
          <a:bodyPr/>
          <a:lstStyle/>
          <a:p>
            <a:pPr>
              <a:buNone/>
            </a:pPr>
            <a:r>
              <a:rPr lang="en-US" dirty="0"/>
              <a:t>Compute the diffraction loss for the three cases. Assume </a:t>
            </a:r>
            <a:r>
              <a:rPr lang="el-GR" dirty="0"/>
              <a:t>λ</a:t>
            </a:r>
            <a:r>
              <a:rPr lang="en-US" dirty="0"/>
              <a:t>=0.33m, d</a:t>
            </a:r>
            <a:r>
              <a:rPr lang="en-US" baseline="-25000" dirty="0"/>
              <a:t>1</a:t>
            </a:r>
            <a:r>
              <a:rPr lang="en-US" dirty="0"/>
              <a:t>=1 km, d</a:t>
            </a:r>
            <a:r>
              <a:rPr lang="en-US" baseline="-25000" dirty="0"/>
              <a:t>2</a:t>
            </a:r>
            <a:r>
              <a:rPr lang="en-US" dirty="0"/>
              <a:t>=1 km, and </a:t>
            </a:r>
          </a:p>
          <a:p>
            <a:pPr>
              <a:buNone/>
            </a:pPr>
            <a:r>
              <a:rPr lang="en-US" sz="2000" dirty="0"/>
              <a:t>    (a) h=25 m=&gt;</a:t>
            </a:r>
            <a:r>
              <a:rPr lang="el-GR" sz="2000" dirty="0"/>
              <a:t>ν</a:t>
            </a:r>
            <a:r>
              <a:rPr lang="en-US" sz="2000" dirty="0"/>
              <a:t>=2.74		(b) h=0=&gt;</a:t>
            </a:r>
            <a:r>
              <a:rPr lang="el-GR" sz="2000" dirty="0"/>
              <a:t>ν</a:t>
            </a:r>
            <a:r>
              <a:rPr lang="en-US" sz="2000" dirty="0"/>
              <a:t>=0		(c) h=-25m=&gt;</a:t>
            </a:r>
            <a:r>
              <a:rPr lang="el-GR" sz="2000" dirty="0"/>
              <a:t>ν</a:t>
            </a:r>
            <a:r>
              <a:rPr lang="en-US" sz="2000" dirty="0"/>
              <a:t>=-2.74</a:t>
            </a:r>
          </a:p>
          <a:p>
            <a:pPr>
              <a:buNone/>
            </a:pPr>
            <a:r>
              <a:rPr lang="en-US" dirty="0">
                <a:solidFill>
                  <a:srgbClr val="0070C0"/>
                </a:solidFill>
              </a:rPr>
              <a:t>Find the Fresnel zone within which the tip of the obstruction lies.</a:t>
            </a:r>
          </a:p>
          <a:p>
            <a:pPr>
              <a:buNone/>
            </a:pPr>
            <a:endParaRPr lang="en-US" dirty="0"/>
          </a:p>
          <a:p>
            <a:pPr>
              <a:buNone/>
            </a:pPr>
            <a:r>
              <a:rPr lang="en-US" dirty="0"/>
              <a:t>Fresnel zone boundaries are defined as:</a:t>
            </a:r>
          </a:p>
          <a:p>
            <a:pPr>
              <a:buNone/>
            </a:pPr>
            <a:endParaRPr lang="en-US" dirty="0"/>
          </a:p>
          <a:p>
            <a:pPr>
              <a:buNone/>
            </a:pPr>
            <a:endParaRPr lang="en-US" dirty="0"/>
          </a:p>
          <a:p>
            <a:pPr>
              <a:buNone/>
            </a:pPr>
            <a:r>
              <a:rPr lang="en-US" dirty="0"/>
              <a:t>where ∆d is the extra distance covered by the diffracted wavefront.</a:t>
            </a:r>
          </a:p>
          <a:p>
            <a:pPr>
              <a:buNone/>
            </a:pPr>
            <a:endParaRPr lang="en-US" dirty="0"/>
          </a:p>
          <a:p>
            <a:pPr>
              <a:buNone/>
            </a:pPr>
            <a:r>
              <a:rPr lang="en-US" dirty="0"/>
              <a:t>Recall that:</a:t>
            </a:r>
          </a:p>
          <a:p>
            <a:pPr>
              <a:buNone/>
            </a:pPr>
            <a:endParaRPr lang="en-US" sz="2000" dirty="0"/>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21</a:t>
            </a:fld>
            <a:endParaRPr lang="en-US"/>
          </a:p>
        </p:txBody>
      </p:sp>
      <p:graphicFrame>
        <p:nvGraphicFramePr>
          <p:cNvPr id="700418" name="Object 2"/>
          <p:cNvGraphicFramePr>
            <a:graphicFrameLocks noChangeAspect="1"/>
          </p:cNvGraphicFramePr>
          <p:nvPr/>
        </p:nvGraphicFramePr>
        <p:xfrm>
          <a:off x="2362200" y="3429000"/>
          <a:ext cx="3636963" cy="962025"/>
        </p:xfrm>
        <a:graphic>
          <a:graphicData uri="http://schemas.openxmlformats.org/presentationml/2006/ole">
            <mc:AlternateContent xmlns:mc="http://schemas.openxmlformats.org/markup-compatibility/2006">
              <mc:Choice xmlns:v="urn:schemas-microsoft-com:vml" Requires="v">
                <p:oleObj name="Equation" r:id="rId3" imgW="1587500" imgH="419100" progId="Equation.DSMT4">
                  <p:embed/>
                </p:oleObj>
              </mc:Choice>
              <mc:Fallback>
                <p:oleObj name="Equation" r:id="rId3" imgW="1587500" imgH="419100" progId="Equation.DSMT4">
                  <p:embed/>
                  <p:pic>
                    <p:nvPicPr>
                      <p:cNvPr id="7004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429000"/>
                        <a:ext cx="3636963" cy="9620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701444" name="Object 2"/>
          <p:cNvGraphicFramePr>
            <a:graphicFrameLocks noChangeAspect="1"/>
          </p:cNvGraphicFramePr>
          <p:nvPr/>
        </p:nvGraphicFramePr>
        <p:xfrm>
          <a:off x="1676400" y="4876800"/>
          <a:ext cx="2790825" cy="1166812"/>
        </p:xfrm>
        <a:graphic>
          <a:graphicData uri="http://schemas.openxmlformats.org/presentationml/2006/ole">
            <mc:AlternateContent xmlns:mc="http://schemas.openxmlformats.org/markup-compatibility/2006">
              <mc:Choice xmlns:v="urn:schemas-microsoft-com:vml" Requires="v">
                <p:oleObj name="Equation" r:id="rId5" imgW="1219200" imgH="508000" progId="Equation.DSMT4">
                  <p:embed/>
                </p:oleObj>
              </mc:Choice>
              <mc:Fallback>
                <p:oleObj name="Equation" r:id="rId5" imgW="1219200" imgH="508000" progId="Equation.DSMT4">
                  <p:embed/>
                  <p:pic>
                    <p:nvPicPr>
                      <p:cNvPr id="70144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876800"/>
                        <a:ext cx="2790825" cy="116681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275432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Exercise</a:t>
            </a:r>
          </a:p>
        </p:txBody>
      </p:sp>
      <p:sp>
        <p:nvSpPr>
          <p:cNvPr id="10" name="Content Placeholder 9"/>
          <p:cNvSpPr>
            <a:spLocks noGrp="1"/>
          </p:cNvSpPr>
          <p:nvPr>
            <p:ph idx="1"/>
          </p:nvPr>
        </p:nvSpPr>
        <p:spPr>
          <a:xfrm>
            <a:off x="76200" y="990600"/>
            <a:ext cx="9067800" cy="5105400"/>
          </a:xfrm>
        </p:spPr>
        <p:txBody>
          <a:bodyPr/>
          <a:lstStyle/>
          <a:p>
            <a:pPr>
              <a:buNone/>
            </a:pPr>
            <a:r>
              <a:rPr lang="en-US" dirty="0"/>
              <a:t>Compute the diffraction loss for the three cases. Assume </a:t>
            </a:r>
            <a:r>
              <a:rPr lang="el-GR" dirty="0"/>
              <a:t>λ</a:t>
            </a:r>
            <a:r>
              <a:rPr lang="en-US" dirty="0"/>
              <a:t>=0.33m, d</a:t>
            </a:r>
            <a:r>
              <a:rPr lang="en-US" baseline="-25000" dirty="0"/>
              <a:t>1</a:t>
            </a:r>
            <a:r>
              <a:rPr lang="en-US" dirty="0"/>
              <a:t>=1 km, d</a:t>
            </a:r>
            <a:r>
              <a:rPr lang="en-US" baseline="-25000" dirty="0"/>
              <a:t>2</a:t>
            </a:r>
            <a:r>
              <a:rPr lang="en-US" dirty="0"/>
              <a:t>=1 km, and </a:t>
            </a:r>
          </a:p>
          <a:p>
            <a:pPr>
              <a:buNone/>
            </a:pPr>
            <a:r>
              <a:rPr lang="en-US" sz="2000" dirty="0"/>
              <a:t>    (a) h=25 m=&gt;</a:t>
            </a:r>
            <a:r>
              <a:rPr lang="el-GR" sz="2000" dirty="0"/>
              <a:t>ν</a:t>
            </a:r>
            <a:r>
              <a:rPr lang="en-US" sz="2000" dirty="0"/>
              <a:t>=2.74		(b) h=0=&gt;</a:t>
            </a:r>
            <a:r>
              <a:rPr lang="el-GR" sz="2000" dirty="0"/>
              <a:t>ν</a:t>
            </a:r>
            <a:r>
              <a:rPr lang="en-US" sz="2000" dirty="0"/>
              <a:t>=0		(c) h=-25m=&gt;</a:t>
            </a:r>
            <a:r>
              <a:rPr lang="el-GR" sz="2000" dirty="0"/>
              <a:t>ν</a:t>
            </a:r>
            <a:r>
              <a:rPr lang="en-US" sz="2000" dirty="0"/>
              <a:t>=-2.74</a:t>
            </a:r>
          </a:p>
          <a:p>
            <a:pPr>
              <a:buNone/>
            </a:pPr>
            <a:r>
              <a:rPr lang="en-US" dirty="0"/>
              <a:t>Find the Fresnel zone within which the tip of the obstruction lies.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The first three Fresnel zones are blocked by the obstruction.</a:t>
            </a:r>
          </a:p>
          <a:p>
            <a:pPr>
              <a:buNone/>
            </a:pPr>
            <a:endParaRPr lang="en-US" dirty="0"/>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22</a:t>
            </a:fld>
            <a:endParaRPr lang="en-US"/>
          </a:p>
        </p:txBody>
      </p:sp>
      <p:graphicFrame>
        <p:nvGraphicFramePr>
          <p:cNvPr id="701444" name="Object 2"/>
          <p:cNvGraphicFramePr>
            <a:graphicFrameLocks noChangeAspect="1"/>
          </p:cNvGraphicFramePr>
          <p:nvPr/>
        </p:nvGraphicFramePr>
        <p:xfrm>
          <a:off x="3810000" y="2590800"/>
          <a:ext cx="4267200" cy="900113"/>
        </p:xfrm>
        <a:graphic>
          <a:graphicData uri="http://schemas.openxmlformats.org/presentationml/2006/ole">
            <mc:AlternateContent xmlns:mc="http://schemas.openxmlformats.org/markup-compatibility/2006">
              <mc:Choice xmlns:v="urn:schemas-microsoft-com:vml" Requires="v">
                <p:oleObj name="Equation" r:id="rId3" imgW="2298700" imgH="482600" progId="Equation.DSMT4">
                  <p:embed/>
                </p:oleObj>
              </mc:Choice>
              <mc:Fallback>
                <p:oleObj name="Equation" r:id="rId3" imgW="2298700" imgH="482600" progId="Equation.DSMT4">
                  <p:embed/>
                  <p:pic>
                    <p:nvPicPr>
                      <p:cNvPr id="70144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90800"/>
                        <a:ext cx="4267200" cy="90011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702468" name="Object 2"/>
          <p:cNvGraphicFramePr>
            <a:graphicFrameLocks noChangeAspect="1"/>
          </p:cNvGraphicFramePr>
          <p:nvPr/>
        </p:nvGraphicFramePr>
        <p:xfrm>
          <a:off x="304800" y="2514600"/>
          <a:ext cx="2438400" cy="1019468"/>
        </p:xfrm>
        <a:graphic>
          <a:graphicData uri="http://schemas.openxmlformats.org/presentationml/2006/ole">
            <mc:AlternateContent xmlns:mc="http://schemas.openxmlformats.org/markup-compatibility/2006">
              <mc:Choice xmlns:v="urn:schemas-microsoft-com:vml" Requires="v">
                <p:oleObj name="Equation" r:id="rId5" imgW="1219200" imgH="508000" progId="Equation.DSMT4">
                  <p:embed/>
                </p:oleObj>
              </mc:Choice>
              <mc:Fallback>
                <p:oleObj name="Equation" r:id="rId5" imgW="1219200" imgH="508000" progId="Equation.DSMT4">
                  <p:embed/>
                  <p:pic>
                    <p:nvPicPr>
                      <p:cNvPr id="70246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514600"/>
                        <a:ext cx="2438400" cy="1019468"/>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702469" name="Object 2"/>
          <p:cNvGraphicFramePr>
            <a:graphicFrameLocks noChangeAspect="1"/>
          </p:cNvGraphicFramePr>
          <p:nvPr/>
        </p:nvGraphicFramePr>
        <p:xfrm>
          <a:off x="609600" y="3962400"/>
          <a:ext cx="3657600" cy="1524893"/>
        </p:xfrm>
        <a:graphic>
          <a:graphicData uri="http://schemas.openxmlformats.org/presentationml/2006/ole">
            <mc:AlternateContent xmlns:mc="http://schemas.openxmlformats.org/markup-compatibility/2006">
              <mc:Choice xmlns:v="urn:schemas-microsoft-com:vml" Requires="v">
                <p:oleObj name="Equation" r:id="rId7" imgW="1892300" imgH="787400" progId="Equation.DSMT4">
                  <p:embed/>
                </p:oleObj>
              </mc:Choice>
              <mc:Fallback>
                <p:oleObj name="Equation" r:id="rId7" imgW="1892300" imgH="787400" progId="Equation.DSMT4">
                  <p:embed/>
                  <p:pic>
                    <p:nvPicPr>
                      <p:cNvPr id="702469"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962400"/>
                        <a:ext cx="3657600" cy="152489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404114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Exercise</a:t>
            </a:r>
          </a:p>
        </p:txBody>
      </p:sp>
      <p:sp>
        <p:nvSpPr>
          <p:cNvPr id="10" name="Content Placeholder 9"/>
          <p:cNvSpPr>
            <a:spLocks noGrp="1"/>
          </p:cNvSpPr>
          <p:nvPr>
            <p:ph idx="1"/>
          </p:nvPr>
        </p:nvSpPr>
        <p:spPr>
          <a:xfrm>
            <a:off x="0" y="990600"/>
            <a:ext cx="9144000" cy="5105400"/>
          </a:xfrm>
        </p:spPr>
        <p:txBody>
          <a:bodyPr/>
          <a:lstStyle/>
          <a:p>
            <a:pPr>
              <a:buNone/>
            </a:pPr>
            <a:r>
              <a:rPr lang="en-US" dirty="0"/>
              <a:t>Compute the diffraction loss for the three cases. Assume </a:t>
            </a:r>
            <a:r>
              <a:rPr lang="el-GR" dirty="0"/>
              <a:t>λ</a:t>
            </a:r>
            <a:r>
              <a:rPr lang="en-US" dirty="0"/>
              <a:t>=0.33m, d</a:t>
            </a:r>
            <a:r>
              <a:rPr lang="en-US" baseline="-25000" dirty="0"/>
              <a:t>1</a:t>
            </a:r>
            <a:r>
              <a:rPr lang="en-US" dirty="0"/>
              <a:t>=1 km, d</a:t>
            </a:r>
            <a:r>
              <a:rPr lang="en-US" baseline="-25000" dirty="0"/>
              <a:t>2</a:t>
            </a:r>
            <a:r>
              <a:rPr lang="en-US" dirty="0"/>
              <a:t>=1 km, and </a:t>
            </a:r>
          </a:p>
          <a:p>
            <a:pPr>
              <a:buNone/>
            </a:pPr>
            <a:r>
              <a:rPr lang="en-US" sz="2000" dirty="0"/>
              <a:t>    (a) h=25 m=&gt;</a:t>
            </a:r>
            <a:r>
              <a:rPr lang="el-GR" sz="2000" dirty="0"/>
              <a:t>ν</a:t>
            </a:r>
            <a:r>
              <a:rPr lang="en-US" sz="2000" dirty="0"/>
              <a:t>=2.74		(b) h=0=&gt;</a:t>
            </a:r>
            <a:r>
              <a:rPr lang="el-GR" sz="2000" dirty="0"/>
              <a:t>ν</a:t>
            </a:r>
            <a:r>
              <a:rPr lang="en-US" sz="2000" dirty="0"/>
              <a:t>=0		(c) h=-25m=&gt;</a:t>
            </a:r>
            <a:r>
              <a:rPr lang="el-GR" sz="2000" dirty="0"/>
              <a:t>ν</a:t>
            </a:r>
            <a:r>
              <a:rPr lang="en-US" sz="2000" dirty="0"/>
              <a:t>=-2.74</a:t>
            </a:r>
          </a:p>
          <a:p>
            <a:pPr>
              <a:buNone/>
            </a:pPr>
            <a:r>
              <a:rPr lang="en-US" dirty="0"/>
              <a:t>Find the Fresnel zone within which the tip of the obstruction lies.</a:t>
            </a:r>
          </a:p>
          <a:p>
            <a:pPr>
              <a:buNone/>
            </a:pPr>
            <a:endParaRPr lang="en-US" dirty="0"/>
          </a:p>
          <a:p>
            <a:pPr algn="just">
              <a:buNone/>
            </a:pPr>
            <a:r>
              <a:rPr lang="en-US" dirty="0">
                <a:solidFill>
                  <a:srgbClr val="0070C0"/>
                </a:solidFill>
              </a:rPr>
              <a:t>      For h=-25, the first three Fresnel zones are still blocked but diffraction losses are negligible because the obstruction is below the line-of-sight path</a:t>
            </a:r>
          </a:p>
          <a:p>
            <a:pPr>
              <a:buNone/>
            </a:pPr>
            <a:endParaRPr lang="en-US" dirty="0"/>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23</a:t>
            </a:fld>
            <a:endParaRPr lang="en-US"/>
          </a:p>
        </p:txBody>
      </p:sp>
    </p:spTree>
    <p:extLst>
      <p:ext uri="{BB962C8B-B14F-4D97-AF65-F5344CB8AC3E}">
        <p14:creationId xmlns:p14="http://schemas.microsoft.com/office/powerpoint/2010/main" val="222989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Knife Edge Obstructions</a:t>
            </a:r>
          </a:p>
        </p:txBody>
      </p:sp>
      <p:sp>
        <p:nvSpPr>
          <p:cNvPr id="3" name="Content Placeholder 2"/>
          <p:cNvSpPr>
            <a:spLocks noGrp="1"/>
          </p:cNvSpPr>
          <p:nvPr>
            <p:ph idx="1"/>
          </p:nvPr>
        </p:nvSpPr>
        <p:spPr/>
        <p:txBody>
          <a:bodyPr/>
          <a:lstStyle/>
          <a:p>
            <a:pPr algn="just"/>
            <a:r>
              <a:rPr lang="en-US" dirty="0"/>
              <a:t>In many practical situations, especially in hilly terrains, the propagation path may consist of more than one obstruction.</a:t>
            </a:r>
          </a:p>
          <a:p>
            <a:endParaRPr lang="en-US" dirty="0"/>
          </a:p>
          <a:p>
            <a:pPr algn="just"/>
            <a:r>
              <a:rPr lang="en-US" dirty="0"/>
              <a:t>In that case, total diffraction loss due to all of the obstacles must be computed. </a:t>
            </a:r>
          </a:p>
          <a:p>
            <a:endParaRPr lang="en-US" dirty="0"/>
          </a:p>
          <a:p>
            <a:pPr algn="just"/>
            <a:r>
              <a:rPr lang="en-US" dirty="0"/>
              <a:t>In order to compute path loss, </a:t>
            </a:r>
            <a:r>
              <a:rPr lang="en-US" dirty="0">
                <a:solidFill>
                  <a:srgbClr val="0070C0"/>
                </a:solidFill>
              </a:rPr>
              <a:t>we replace multiple obstacles with a single obstacle by adding them and putting them in the midway between the obstacles</a:t>
            </a:r>
            <a:r>
              <a:rPr lang="en-US" dirty="0"/>
              <a:t>. This method is called </a:t>
            </a:r>
            <a:r>
              <a:rPr lang="en-US" dirty="0">
                <a:solidFill>
                  <a:srgbClr val="FF0000"/>
                </a:solidFill>
              </a:rPr>
              <a:t>bullington method and is widely used.  </a:t>
            </a:r>
          </a:p>
          <a:p>
            <a:pPr algn="just"/>
            <a:r>
              <a:rPr lang="en-US" dirty="0"/>
              <a:t>There are some other methods as well [see ref. book article 4.7.3]</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24</a:t>
            </a:fld>
            <a:endParaRPr lang="en-US"/>
          </a:p>
        </p:txBody>
      </p:sp>
    </p:spTree>
    <p:extLst>
      <p:ext uri="{BB962C8B-B14F-4D97-AF65-F5344CB8AC3E}">
        <p14:creationId xmlns:p14="http://schemas.microsoft.com/office/powerpoint/2010/main" val="217229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Scattering</a:t>
            </a:r>
          </a:p>
        </p:txBody>
      </p:sp>
      <p:sp>
        <p:nvSpPr>
          <p:cNvPr id="3" name="Content Placeholder 2"/>
          <p:cNvSpPr>
            <a:spLocks noGrp="1"/>
          </p:cNvSpPr>
          <p:nvPr>
            <p:ph idx="1"/>
          </p:nvPr>
        </p:nvSpPr>
        <p:spPr/>
        <p:txBody>
          <a:bodyPr/>
          <a:lstStyle/>
          <a:p>
            <a:endParaRPr lang="en-US" dirty="0"/>
          </a:p>
          <a:p>
            <a:r>
              <a:rPr lang="en-US" dirty="0"/>
              <a:t>When a radio wave impinges on a rough surface, the reflected energy is spread out (</a:t>
            </a:r>
            <a:r>
              <a:rPr lang="en-US" dirty="0">
                <a:solidFill>
                  <a:srgbClr val="FF0000"/>
                </a:solidFill>
              </a:rPr>
              <a:t>diffused</a:t>
            </a:r>
            <a:r>
              <a:rPr lang="en-US" dirty="0"/>
              <a:t>) in all directions due to scattering. </a:t>
            </a:r>
          </a:p>
          <a:p>
            <a:endParaRPr lang="en-US" dirty="0"/>
          </a:p>
          <a:p>
            <a:pPr algn="just"/>
            <a:r>
              <a:rPr lang="en-US" dirty="0"/>
              <a:t>Objects such as lamp posts and trees tend to scatter energy in all directions, thereby providing additional radio energy at the receiver. </a:t>
            </a:r>
          </a:p>
          <a:p>
            <a:pPr algn="just"/>
            <a:endParaRPr lang="en-US" dirty="0"/>
          </a:p>
          <a:p>
            <a:pPr algn="just"/>
            <a:r>
              <a:rPr lang="en-US" dirty="0"/>
              <a:t>A small proof is available in the book. Students are recommended </a:t>
            </a:r>
            <a:r>
              <a:rPr lang="en-US" dirty="0">
                <a:solidFill>
                  <a:srgbClr val="FF0000"/>
                </a:solidFill>
              </a:rPr>
              <a:t>to read that by themselves. </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25</a:t>
            </a:fld>
            <a:endParaRPr lang="en-US"/>
          </a:p>
        </p:txBody>
      </p:sp>
    </p:spTree>
    <p:extLst>
      <p:ext uri="{BB962C8B-B14F-4D97-AF65-F5344CB8AC3E}">
        <p14:creationId xmlns:p14="http://schemas.microsoft.com/office/powerpoint/2010/main" val="3203080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sz="2800" dirty="0"/>
              <a:t>Extra credit to </a:t>
            </a:r>
            <a:r>
              <a:rPr lang="en-US" sz="2800"/>
              <a:t>first three </a:t>
            </a:r>
            <a:r>
              <a:rPr lang="en-US" sz="2800" dirty="0"/>
              <a:t>students</a:t>
            </a:r>
            <a:r>
              <a:rPr lang="en-US" dirty="0"/>
              <a:t>]</a:t>
            </a:r>
          </a:p>
        </p:txBody>
      </p:sp>
      <p:sp>
        <p:nvSpPr>
          <p:cNvPr id="3" name="Content Placeholder 2"/>
          <p:cNvSpPr>
            <a:spLocks noGrp="1"/>
          </p:cNvSpPr>
          <p:nvPr>
            <p:ph idx="1"/>
          </p:nvPr>
        </p:nvSpPr>
        <p:spPr/>
        <p:txBody>
          <a:bodyPr/>
          <a:lstStyle/>
          <a:p>
            <a:endParaRPr lang="en-US" dirty="0"/>
          </a:p>
          <a:p>
            <a:r>
              <a:rPr lang="en-US" dirty="0"/>
              <a:t>If Pt=10W, </a:t>
            </a:r>
            <a:r>
              <a:rPr lang="en-US" dirty="0" err="1"/>
              <a:t>Gt</a:t>
            </a:r>
            <a:r>
              <a:rPr lang="en-US" dirty="0"/>
              <a:t>=10dB, </a:t>
            </a:r>
            <a:r>
              <a:rPr lang="en-US" dirty="0" err="1"/>
              <a:t>Gr</a:t>
            </a:r>
            <a:r>
              <a:rPr lang="en-US" dirty="0"/>
              <a:t>=3dB and L=1dB at 900MHz. Compute the receiver power for the knife edge geometry shown in figure (Knife edge obstruction). Compute this value with a theoretical free space received power if the obstruction did not exist. What is the path loss due to diffraction for this case?</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26</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1906" r="14623"/>
          <a:stretch/>
        </p:blipFill>
        <p:spPr>
          <a:xfrm rot="16200000">
            <a:off x="3021495" y="385350"/>
            <a:ext cx="3101010" cy="9144000"/>
          </a:xfrm>
          <a:prstGeom prst="rect">
            <a:avLst/>
          </a:prstGeom>
        </p:spPr>
      </p:pic>
    </p:spTree>
    <p:extLst>
      <p:ext uri="{BB962C8B-B14F-4D97-AF65-F5344CB8AC3E}">
        <p14:creationId xmlns:p14="http://schemas.microsoft.com/office/powerpoint/2010/main" val="228834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Provider Architecture</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27</a:t>
            </a:fld>
            <a:endParaRPr lang="en-US"/>
          </a:p>
        </p:txBody>
      </p:sp>
      <p:pic>
        <p:nvPicPr>
          <p:cNvPr id="7" name="Picture 2">
            <a:extLst>
              <a:ext uri="{FF2B5EF4-FFF2-40B4-BE49-F238E27FC236}">
                <a16:creationId xmlns:a16="http://schemas.microsoft.com/office/drawing/2014/main" id="{8181B771-E969-F532-B543-8FFBEBE97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285875"/>
            <a:ext cx="7553325"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576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A8E7BED-0011-8CFC-79C1-7E247C52C0C1}"/>
              </a:ext>
            </a:extLst>
          </p:cNvPr>
          <p:cNvSpPr>
            <a:spLocks noGrp="1"/>
          </p:cNvSpPr>
          <p:nvPr>
            <p:ph type="title"/>
          </p:nvPr>
        </p:nvSpPr>
        <p:spPr/>
        <p:txBody>
          <a:bodyPr/>
          <a:lstStyle/>
          <a:p>
            <a:r>
              <a:rPr lang="en-US" altLang="en-PK"/>
              <a:t>Traffic channels (another representation)</a:t>
            </a:r>
          </a:p>
        </p:txBody>
      </p:sp>
      <p:pic>
        <p:nvPicPr>
          <p:cNvPr id="25603" name="Picture 3">
            <a:extLst>
              <a:ext uri="{FF2B5EF4-FFF2-40B4-BE49-F238E27FC236}">
                <a16:creationId xmlns:a16="http://schemas.microsoft.com/office/drawing/2014/main" id="{EE1FAADA-AFDB-820C-EC5A-DBE39E7F6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66800"/>
            <a:ext cx="7391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5">
            <a:extLst>
              <a:ext uri="{FF2B5EF4-FFF2-40B4-BE49-F238E27FC236}">
                <a16:creationId xmlns:a16="http://schemas.microsoft.com/office/drawing/2014/main" id="{D63D8237-474F-B392-5106-65158905A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6000"/>
            <a:ext cx="32004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5654E09-170C-0DF2-D213-257ED1CBF463}"/>
              </a:ext>
            </a:extLst>
          </p:cNvPr>
          <p:cNvSpPr>
            <a:spLocks noGrp="1"/>
          </p:cNvSpPr>
          <p:nvPr>
            <p:ph type="title"/>
          </p:nvPr>
        </p:nvSpPr>
        <p:spPr/>
        <p:txBody>
          <a:bodyPr/>
          <a:lstStyle/>
          <a:p>
            <a:r>
              <a:rPr lang="en-US" altLang="en-PK"/>
              <a:t>Traffic channels (another representation)</a:t>
            </a:r>
          </a:p>
        </p:txBody>
      </p:sp>
      <p:pic>
        <p:nvPicPr>
          <p:cNvPr id="26627" name="Picture 2">
            <a:extLst>
              <a:ext uri="{FF2B5EF4-FFF2-40B4-BE49-F238E27FC236}">
                <a16:creationId xmlns:a16="http://schemas.microsoft.com/office/drawing/2014/main" id="{391913C7-643E-A9D4-C097-B50BF321A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1066800"/>
            <a:ext cx="65532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3">
            <a:extLst>
              <a:ext uri="{FF2B5EF4-FFF2-40B4-BE49-F238E27FC236}">
                <a16:creationId xmlns:a16="http://schemas.microsoft.com/office/drawing/2014/main" id="{5F85E805-898D-DD05-31C2-E202800D3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64" y="6649019"/>
            <a:ext cx="32004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Question [different S and R]</a:t>
            </a:r>
          </a:p>
        </p:txBody>
      </p:sp>
      <p:sp>
        <p:nvSpPr>
          <p:cNvPr id="3" name="Content Placeholder 2"/>
          <p:cNvSpPr>
            <a:spLocks noGrp="1"/>
          </p:cNvSpPr>
          <p:nvPr>
            <p:ph idx="1"/>
          </p:nvPr>
        </p:nvSpPr>
        <p:spPr/>
        <p:txBody>
          <a:bodyPr/>
          <a:lstStyle/>
          <a:p>
            <a:pPr algn="just"/>
            <a:r>
              <a:rPr lang="en-US" dirty="0"/>
              <a:t>A company owns two office towers in a city and wants to set up a 4-GHz microwave link between the two towers. The two towers have heights of 100m and 50 m, and are separated by 3 km. In the line of sight (LOS) and midway between the two towers is a third tower of height 70 meters. Will line-of-sight transmission be possible between the two towers? Justify your answer. Describe an engineering solution to obtain line-of-sight transmission</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3</a:t>
            </a:fld>
            <a:endParaRPr lang="en-US"/>
          </a:p>
        </p:txBody>
      </p:sp>
      <p:graphicFrame>
        <p:nvGraphicFramePr>
          <p:cNvPr id="5" name="Object 4">
            <a:extLst>
              <a:ext uri="{FF2B5EF4-FFF2-40B4-BE49-F238E27FC236}">
                <a16:creationId xmlns:a16="http://schemas.microsoft.com/office/drawing/2014/main" id="{5BD9BF1B-0B21-4E7B-8C72-98E7E3832706}"/>
              </a:ext>
            </a:extLst>
          </p:cNvPr>
          <p:cNvGraphicFramePr>
            <a:graphicFrameLocks noChangeAspect="1"/>
          </p:cNvGraphicFramePr>
          <p:nvPr>
            <p:extLst>
              <p:ext uri="{D42A27DB-BD31-4B8C-83A1-F6EECF244321}">
                <p14:modId xmlns:p14="http://schemas.microsoft.com/office/powerpoint/2010/main" val="1213702913"/>
              </p:ext>
            </p:extLst>
          </p:nvPr>
        </p:nvGraphicFramePr>
        <p:xfrm>
          <a:off x="2638274" y="4191001"/>
          <a:ext cx="2311551" cy="1212850"/>
        </p:xfrm>
        <a:graphic>
          <a:graphicData uri="http://schemas.openxmlformats.org/presentationml/2006/ole">
            <mc:AlternateContent xmlns:mc="http://schemas.openxmlformats.org/markup-compatibility/2006">
              <mc:Choice xmlns:v="urn:schemas-microsoft-com:vml" Requires="v">
                <p:oleObj name="Equation" r:id="rId3" imgW="1015920" imgH="533160" progId="Equation.DSMT4">
                  <p:embed/>
                </p:oleObj>
              </mc:Choice>
              <mc:Fallback>
                <p:oleObj name="Equation" r:id="rId3" imgW="1015920" imgH="533160" progId="Equation.DSMT4">
                  <p:embed/>
                  <p:pic>
                    <p:nvPicPr>
                      <p:cNvPr id="0" name=""/>
                      <p:cNvPicPr/>
                      <p:nvPr/>
                    </p:nvPicPr>
                    <p:blipFill>
                      <a:blip r:embed="rId4"/>
                      <a:stretch>
                        <a:fillRect/>
                      </a:stretch>
                    </p:blipFill>
                    <p:spPr>
                      <a:xfrm>
                        <a:off x="2638274" y="4191001"/>
                        <a:ext cx="2311551" cy="1212850"/>
                      </a:xfrm>
                      <a:prstGeom prst="rect">
                        <a:avLst/>
                      </a:prstGeom>
                    </p:spPr>
                  </p:pic>
                </p:oleObj>
              </mc:Fallback>
            </mc:AlternateContent>
          </a:graphicData>
        </a:graphic>
      </p:graphicFrame>
    </p:spTree>
    <p:extLst>
      <p:ext uri="{BB962C8B-B14F-4D97-AF65-F5344CB8AC3E}">
        <p14:creationId xmlns:p14="http://schemas.microsoft.com/office/powerpoint/2010/main" val="148178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28600" y="96838"/>
            <a:ext cx="8686800" cy="741362"/>
          </a:xfrm>
        </p:spPr>
        <p:txBody>
          <a:bodyPr/>
          <a:lstStyle/>
          <a:p>
            <a:r>
              <a:rPr lang="en-US" dirty="0"/>
              <a:t>Diffraction: </a:t>
            </a:r>
            <a:r>
              <a:rPr lang="en-US" dirty="0">
                <a:solidFill>
                  <a:srgbClr val="FF0000"/>
                </a:solidFill>
              </a:rPr>
              <a:t>Losses</a:t>
            </a:r>
          </a:p>
        </p:txBody>
      </p:sp>
      <p:sp>
        <p:nvSpPr>
          <p:cNvPr id="28676" name="Slide Number Placeholder 4"/>
          <p:cNvSpPr>
            <a:spLocks noGrp="1"/>
          </p:cNvSpPr>
          <p:nvPr>
            <p:ph type="sldNum" sz="quarter" idx="12"/>
          </p:nvPr>
        </p:nvSpPr>
        <p:spPr>
          <a:noFill/>
        </p:spPr>
        <p:txBody>
          <a:bodyPr/>
          <a:lstStyle/>
          <a:p>
            <a:fld id="{BBD5F71A-6C28-4652-9D2B-8DDD5BC8295C}" type="slidenum">
              <a:rPr lang="en-US" smtClean="0"/>
              <a:pPr/>
              <a:t>4</a:t>
            </a:fld>
            <a:endParaRPr lang="en-US"/>
          </a:p>
        </p:txBody>
      </p:sp>
      <p:sp>
        <p:nvSpPr>
          <p:cNvPr id="28677" name="Rectangle 3"/>
          <p:cNvSpPr>
            <a:spLocks noGrp="1" noChangeArrowheads="1"/>
          </p:cNvSpPr>
          <p:nvPr>
            <p:ph idx="1"/>
          </p:nvPr>
        </p:nvSpPr>
        <p:spPr>
          <a:xfrm>
            <a:off x="228600" y="990600"/>
            <a:ext cx="8686800" cy="2743200"/>
          </a:xfrm>
        </p:spPr>
        <p:txBody>
          <a:bodyPr/>
          <a:lstStyle/>
          <a:p>
            <a:r>
              <a:rPr lang="en-US" dirty="0"/>
              <a:t>For an obstruction of height h, the Fresnel-Kirchhoff parameter is given by</a:t>
            </a:r>
          </a:p>
          <a:p>
            <a:pPr lvl="2"/>
            <a:endParaRPr lang="en-US" dirty="0"/>
          </a:p>
          <a:p>
            <a:pPr lvl="2"/>
            <a:endParaRPr lang="en-US" dirty="0"/>
          </a:p>
          <a:p>
            <a:pPr lvl="2"/>
            <a:endParaRPr lang="en-US" dirty="0"/>
          </a:p>
          <a:p>
            <a:r>
              <a:rPr lang="en-US" dirty="0"/>
              <a:t>The height h (and </a:t>
            </a:r>
            <a:r>
              <a:rPr lang="el-GR" dirty="0"/>
              <a:t>ν</a:t>
            </a:r>
            <a:r>
              <a:rPr lang="en-US" dirty="0"/>
              <a:t>) is positive if the obstruction extends above the LoS and negative if it does not</a:t>
            </a:r>
          </a:p>
        </p:txBody>
      </p:sp>
      <p:graphicFrame>
        <p:nvGraphicFramePr>
          <p:cNvPr id="28674" name="Object 2"/>
          <p:cNvGraphicFramePr>
            <a:graphicFrameLocks noChangeAspect="1"/>
          </p:cNvGraphicFramePr>
          <p:nvPr/>
        </p:nvGraphicFramePr>
        <p:xfrm>
          <a:off x="3319463" y="1571625"/>
          <a:ext cx="2647950" cy="1225550"/>
        </p:xfrm>
        <a:graphic>
          <a:graphicData uri="http://schemas.openxmlformats.org/presentationml/2006/ole">
            <mc:AlternateContent xmlns:mc="http://schemas.openxmlformats.org/markup-compatibility/2006">
              <mc:Choice xmlns:v="urn:schemas-microsoft-com:vml" Requires="v">
                <p:oleObj name="Equation" r:id="rId3" imgW="1155700" imgH="533400" progId="Equation.DSMT4">
                  <p:embed/>
                </p:oleObj>
              </mc:Choice>
              <mc:Fallback>
                <p:oleObj name="Equation" r:id="rId3" imgW="1155700" imgH="533400" progId="Equation.DSMT4">
                  <p:embed/>
                  <p:pic>
                    <p:nvPicPr>
                      <p:cNvPr id="28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463" y="1571625"/>
                        <a:ext cx="2647950" cy="12255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pSp>
        <p:nvGrpSpPr>
          <p:cNvPr id="2" name="Group 42"/>
          <p:cNvGrpSpPr>
            <a:grpSpLocks/>
          </p:cNvGrpSpPr>
          <p:nvPr/>
        </p:nvGrpSpPr>
        <p:grpSpPr bwMode="auto">
          <a:xfrm>
            <a:off x="1676400" y="5257800"/>
            <a:ext cx="457200" cy="838200"/>
            <a:chOff x="533401" y="3505200"/>
            <a:chExt cx="457199" cy="838199"/>
          </a:xfrm>
        </p:grpSpPr>
        <p:sp>
          <p:nvSpPr>
            <p:cNvPr id="28687"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28688" name="Shape 61"/>
            <p:cNvCxnSpPr>
              <a:cxnSpLocks noChangeShapeType="1"/>
              <a:stCxn id="28687"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3" name="Group 46"/>
          <p:cNvGrpSpPr>
            <a:grpSpLocks/>
          </p:cNvGrpSpPr>
          <p:nvPr/>
        </p:nvGrpSpPr>
        <p:grpSpPr bwMode="auto">
          <a:xfrm>
            <a:off x="7239000" y="5257800"/>
            <a:ext cx="457200" cy="838200"/>
            <a:chOff x="533401" y="3505200"/>
            <a:chExt cx="457199" cy="838199"/>
          </a:xfrm>
        </p:grpSpPr>
        <p:sp>
          <p:nvSpPr>
            <p:cNvPr id="28685"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28686" name="Shape 61"/>
            <p:cNvCxnSpPr>
              <a:cxnSpLocks noChangeShapeType="1"/>
              <a:stCxn id="28685"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cxnSp>
        <p:nvCxnSpPr>
          <p:cNvPr id="28680" name="Straight Connector 50"/>
          <p:cNvCxnSpPr>
            <a:cxnSpLocks noChangeShapeType="1"/>
          </p:cNvCxnSpPr>
          <p:nvPr/>
        </p:nvCxnSpPr>
        <p:spPr bwMode="auto">
          <a:xfrm>
            <a:off x="914400" y="6096000"/>
            <a:ext cx="7239000" cy="1588"/>
          </a:xfrm>
          <a:prstGeom prst="line">
            <a:avLst/>
          </a:prstGeom>
          <a:noFill/>
          <a:ln w="38100" algn="ctr">
            <a:solidFill>
              <a:schemeClr val="tx1"/>
            </a:solidFill>
            <a:round/>
            <a:headEnd/>
            <a:tailEnd/>
          </a:ln>
        </p:spPr>
      </p:cxnSp>
      <p:cxnSp>
        <p:nvCxnSpPr>
          <p:cNvPr id="28681" name="Straight Arrow Connector 62"/>
          <p:cNvCxnSpPr>
            <a:cxnSpLocks noChangeShapeType="1"/>
            <a:stCxn id="28687" idx="3"/>
            <a:endCxn id="28685" idx="1"/>
          </p:cNvCxnSpPr>
          <p:nvPr/>
        </p:nvCxnSpPr>
        <p:spPr bwMode="auto">
          <a:xfrm>
            <a:off x="2076450" y="5334000"/>
            <a:ext cx="5448300" cy="0"/>
          </a:xfrm>
          <a:prstGeom prst="straightConnector1">
            <a:avLst/>
          </a:prstGeom>
          <a:noFill/>
          <a:ln w="9525" algn="ctr">
            <a:solidFill>
              <a:schemeClr val="tx1"/>
            </a:solidFill>
            <a:round/>
            <a:headEnd/>
            <a:tailEnd type="stealth" w="lg" len="lg"/>
          </a:ln>
        </p:spPr>
      </p:cxnSp>
      <p:sp>
        <p:nvSpPr>
          <p:cNvPr id="28682" name="TextBox 81"/>
          <p:cNvSpPr txBox="1">
            <a:spLocks noChangeArrowheads="1"/>
          </p:cNvSpPr>
          <p:nvPr/>
        </p:nvSpPr>
        <p:spPr bwMode="auto">
          <a:xfrm>
            <a:off x="4038600" y="6096000"/>
            <a:ext cx="1524000" cy="369888"/>
          </a:xfrm>
          <a:prstGeom prst="rect">
            <a:avLst/>
          </a:prstGeom>
          <a:noFill/>
          <a:ln w="9525">
            <a:noFill/>
            <a:miter lim="800000"/>
            <a:headEnd/>
            <a:tailEnd/>
          </a:ln>
        </p:spPr>
        <p:txBody>
          <a:bodyPr>
            <a:spAutoFit/>
          </a:bodyPr>
          <a:lstStyle/>
          <a:p>
            <a:pPr algn="ctr"/>
            <a:r>
              <a:rPr lang="en-US" b="0">
                <a:latin typeface="Calibri" pitchFamily="34" charset="0"/>
              </a:rPr>
              <a:t>obstruction</a:t>
            </a:r>
            <a:endParaRPr lang="en-US" b="0" baseline="-25000">
              <a:latin typeface="Calibri" pitchFamily="34" charset="0"/>
            </a:endParaRPr>
          </a:p>
        </p:txBody>
      </p:sp>
      <p:sp>
        <p:nvSpPr>
          <p:cNvPr id="28683" name="Isosceles Triangle 104"/>
          <p:cNvSpPr>
            <a:spLocks noChangeArrowheads="1"/>
          </p:cNvSpPr>
          <p:nvPr/>
        </p:nvSpPr>
        <p:spPr bwMode="auto">
          <a:xfrm>
            <a:off x="4724400" y="5334000"/>
            <a:ext cx="152400" cy="762000"/>
          </a:xfrm>
          <a:prstGeom prst="triangle">
            <a:avLst>
              <a:gd name="adj" fmla="val 50000"/>
            </a:avLst>
          </a:prstGeom>
          <a:solidFill>
            <a:srgbClr val="FF0000"/>
          </a:solidFill>
          <a:ln w="9525" algn="ctr">
            <a:solidFill>
              <a:schemeClr val="tx1"/>
            </a:solidFill>
            <a:round/>
            <a:headEnd/>
            <a:tailEnd/>
          </a:ln>
        </p:spPr>
        <p:txBody>
          <a:bodyPr/>
          <a:lstStyle/>
          <a:p>
            <a:endParaRPr lang="en-US"/>
          </a:p>
        </p:txBody>
      </p:sp>
      <p:sp>
        <p:nvSpPr>
          <p:cNvPr id="28684" name="TextBox 81"/>
          <p:cNvSpPr txBox="1">
            <a:spLocks noChangeArrowheads="1"/>
          </p:cNvSpPr>
          <p:nvPr/>
        </p:nvSpPr>
        <p:spPr bwMode="auto">
          <a:xfrm>
            <a:off x="5562600" y="4876800"/>
            <a:ext cx="1524000" cy="369888"/>
          </a:xfrm>
          <a:prstGeom prst="rect">
            <a:avLst/>
          </a:prstGeom>
          <a:noFill/>
          <a:ln w="9525">
            <a:noFill/>
            <a:miter lim="800000"/>
            <a:headEnd/>
            <a:tailEnd/>
          </a:ln>
        </p:spPr>
        <p:txBody>
          <a:bodyPr>
            <a:spAutoFit/>
          </a:bodyPr>
          <a:lstStyle/>
          <a:p>
            <a:pPr algn="ctr"/>
            <a:r>
              <a:rPr lang="en-US" b="0">
                <a:latin typeface="Calibri" pitchFamily="34" charset="0"/>
              </a:rPr>
              <a:t>h=0, </a:t>
            </a:r>
            <a:r>
              <a:rPr lang="el-GR" b="0">
                <a:latin typeface="Calibri" pitchFamily="34" charset="0"/>
              </a:rPr>
              <a:t>ν</a:t>
            </a:r>
            <a:r>
              <a:rPr lang="en-US" b="0">
                <a:latin typeface="Calibri" pitchFamily="34" charset="0"/>
              </a:rPr>
              <a:t>=0</a:t>
            </a:r>
            <a:endParaRPr lang="en-US" b="0" baseline="-25000">
              <a:latin typeface="Calibri" pitchFamily="34" charset="0"/>
            </a:endParaRPr>
          </a:p>
        </p:txBody>
      </p:sp>
    </p:spTree>
    <p:extLst>
      <p:ext uri="{BB962C8B-B14F-4D97-AF65-F5344CB8AC3E}">
        <p14:creationId xmlns:p14="http://schemas.microsoft.com/office/powerpoint/2010/main" val="251894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28600" y="96838"/>
            <a:ext cx="8686800" cy="741362"/>
          </a:xfrm>
        </p:spPr>
        <p:txBody>
          <a:bodyPr/>
          <a:lstStyle/>
          <a:p>
            <a:r>
              <a:rPr lang="en-US"/>
              <a:t>Diffraction: Losses</a:t>
            </a:r>
          </a:p>
        </p:txBody>
      </p:sp>
      <p:sp>
        <p:nvSpPr>
          <p:cNvPr id="29700" name="Slide Number Placeholder 4"/>
          <p:cNvSpPr>
            <a:spLocks noGrp="1"/>
          </p:cNvSpPr>
          <p:nvPr>
            <p:ph type="sldNum" sz="quarter" idx="12"/>
          </p:nvPr>
        </p:nvSpPr>
        <p:spPr>
          <a:noFill/>
        </p:spPr>
        <p:txBody>
          <a:bodyPr/>
          <a:lstStyle/>
          <a:p>
            <a:fld id="{34B4B7A7-5E3D-48DB-B38A-E750050F2D25}" type="slidenum">
              <a:rPr lang="en-US" smtClean="0"/>
              <a:pPr/>
              <a:t>5</a:t>
            </a:fld>
            <a:endParaRPr lang="en-US"/>
          </a:p>
        </p:txBody>
      </p:sp>
      <p:sp>
        <p:nvSpPr>
          <p:cNvPr id="29701" name="Rectangle 3"/>
          <p:cNvSpPr>
            <a:spLocks noGrp="1" noChangeArrowheads="1"/>
          </p:cNvSpPr>
          <p:nvPr>
            <p:ph idx="1"/>
          </p:nvPr>
        </p:nvSpPr>
        <p:spPr>
          <a:xfrm>
            <a:off x="228600" y="990600"/>
            <a:ext cx="8686800" cy="2743200"/>
          </a:xfrm>
        </p:spPr>
        <p:txBody>
          <a:bodyPr/>
          <a:lstStyle/>
          <a:p>
            <a:r>
              <a:rPr lang="en-US" dirty="0"/>
              <a:t>For an obstruction of height h, the Fresnel-Kirchhoff parameter is given by</a:t>
            </a:r>
          </a:p>
          <a:p>
            <a:pPr lvl="2"/>
            <a:endParaRPr lang="en-US" dirty="0"/>
          </a:p>
          <a:p>
            <a:pPr lvl="2"/>
            <a:endParaRPr lang="en-US" dirty="0"/>
          </a:p>
          <a:p>
            <a:pPr lvl="2"/>
            <a:endParaRPr lang="en-US" dirty="0"/>
          </a:p>
          <a:p>
            <a:r>
              <a:rPr lang="en-US" dirty="0"/>
              <a:t>The height h (and </a:t>
            </a:r>
            <a:r>
              <a:rPr lang="el-GR" dirty="0"/>
              <a:t>ν</a:t>
            </a:r>
            <a:r>
              <a:rPr lang="en-US" dirty="0"/>
              <a:t>) is positive if the obstruction extends above the LoS and negative if it does not</a:t>
            </a:r>
          </a:p>
        </p:txBody>
      </p:sp>
      <p:graphicFrame>
        <p:nvGraphicFramePr>
          <p:cNvPr id="29698" name="Object 2"/>
          <p:cNvGraphicFramePr>
            <a:graphicFrameLocks noChangeAspect="1"/>
          </p:cNvGraphicFramePr>
          <p:nvPr/>
        </p:nvGraphicFramePr>
        <p:xfrm>
          <a:off x="3319463" y="1571625"/>
          <a:ext cx="2647950" cy="1225550"/>
        </p:xfrm>
        <a:graphic>
          <a:graphicData uri="http://schemas.openxmlformats.org/presentationml/2006/ole">
            <mc:AlternateContent xmlns:mc="http://schemas.openxmlformats.org/markup-compatibility/2006">
              <mc:Choice xmlns:v="urn:schemas-microsoft-com:vml" Requires="v">
                <p:oleObj name="Equation" r:id="rId3" imgW="1155700" imgH="533400" progId="Equation.DSMT4">
                  <p:embed/>
                </p:oleObj>
              </mc:Choice>
              <mc:Fallback>
                <p:oleObj name="Equation" r:id="rId3" imgW="1155700" imgH="533400" progId="Equation.DSMT4">
                  <p:embed/>
                  <p:pic>
                    <p:nvPicPr>
                      <p:cNvPr id="296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463" y="1571625"/>
                        <a:ext cx="2647950" cy="12255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pSp>
        <p:nvGrpSpPr>
          <p:cNvPr id="2" name="Group 42"/>
          <p:cNvGrpSpPr>
            <a:grpSpLocks/>
          </p:cNvGrpSpPr>
          <p:nvPr/>
        </p:nvGrpSpPr>
        <p:grpSpPr bwMode="auto">
          <a:xfrm>
            <a:off x="1676400" y="5257800"/>
            <a:ext cx="457200" cy="838200"/>
            <a:chOff x="533401" y="3505200"/>
            <a:chExt cx="457199" cy="838199"/>
          </a:xfrm>
        </p:grpSpPr>
        <p:sp>
          <p:nvSpPr>
            <p:cNvPr id="29713"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29714" name="Shape 61"/>
            <p:cNvCxnSpPr>
              <a:cxnSpLocks noChangeShapeType="1"/>
              <a:stCxn id="29713"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3" name="Group 46"/>
          <p:cNvGrpSpPr>
            <a:grpSpLocks/>
          </p:cNvGrpSpPr>
          <p:nvPr/>
        </p:nvGrpSpPr>
        <p:grpSpPr bwMode="auto">
          <a:xfrm>
            <a:off x="7239000" y="5257800"/>
            <a:ext cx="457200" cy="838200"/>
            <a:chOff x="533401" y="3505200"/>
            <a:chExt cx="457199" cy="838199"/>
          </a:xfrm>
        </p:grpSpPr>
        <p:sp>
          <p:nvSpPr>
            <p:cNvPr id="29711"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29712" name="Shape 61"/>
            <p:cNvCxnSpPr>
              <a:cxnSpLocks noChangeShapeType="1"/>
              <a:stCxn id="29711"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cxnSp>
        <p:nvCxnSpPr>
          <p:cNvPr id="29704" name="Straight Connector 50"/>
          <p:cNvCxnSpPr>
            <a:cxnSpLocks noChangeShapeType="1"/>
          </p:cNvCxnSpPr>
          <p:nvPr/>
        </p:nvCxnSpPr>
        <p:spPr bwMode="auto">
          <a:xfrm>
            <a:off x="914400" y="6096000"/>
            <a:ext cx="7239000" cy="1588"/>
          </a:xfrm>
          <a:prstGeom prst="line">
            <a:avLst/>
          </a:prstGeom>
          <a:noFill/>
          <a:ln w="38100" algn="ctr">
            <a:solidFill>
              <a:schemeClr val="tx1"/>
            </a:solidFill>
            <a:round/>
            <a:headEnd/>
            <a:tailEnd/>
          </a:ln>
        </p:spPr>
      </p:cxnSp>
      <p:cxnSp>
        <p:nvCxnSpPr>
          <p:cNvPr id="29705" name="Straight Arrow Connector 62"/>
          <p:cNvCxnSpPr>
            <a:cxnSpLocks noChangeShapeType="1"/>
            <a:stCxn id="29713" idx="3"/>
            <a:endCxn id="29711" idx="1"/>
          </p:cNvCxnSpPr>
          <p:nvPr/>
        </p:nvCxnSpPr>
        <p:spPr bwMode="auto">
          <a:xfrm>
            <a:off x="2076450" y="5334000"/>
            <a:ext cx="5448300" cy="0"/>
          </a:xfrm>
          <a:prstGeom prst="straightConnector1">
            <a:avLst/>
          </a:prstGeom>
          <a:noFill/>
          <a:ln w="9525" algn="ctr">
            <a:solidFill>
              <a:schemeClr val="tx1"/>
            </a:solidFill>
            <a:round/>
            <a:headEnd/>
            <a:tailEnd type="stealth" w="lg" len="lg"/>
          </a:ln>
        </p:spPr>
      </p:cxnSp>
      <p:sp>
        <p:nvSpPr>
          <p:cNvPr id="29706" name="TextBox 81"/>
          <p:cNvSpPr txBox="1">
            <a:spLocks noChangeArrowheads="1"/>
          </p:cNvSpPr>
          <p:nvPr/>
        </p:nvSpPr>
        <p:spPr bwMode="auto">
          <a:xfrm>
            <a:off x="4038600" y="6096000"/>
            <a:ext cx="1524000" cy="369888"/>
          </a:xfrm>
          <a:prstGeom prst="rect">
            <a:avLst/>
          </a:prstGeom>
          <a:noFill/>
          <a:ln w="9525">
            <a:noFill/>
            <a:miter lim="800000"/>
            <a:headEnd/>
            <a:tailEnd/>
          </a:ln>
        </p:spPr>
        <p:txBody>
          <a:bodyPr>
            <a:spAutoFit/>
          </a:bodyPr>
          <a:lstStyle/>
          <a:p>
            <a:pPr algn="ctr"/>
            <a:r>
              <a:rPr lang="en-US" b="0">
                <a:latin typeface="Calibri" pitchFamily="34" charset="0"/>
              </a:rPr>
              <a:t>obstruction</a:t>
            </a:r>
            <a:endParaRPr lang="en-US" b="0" baseline="-25000">
              <a:latin typeface="Calibri" pitchFamily="34" charset="0"/>
            </a:endParaRPr>
          </a:p>
        </p:txBody>
      </p:sp>
      <p:sp>
        <p:nvSpPr>
          <p:cNvPr id="29707" name="Isosceles Triangle 104"/>
          <p:cNvSpPr>
            <a:spLocks noChangeArrowheads="1"/>
          </p:cNvSpPr>
          <p:nvPr/>
        </p:nvSpPr>
        <p:spPr bwMode="auto">
          <a:xfrm>
            <a:off x="4724400" y="5638800"/>
            <a:ext cx="152400" cy="457200"/>
          </a:xfrm>
          <a:prstGeom prst="triangle">
            <a:avLst>
              <a:gd name="adj" fmla="val 50000"/>
            </a:avLst>
          </a:prstGeom>
          <a:solidFill>
            <a:srgbClr val="FF0000"/>
          </a:solidFill>
          <a:ln w="9525" algn="ctr">
            <a:solidFill>
              <a:schemeClr val="tx1"/>
            </a:solidFill>
            <a:round/>
            <a:headEnd/>
            <a:tailEnd/>
          </a:ln>
        </p:spPr>
        <p:txBody>
          <a:bodyPr/>
          <a:lstStyle/>
          <a:p>
            <a:endParaRPr lang="en-US"/>
          </a:p>
        </p:txBody>
      </p:sp>
      <p:sp>
        <p:nvSpPr>
          <p:cNvPr id="29708" name="TextBox 81"/>
          <p:cNvSpPr txBox="1">
            <a:spLocks noChangeArrowheads="1"/>
          </p:cNvSpPr>
          <p:nvPr/>
        </p:nvSpPr>
        <p:spPr bwMode="auto">
          <a:xfrm>
            <a:off x="5638800" y="4724400"/>
            <a:ext cx="1524000" cy="646113"/>
          </a:xfrm>
          <a:prstGeom prst="rect">
            <a:avLst/>
          </a:prstGeom>
          <a:noFill/>
          <a:ln w="9525">
            <a:noFill/>
            <a:miter lim="800000"/>
            <a:headEnd/>
            <a:tailEnd/>
          </a:ln>
        </p:spPr>
        <p:txBody>
          <a:bodyPr>
            <a:spAutoFit/>
          </a:bodyPr>
          <a:lstStyle/>
          <a:p>
            <a:pPr algn="ctr"/>
            <a:r>
              <a:rPr lang="en-US" b="0">
                <a:latin typeface="Calibri" pitchFamily="34" charset="0"/>
              </a:rPr>
              <a:t>h negative</a:t>
            </a:r>
          </a:p>
          <a:p>
            <a:pPr algn="ctr"/>
            <a:r>
              <a:rPr lang="el-GR" b="0"/>
              <a:t>ν</a:t>
            </a:r>
            <a:r>
              <a:rPr lang="en-US" b="0"/>
              <a:t> </a:t>
            </a:r>
            <a:r>
              <a:rPr lang="en-US" b="0">
                <a:latin typeface="Calibri" pitchFamily="34" charset="0"/>
              </a:rPr>
              <a:t>negative</a:t>
            </a:r>
            <a:endParaRPr lang="en-US" b="0" baseline="-25000">
              <a:latin typeface="Calibri" pitchFamily="34" charset="0"/>
            </a:endParaRPr>
          </a:p>
        </p:txBody>
      </p:sp>
      <p:cxnSp>
        <p:nvCxnSpPr>
          <p:cNvPr id="29709" name="Straight Connector 17"/>
          <p:cNvCxnSpPr>
            <a:cxnSpLocks noChangeShapeType="1"/>
          </p:cNvCxnSpPr>
          <p:nvPr/>
        </p:nvCxnSpPr>
        <p:spPr bwMode="auto">
          <a:xfrm>
            <a:off x="4343400" y="5638800"/>
            <a:ext cx="914400" cy="1588"/>
          </a:xfrm>
          <a:prstGeom prst="line">
            <a:avLst/>
          </a:prstGeom>
          <a:noFill/>
          <a:ln w="9525" algn="ctr">
            <a:solidFill>
              <a:schemeClr val="tx1"/>
            </a:solidFill>
            <a:prstDash val="dash"/>
            <a:round/>
            <a:headEnd/>
            <a:tailEnd/>
          </a:ln>
        </p:spPr>
      </p:cxnSp>
      <p:cxnSp>
        <p:nvCxnSpPr>
          <p:cNvPr id="29710" name="Straight Arrow Connector 20"/>
          <p:cNvCxnSpPr>
            <a:cxnSpLocks noChangeShapeType="1"/>
          </p:cNvCxnSpPr>
          <p:nvPr/>
        </p:nvCxnSpPr>
        <p:spPr bwMode="auto">
          <a:xfrm rot="5400000" flipH="1" flipV="1">
            <a:off x="5183187" y="5484813"/>
            <a:ext cx="303213" cy="1588"/>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20455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600" y="96838"/>
            <a:ext cx="8686800" cy="741362"/>
          </a:xfrm>
        </p:spPr>
        <p:txBody>
          <a:bodyPr/>
          <a:lstStyle/>
          <a:p>
            <a:r>
              <a:rPr lang="en-US"/>
              <a:t>Diffraction: Losses</a:t>
            </a:r>
          </a:p>
        </p:txBody>
      </p:sp>
      <p:sp>
        <p:nvSpPr>
          <p:cNvPr id="30724" name="Slide Number Placeholder 4"/>
          <p:cNvSpPr>
            <a:spLocks noGrp="1"/>
          </p:cNvSpPr>
          <p:nvPr>
            <p:ph type="sldNum" sz="quarter" idx="12"/>
          </p:nvPr>
        </p:nvSpPr>
        <p:spPr>
          <a:noFill/>
        </p:spPr>
        <p:txBody>
          <a:bodyPr/>
          <a:lstStyle/>
          <a:p>
            <a:fld id="{659BC5DD-FA6E-4286-B7F6-95FD29BA5573}" type="slidenum">
              <a:rPr lang="en-US" smtClean="0"/>
              <a:pPr/>
              <a:t>6</a:t>
            </a:fld>
            <a:endParaRPr lang="en-US"/>
          </a:p>
        </p:txBody>
      </p:sp>
      <p:sp>
        <p:nvSpPr>
          <p:cNvPr id="30725" name="Rectangle 3"/>
          <p:cNvSpPr>
            <a:spLocks noGrp="1" noChangeArrowheads="1"/>
          </p:cNvSpPr>
          <p:nvPr>
            <p:ph idx="1"/>
          </p:nvPr>
        </p:nvSpPr>
        <p:spPr>
          <a:xfrm>
            <a:off x="228600" y="990600"/>
            <a:ext cx="8686800" cy="2743200"/>
          </a:xfrm>
        </p:spPr>
        <p:txBody>
          <a:bodyPr/>
          <a:lstStyle/>
          <a:p>
            <a:r>
              <a:rPr lang="en-US" dirty="0"/>
              <a:t>For an obstruction of height h, the Fresnel-Kirchhoff parameter is given by</a:t>
            </a:r>
          </a:p>
          <a:p>
            <a:pPr lvl="2"/>
            <a:endParaRPr lang="en-US" dirty="0"/>
          </a:p>
          <a:p>
            <a:pPr lvl="2"/>
            <a:endParaRPr lang="en-US" dirty="0"/>
          </a:p>
          <a:p>
            <a:pPr lvl="2"/>
            <a:endParaRPr lang="en-US" dirty="0"/>
          </a:p>
          <a:p>
            <a:r>
              <a:rPr lang="en-US" dirty="0"/>
              <a:t>The height h (and </a:t>
            </a:r>
            <a:r>
              <a:rPr lang="el-GR" dirty="0"/>
              <a:t>ν</a:t>
            </a:r>
            <a:r>
              <a:rPr lang="en-US" dirty="0"/>
              <a:t>) is positive if the obstruction extends above the LoS and negative if it does not</a:t>
            </a:r>
          </a:p>
        </p:txBody>
      </p:sp>
      <p:grpSp>
        <p:nvGrpSpPr>
          <p:cNvPr id="3" name="Group 42"/>
          <p:cNvGrpSpPr>
            <a:grpSpLocks/>
          </p:cNvGrpSpPr>
          <p:nvPr/>
        </p:nvGrpSpPr>
        <p:grpSpPr bwMode="auto">
          <a:xfrm>
            <a:off x="1676400" y="5257800"/>
            <a:ext cx="457200" cy="838200"/>
            <a:chOff x="533401" y="3505200"/>
            <a:chExt cx="457199" cy="838199"/>
          </a:xfrm>
        </p:grpSpPr>
        <p:sp>
          <p:nvSpPr>
            <p:cNvPr id="30737"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30738" name="Shape 61"/>
            <p:cNvCxnSpPr>
              <a:cxnSpLocks noChangeShapeType="1"/>
              <a:stCxn id="30737"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239000" y="5257800"/>
            <a:ext cx="457200" cy="838200"/>
            <a:chOff x="533401" y="3505200"/>
            <a:chExt cx="457199" cy="838199"/>
          </a:xfrm>
        </p:grpSpPr>
        <p:sp>
          <p:nvSpPr>
            <p:cNvPr id="30735"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30736" name="Shape 61"/>
            <p:cNvCxnSpPr>
              <a:cxnSpLocks noChangeShapeType="1"/>
              <a:stCxn id="30735"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cxnSp>
        <p:nvCxnSpPr>
          <p:cNvPr id="30728" name="Straight Connector 50"/>
          <p:cNvCxnSpPr>
            <a:cxnSpLocks noChangeShapeType="1"/>
          </p:cNvCxnSpPr>
          <p:nvPr/>
        </p:nvCxnSpPr>
        <p:spPr bwMode="auto">
          <a:xfrm>
            <a:off x="914400" y="6096000"/>
            <a:ext cx="7239000" cy="1588"/>
          </a:xfrm>
          <a:prstGeom prst="line">
            <a:avLst/>
          </a:prstGeom>
          <a:noFill/>
          <a:ln w="38100" algn="ctr">
            <a:solidFill>
              <a:schemeClr val="tx1"/>
            </a:solidFill>
            <a:round/>
            <a:headEnd/>
            <a:tailEnd/>
          </a:ln>
        </p:spPr>
      </p:cxnSp>
      <p:cxnSp>
        <p:nvCxnSpPr>
          <p:cNvPr id="30729" name="Straight Arrow Connector 62"/>
          <p:cNvCxnSpPr>
            <a:cxnSpLocks noChangeShapeType="1"/>
            <a:stCxn id="30737" idx="3"/>
            <a:endCxn id="30735" idx="1"/>
          </p:cNvCxnSpPr>
          <p:nvPr/>
        </p:nvCxnSpPr>
        <p:spPr bwMode="auto">
          <a:xfrm>
            <a:off x="2076450" y="5334000"/>
            <a:ext cx="5448300" cy="0"/>
          </a:xfrm>
          <a:prstGeom prst="straightConnector1">
            <a:avLst/>
          </a:prstGeom>
          <a:noFill/>
          <a:ln w="9525" algn="ctr">
            <a:solidFill>
              <a:schemeClr val="tx1"/>
            </a:solidFill>
            <a:round/>
            <a:headEnd/>
            <a:tailEnd type="stealth" w="lg" len="lg"/>
          </a:ln>
        </p:spPr>
      </p:cxnSp>
      <p:sp>
        <p:nvSpPr>
          <p:cNvPr id="30730" name="TextBox 81"/>
          <p:cNvSpPr txBox="1">
            <a:spLocks noChangeArrowheads="1"/>
          </p:cNvSpPr>
          <p:nvPr/>
        </p:nvSpPr>
        <p:spPr bwMode="auto">
          <a:xfrm>
            <a:off x="4038600" y="6096000"/>
            <a:ext cx="1524000" cy="369888"/>
          </a:xfrm>
          <a:prstGeom prst="rect">
            <a:avLst/>
          </a:prstGeom>
          <a:noFill/>
          <a:ln w="9525">
            <a:noFill/>
            <a:miter lim="800000"/>
            <a:headEnd/>
            <a:tailEnd/>
          </a:ln>
        </p:spPr>
        <p:txBody>
          <a:bodyPr>
            <a:spAutoFit/>
          </a:bodyPr>
          <a:lstStyle/>
          <a:p>
            <a:pPr algn="ctr"/>
            <a:r>
              <a:rPr lang="en-US" b="0">
                <a:latin typeface="Calibri" pitchFamily="34" charset="0"/>
              </a:rPr>
              <a:t>obstruction</a:t>
            </a:r>
            <a:endParaRPr lang="en-US" b="0" baseline="-25000">
              <a:latin typeface="Calibri" pitchFamily="34" charset="0"/>
            </a:endParaRPr>
          </a:p>
        </p:txBody>
      </p:sp>
      <p:sp>
        <p:nvSpPr>
          <p:cNvPr id="30731" name="Isosceles Triangle 104"/>
          <p:cNvSpPr>
            <a:spLocks noChangeArrowheads="1"/>
          </p:cNvSpPr>
          <p:nvPr/>
        </p:nvSpPr>
        <p:spPr bwMode="auto">
          <a:xfrm>
            <a:off x="4724400" y="4953000"/>
            <a:ext cx="152400" cy="1143000"/>
          </a:xfrm>
          <a:prstGeom prst="triangle">
            <a:avLst>
              <a:gd name="adj" fmla="val 50000"/>
            </a:avLst>
          </a:prstGeom>
          <a:solidFill>
            <a:srgbClr val="FF0000"/>
          </a:solidFill>
          <a:ln w="9525" algn="ctr">
            <a:solidFill>
              <a:schemeClr val="tx1"/>
            </a:solidFill>
            <a:round/>
            <a:headEnd/>
            <a:tailEnd/>
          </a:ln>
        </p:spPr>
        <p:txBody>
          <a:bodyPr/>
          <a:lstStyle/>
          <a:p>
            <a:endParaRPr lang="en-US"/>
          </a:p>
        </p:txBody>
      </p:sp>
      <p:sp>
        <p:nvSpPr>
          <p:cNvPr id="30732" name="TextBox 81"/>
          <p:cNvSpPr txBox="1">
            <a:spLocks noChangeArrowheads="1"/>
          </p:cNvSpPr>
          <p:nvPr/>
        </p:nvSpPr>
        <p:spPr bwMode="auto">
          <a:xfrm>
            <a:off x="5638800" y="4724400"/>
            <a:ext cx="1524000" cy="646113"/>
          </a:xfrm>
          <a:prstGeom prst="rect">
            <a:avLst/>
          </a:prstGeom>
          <a:noFill/>
          <a:ln w="9525">
            <a:noFill/>
            <a:miter lim="800000"/>
            <a:headEnd/>
            <a:tailEnd/>
          </a:ln>
        </p:spPr>
        <p:txBody>
          <a:bodyPr>
            <a:spAutoFit/>
          </a:bodyPr>
          <a:lstStyle/>
          <a:p>
            <a:pPr algn="ctr"/>
            <a:r>
              <a:rPr lang="en-US" b="0">
                <a:latin typeface="Calibri" pitchFamily="34" charset="0"/>
              </a:rPr>
              <a:t>h positive</a:t>
            </a:r>
          </a:p>
          <a:p>
            <a:pPr algn="ctr"/>
            <a:r>
              <a:rPr lang="el-GR" b="0"/>
              <a:t>ν</a:t>
            </a:r>
            <a:r>
              <a:rPr lang="en-US" b="0"/>
              <a:t> </a:t>
            </a:r>
            <a:r>
              <a:rPr lang="en-US" b="0">
                <a:latin typeface="Calibri" pitchFamily="34" charset="0"/>
              </a:rPr>
              <a:t>positive</a:t>
            </a:r>
            <a:endParaRPr lang="en-US" b="0" baseline="-25000">
              <a:latin typeface="Calibri" pitchFamily="34" charset="0"/>
            </a:endParaRPr>
          </a:p>
        </p:txBody>
      </p:sp>
      <p:cxnSp>
        <p:nvCxnSpPr>
          <p:cNvPr id="30733" name="Straight Connector 17"/>
          <p:cNvCxnSpPr>
            <a:cxnSpLocks noChangeShapeType="1"/>
          </p:cNvCxnSpPr>
          <p:nvPr/>
        </p:nvCxnSpPr>
        <p:spPr bwMode="auto">
          <a:xfrm>
            <a:off x="4343400" y="4953000"/>
            <a:ext cx="914400" cy="1588"/>
          </a:xfrm>
          <a:prstGeom prst="line">
            <a:avLst/>
          </a:prstGeom>
          <a:noFill/>
          <a:ln w="9525" algn="ctr">
            <a:solidFill>
              <a:schemeClr val="tx1"/>
            </a:solidFill>
            <a:prstDash val="dash"/>
            <a:round/>
            <a:headEnd/>
            <a:tailEnd/>
          </a:ln>
        </p:spPr>
      </p:cxnSp>
      <p:cxnSp>
        <p:nvCxnSpPr>
          <p:cNvPr id="30734" name="Straight Arrow Connector 20"/>
          <p:cNvCxnSpPr>
            <a:cxnSpLocks noChangeShapeType="1"/>
          </p:cNvCxnSpPr>
          <p:nvPr/>
        </p:nvCxnSpPr>
        <p:spPr bwMode="auto">
          <a:xfrm rot="5400000" flipH="1" flipV="1">
            <a:off x="4763294" y="5142706"/>
            <a:ext cx="381000" cy="1588"/>
          </a:xfrm>
          <a:prstGeom prst="straightConnector1">
            <a:avLst/>
          </a:prstGeom>
          <a:noFill/>
          <a:ln w="9525" algn="ctr">
            <a:solidFill>
              <a:schemeClr val="tx1"/>
            </a:solidFill>
            <a:round/>
            <a:headEnd type="arrow" w="med" len="med"/>
            <a:tailEnd type="arrow" w="med" len="med"/>
          </a:ln>
        </p:spPr>
      </p:cxnSp>
      <p:graphicFrame>
        <p:nvGraphicFramePr>
          <p:cNvPr id="2" name="Object 2"/>
          <p:cNvGraphicFramePr>
            <a:graphicFrameLocks noChangeAspect="1"/>
          </p:cNvGraphicFramePr>
          <p:nvPr/>
        </p:nvGraphicFramePr>
        <p:xfrm>
          <a:off x="3319463" y="1571625"/>
          <a:ext cx="2647950" cy="1225550"/>
        </p:xfrm>
        <a:graphic>
          <a:graphicData uri="http://schemas.openxmlformats.org/presentationml/2006/ole">
            <mc:AlternateContent xmlns:mc="http://schemas.openxmlformats.org/markup-compatibility/2006">
              <mc:Choice xmlns:v="urn:schemas-microsoft-com:vml" Requires="v">
                <p:oleObj name="Equation" r:id="rId3" imgW="1155700" imgH="533400" progId="Equation.DSMT4">
                  <p:embed/>
                </p:oleObj>
              </mc:Choice>
              <mc:Fallback>
                <p:oleObj name="Equation" r:id="rId3" imgW="1155700" imgH="533400" progId="Equation.DSMT4">
                  <p:embed/>
                  <p:pic>
                    <p:nvPicPr>
                      <p:cNvPr id="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463" y="1571625"/>
                        <a:ext cx="2647950" cy="12255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396020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2590801" y="990600"/>
            <a:ext cx="6553199" cy="5610225"/>
            <a:chOff x="2590801" y="990600"/>
            <a:chExt cx="6553199" cy="5610225"/>
          </a:xfrm>
        </p:grpSpPr>
        <p:pic>
          <p:nvPicPr>
            <p:cNvPr id="116740" name="Picture 8"/>
            <p:cNvPicPr>
              <a:picLocks noChangeAspect="1" noChangeArrowheads="1"/>
            </p:cNvPicPr>
            <p:nvPr/>
          </p:nvPicPr>
          <p:blipFill>
            <a:blip r:embed="rId3" cstate="print"/>
            <a:srcRect l="5747"/>
            <a:stretch>
              <a:fillRect/>
            </a:stretch>
          </p:blipFill>
          <p:spPr bwMode="auto">
            <a:xfrm>
              <a:off x="2895600" y="990600"/>
              <a:ext cx="6248400" cy="5610225"/>
            </a:xfrm>
            <a:prstGeom prst="rect">
              <a:avLst/>
            </a:prstGeom>
            <a:noFill/>
            <a:ln w="9525">
              <a:noFill/>
              <a:miter lim="800000"/>
              <a:headEnd/>
              <a:tailEnd/>
            </a:ln>
          </p:spPr>
        </p:pic>
        <p:sp>
          <p:nvSpPr>
            <p:cNvPr id="10" name="TextBox 9"/>
            <p:cNvSpPr txBox="1"/>
            <p:nvPr/>
          </p:nvSpPr>
          <p:spPr>
            <a:xfrm rot="16200000">
              <a:off x="260867" y="3396732"/>
              <a:ext cx="5029200" cy="369332"/>
            </a:xfrm>
            <a:prstGeom prst="rect">
              <a:avLst/>
            </a:prstGeom>
            <a:noFill/>
          </p:spPr>
          <p:txBody>
            <a:bodyPr wrap="square" rtlCol="0">
              <a:spAutoFit/>
            </a:bodyPr>
            <a:lstStyle/>
            <a:p>
              <a:pPr algn="ctr"/>
              <a:r>
                <a:rPr lang="en-US" b="0" dirty="0">
                  <a:latin typeface="Times New Roman" pitchFamily="18" charset="0"/>
                  <a:cs typeface="Times New Roman" pitchFamily="18" charset="0"/>
                </a:rPr>
                <a:t>Knife edge obstruction Gain (dB)</a:t>
              </a:r>
            </a:p>
          </p:txBody>
        </p:sp>
      </p:grpSp>
      <p:sp>
        <p:nvSpPr>
          <p:cNvPr id="116738" name="Rectangle 2"/>
          <p:cNvSpPr>
            <a:spLocks noGrp="1" noChangeArrowheads="1"/>
          </p:cNvSpPr>
          <p:nvPr>
            <p:ph type="title"/>
          </p:nvPr>
        </p:nvSpPr>
        <p:spPr>
          <a:xfrm>
            <a:off x="228600" y="96838"/>
            <a:ext cx="8915400" cy="741362"/>
          </a:xfrm>
        </p:spPr>
        <p:txBody>
          <a:bodyPr/>
          <a:lstStyle/>
          <a:p>
            <a:r>
              <a:rPr lang="en-US"/>
              <a:t>Diffraction: Losses on a Knife-Edge Obstruction</a:t>
            </a:r>
          </a:p>
        </p:txBody>
      </p:sp>
      <p:sp>
        <p:nvSpPr>
          <p:cNvPr id="116739" name="Slide Number Placeholder 4"/>
          <p:cNvSpPr>
            <a:spLocks noGrp="1"/>
          </p:cNvSpPr>
          <p:nvPr>
            <p:ph type="sldNum" sz="quarter" idx="12"/>
          </p:nvPr>
        </p:nvSpPr>
        <p:spPr>
          <a:noFill/>
        </p:spPr>
        <p:txBody>
          <a:bodyPr/>
          <a:lstStyle/>
          <a:p>
            <a:fld id="{59FDBF3B-3167-455C-86D4-EAA61FE1B234}" type="slidenum">
              <a:rPr lang="en-US" smtClean="0"/>
              <a:pPr/>
              <a:t>7</a:t>
            </a:fld>
            <a:endParaRPr lang="en-US"/>
          </a:p>
        </p:txBody>
      </p:sp>
      <p:graphicFrame>
        <p:nvGraphicFramePr>
          <p:cNvPr id="657409" name="Object 2"/>
          <p:cNvGraphicFramePr>
            <a:graphicFrameLocks noChangeAspect="1"/>
          </p:cNvGraphicFramePr>
          <p:nvPr/>
        </p:nvGraphicFramePr>
        <p:xfrm>
          <a:off x="0" y="990600"/>
          <a:ext cx="2469591" cy="1143000"/>
        </p:xfrm>
        <a:graphic>
          <a:graphicData uri="http://schemas.openxmlformats.org/presentationml/2006/ole">
            <mc:AlternateContent xmlns:mc="http://schemas.openxmlformats.org/markup-compatibility/2006">
              <mc:Choice xmlns:v="urn:schemas-microsoft-com:vml" Requires="v">
                <p:oleObj name="Equation" r:id="rId4" imgW="1155700" imgH="533400" progId="Equation.DSMT4">
                  <p:embed/>
                </p:oleObj>
              </mc:Choice>
              <mc:Fallback>
                <p:oleObj name="Equation" r:id="rId4" imgW="1155700" imgH="533400" progId="Equation.DSMT4">
                  <p:embed/>
                  <p:pic>
                    <p:nvPicPr>
                      <p:cNvPr id="65740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90600"/>
                        <a:ext cx="2469591"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a:spLocks noGrp="1" noChangeArrowheads="1"/>
          </p:cNvSpPr>
          <p:nvPr>
            <p:ph idx="1"/>
          </p:nvPr>
        </p:nvSpPr>
        <p:spPr>
          <a:xfrm>
            <a:off x="216935" y="2974181"/>
            <a:ext cx="2145265" cy="1978820"/>
          </a:xfrm>
        </p:spPr>
        <p:txBody>
          <a:bodyPr/>
          <a:lstStyle/>
          <a:p>
            <a:r>
              <a:rPr lang="en-US" dirty="0"/>
              <a:t>Figure 4.14 (</a:t>
            </a:r>
            <a:r>
              <a:rPr lang="en-US" dirty="0" err="1"/>
              <a:t>rappaport</a:t>
            </a:r>
            <a:r>
              <a:rPr lang="en-US" dirty="0"/>
              <a:t>) </a:t>
            </a:r>
          </a:p>
        </p:txBody>
      </p:sp>
    </p:spTree>
    <p:extLst>
      <p:ext uri="{BB962C8B-B14F-4D97-AF65-F5344CB8AC3E}">
        <p14:creationId xmlns:p14="http://schemas.microsoft.com/office/powerpoint/2010/main" val="92870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28600" y="96838"/>
            <a:ext cx="8686800" cy="741362"/>
          </a:xfrm>
        </p:spPr>
        <p:txBody>
          <a:bodyPr/>
          <a:lstStyle/>
          <a:p>
            <a:r>
              <a:rPr lang="en-US"/>
              <a:t>Diffraction: Losses</a:t>
            </a:r>
          </a:p>
        </p:txBody>
      </p:sp>
      <p:sp>
        <p:nvSpPr>
          <p:cNvPr id="31748" name="Slide Number Placeholder 4"/>
          <p:cNvSpPr>
            <a:spLocks noGrp="1"/>
          </p:cNvSpPr>
          <p:nvPr>
            <p:ph type="sldNum" sz="quarter" idx="12"/>
          </p:nvPr>
        </p:nvSpPr>
        <p:spPr>
          <a:noFill/>
        </p:spPr>
        <p:txBody>
          <a:bodyPr/>
          <a:lstStyle/>
          <a:p>
            <a:fld id="{64B9E8A6-5A17-4779-AC27-52E3255DFD5F}" type="slidenum">
              <a:rPr lang="en-US" smtClean="0"/>
              <a:pPr/>
              <a:t>8</a:t>
            </a:fld>
            <a:endParaRPr lang="en-US"/>
          </a:p>
        </p:txBody>
      </p:sp>
      <p:sp>
        <p:nvSpPr>
          <p:cNvPr id="31749" name="Rectangle 3"/>
          <p:cNvSpPr>
            <a:spLocks noGrp="1" noChangeArrowheads="1"/>
          </p:cNvSpPr>
          <p:nvPr>
            <p:ph idx="1"/>
          </p:nvPr>
        </p:nvSpPr>
        <p:spPr>
          <a:xfrm>
            <a:off x="228600" y="2133600"/>
            <a:ext cx="8686800" cy="1600200"/>
          </a:xfrm>
        </p:spPr>
        <p:txBody>
          <a:bodyPr/>
          <a:lstStyle/>
          <a:p>
            <a:r>
              <a:rPr lang="en-US" dirty="0"/>
              <a:t>Note that for fixed obstruction and transmitter, </a:t>
            </a:r>
            <a:r>
              <a:rPr lang="el-GR" dirty="0"/>
              <a:t>ν</a:t>
            </a:r>
            <a:r>
              <a:rPr lang="en-US" dirty="0"/>
              <a:t> approaches infinity as d</a:t>
            </a:r>
            <a:r>
              <a:rPr lang="en-US" baseline="-25000" dirty="0"/>
              <a:t>1 </a:t>
            </a:r>
            <a:r>
              <a:rPr lang="en-US" dirty="0"/>
              <a:t>or d</a:t>
            </a:r>
            <a:r>
              <a:rPr lang="en-US" baseline="-25000" dirty="0"/>
              <a:t>2</a:t>
            </a:r>
            <a:r>
              <a:rPr lang="en-US" dirty="0"/>
              <a:t> (distance of the obstruction) approaches zero</a:t>
            </a:r>
          </a:p>
          <a:p>
            <a:endParaRPr lang="en-US" dirty="0"/>
          </a:p>
          <a:p>
            <a:pPr algn="just"/>
            <a:r>
              <a:rPr lang="en-US" dirty="0"/>
              <a:t>Thus the </a:t>
            </a:r>
            <a:r>
              <a:rPr lang="en-US" dirty="0">
                <a:solidFill>
                  <a:srgbClr val="0070C0"/>
                </a:solidFill>
              </a:rPr>
              <a:t>loss becomes infinitely large as the transmitter or receiver moves more and more into the shadow of the obstruction</a:t>
            </a:r>
          </a:p>
        </p:txBody>
      </p:sp>
      <p:graphicFrame>
        <p:nvGraphicFramePr>
          <p:cNvPr id="2" name="Object 2"/>
          <p:cNvGraphicFramePr>
            <a:graphicFrameLocks noChangeAspect="1"/>
          </p:cNvGraphicFramePr>
          <p:nvPr/>
        </p:nvGraphicFramePr>
        <p:xfrm>
          <a:off x="3200400" y="990600"/>
          <a:ext cx="2647950" cy="1225550"/>
        </p:xfrm>
        <a:graphic>
          <a:graphicData uri="http://schemas.openxmlformats.org/presentationml/2006/ole">
            <mc:AlternateContent xmlns:mc="http://schemas.openxmlformats.org/markup-compatibility/2006">
              <mc:Choice xmlns:v="urn:schemas-microsoft-com:vml" Requires="v">
                <p:oleObj name="Equation" r:id="rId3" imgW="1155700" imgH="533400" progId="Equation.DSMT4">
                  <p:embed/>
                </p:oleObj>
              </mc:Choice>
              <mc:Fallback>
                <p:oleObj name="Equation" r:id="rId3" imgW="1155700" imgH="533400" progId="Equation.DSMT4">
                  <p:embed/>
                  <p:pic>
                    <p:nvPicPr>
                      <p:cNvPr id="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990600"/>
                        <a:ext cx="2647950" cy="12255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176800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B5F3CC5B-D2D0-4004-A349-20F7F8D34290}" type="slidenum">
              <a:rPr lang="en-GB" smtClean="0"/>
              <a:pPr/>
              <a:t>9</a:t>
            </a:fld>
            <a:endParaRPr lang="en-GB"/>
          </a:p>
        </p:txBody>
      </p:sp>
      <p:sp>
        <p:nvSpPr>
          <p:cNvPr id="117766" name="TextBox 42"/>
          <p:cNvSpPr txBox="1">
            <a:spLocks noChangeArrowheads="1"/>
          </p:cNvSpPr>
          <p:nvPr/>
        </p:nvSpPr>
        <p:spPr bwMode="auto">
          <a:xfrm>
            <a:off x="4071938" y="6072188"/>
            <a:ext cx="4786312" cy="369887"/>
          </a:xfrm>
          <a:prstGeom prst="rect">
            <a:avLst/>
          </a:prstGeom>
          <a:noFill/>
          <a:ln w="9525">
            <a:noFill/>
            <a:miter lim="800000"/>
            <a:headEnd/>
            <a:tailEnd/>
          </a:ln>
        </p:spPr>
        <p:txBody>
          <a:bodyPr>
            <a:spAutoFit/>
          </a:bodyPr>
          <a:lstStyle/>
          <a:p>
            <a:pPr algn="ctr"/>
            <a:r>
              <a:rPr lang="en-GB" b="0">
                <a:latin typeface="Calibri" pitchFamily="34" charset="0"/>
              </a:rPr>
              <a:t>Slide Credits :Mr Hassan Aqeel</a:t>
            </a:r>
          </a:p>
        </p:txBody>
      </p:sp>
      <p:sp>
        <p:nvSpPr>
          <p:cNvPr id="117767" name="Rectangle 2"/>
          <p:cNvSpPr>
            <a:spLocks noGrp="1" noChangeArrowheads="1"/>
          </p:cNvSpPr>
          <p:nvPr>
            <p:ph type="title"/>
          </p:nvPr>
        </p:nvSpPr>
        <p:spPr>
          <a:xfrm>
            <a:off x="228600" y="96838"/>
            <a:ext cx="8686800" cy="741362"/>
          </a:xfrm>
        </p:spPr>
        <p:txBody>
          <a:bodyPr/>
          <a:lstStyle/>
          <a:p>
            <a:r>
              <a:rPr lang="en-US"/>
              <a:t>Diffraction: Losses</a:t>
            </a:r>
          </a:p>
        </p:txBody>
      </p:sp>
      <p:grpSp>
        <p:nvGrpSpPr>
          <p:cNvPr id="2" name="Group 13"/>
          <p:cNvGrpSpPr/>
          <p:nvPr/>
        </p:nvGrpSpPr>
        <p:grpSpPr>
          <a:xfrm>
            <a:off x="609600" y="3429000"/>
            <a:ext cx="7772400" cy="1410000"/>
            <a:chOff x="609600" y="3085800"/>
            <a:chExt cx="7772400" cy="1410000"/>
          </a:xfrm>
        </p:grpSpPr>
        <p:cxnSp>
          <p:nvCxnSpPr>
            <p:cNvPr id="8" name="Straight Connector 7"/>
            <p:cNvCxnSpPr/>
            <p:nvPr/>
          </p:nvCxnSpPr>
          <p:spPr>
            <a:xfrm>
              <a:off x="1004888" y="3732213"/>
              <a:ext cx="720566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lowchart: Connector 8"/>
            <p:cNvSpPr>
              <a:spLocks noChangeAspect="1"/>
            </p:cNvSpPr>
            <p:nvPr/>
          </p:nvSpPr>
          <p:spPr>
            <a:xfrm>
              <a:off x="4108200" y="3085800"/>
              <a:ext cx="1080000" cy="1296000"/>
            </a:xfrm>
            <a:prstGeom prst="flowChartConnector">
              <a:avLst/>
            </a:prstGeom>
            <a:noFill/>
            <a:ln>
              <a:solidFill>
                <a:schemeClr val="tx1"/>
              </a:solidFill>
            </a:ln>
            <a:scene3d>
              <a:camera prst="orthographicFront">
                <a:rot lat="0" lon="4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3" name="Group 42"/>
            <p:cNvGrpSpPr>
              <a:grpSpLocks/>
            </p:cNvGrpSpPr>
            <p:nvPr/>
          </p:nvGrpSpPr>
          <p:grpSpPr bwMode="auto">
            <a:xfrm>
              <a:off x="609600" y="3657600"/>
              <a:ext cx="457200" cy="838200"/>
              <a:chOff x="533401" y="3505200"/>
              <a:chExt cx="457199" cy="838199"/>
            </a:xfrm>
          </p:grpSpPr>
          <p:sp>
            <p:nvSpPr>
              <p:cNvPr id="117772" name="Flowchart: Merge 56"/>
              <p:cNvSpPr>
                <a:spLocks noChangeArrowheads="1"/>
              </p:cNvSpPr>
              <p:nvPr/>
            </p:nvSpPr>
            <p:spPr bwMode="auto">
              <a:xfrm>
                <a:off x="762000" y="3505200"/>
                <a:ext cx="228600"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117773" name="Shape 61"/>
              <p:cNvCxnSpPr>
                <a:cxnSpLocks noChangeShapeType="1"/>
                <a:stCxn id="117772"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nvGrpSpPr>
            <p:cNvPr id="4" name="Group 46"/>
            <p:cNvGrpSpPr>
              <a:grpSpLocks/>
            </p:cNvGrpSpPr>
            <p:nvPr/>
          </p:nvGrpSpPr>
          <p:grpSpPr bwMode="auto">
            <a:xfrm>
              <a:off x="7924800" y="3657600"/>
              <a:ext cx="457200" cy="838200"/>
              <a:chOff x="533401" y="3505200"/>
              <a:chExt cx="457199" cy="838199"/>
            </a:xfrm>
          </p:grpSpPr>
          <p:sp>
            <p:nvSpPr>
              <p:cNvPr id="117770" name="Flowchart: Merge 56"/>
              <p:cNvSpPr>
                <a:spLocks noChangeArrowheads="1"/>
              </p:cNvSpPr>
              <p:nvPr/>
            </p:nvSpPr>
            <p:spPr bwMode="auto">
              <a:xfrm>
                <a:off x="762000" y="3505200"/>
                <a:ext cx="228600" cy="152583"/>
              </a:xfrm>
              <a:prstGeom prst="flowChartMerge">
                <a:avLst/>
              </a:prstGeom>
              <a:solidFill>
                <a:srgbClr val="92D050"/>
              </a:solidFill>
              <a:ln w="9525" algn="ctr">
                <a:solidFill>
                  <a:schemeClr val="tx1"/>
                </a:solidFill>
                <a:round/>
                <a:headEnd/>
                <a:tailEnd/>
              </a:ln>
            </p:spPr>
            <p:txBody>
              <a:bodyPr/>
              <a:lstStyle/>
              <a:p>
                <a:endParaRPr lang="en-US"/>
              </a:p>
            </p:txBody>
          </p:sp>
          <p:cxnSp>
            <p:nvCxnSpPr>
              <p:cNvPr id="117771" name="Shape 61"/>
              <p:cNvCxnSpPr>
                <a:cxnSpLocks noChangeShapeType="1"/>
                <a:stCxn id="117770" idx="2"/>
              </p:cNvCxnSpPr>
              <p:nvPr/>
            </p:nvCxnSpPr>
            <p:spPr bwMode="auto">
              <a:xfrm rot="5400000">
                <a:off x="362042" y="3829141"/>
                <a:ext cx="685617" cy="342900"/>
              </a:xfrm>
              <a:prstGeom prst="bentConnector3">
                <a:avLst>
                  <a:gd name="adj1" fmla="val 100519"/>
                </a:avLst>
              </a:prstGeom>
              <a:noFill/>
              <a:ln w="9525" algn="ctr">
                <a:solidFill>
                  <a:schemeClr val="tx1"/>
                </a:solidFill>
                <a:round/>
                <a:headEnd/>
                <a:tailEnd/>
              </a:ln>
            </p:spPr>
          </p:cxnSp>
        </p:grpSp>
      </p:grpSp>
      <p:sp>
        <p:nvSpPr>
          <p:cNvPr id="16" name="Content Placeholder 2"/>
          <p:cNvSpPr>
            <a:spLocks noGrp="1"/>
          </p:cNvSpPr>
          <p:nvPr>
            <p:ph idx="1"/>
          </p:nvPr>
        </p:nvSpPr>
        <p:spPr>
          <a:xfrm>
            <a:off x="228600" y="990600"/>
            <a:ext cx="8686800" cy="5135563"/>
          </a:xfrm>
        </p:spPr>
        <p:txBody>
          <a:bodyPr/>
          <a:lstStyle/>
          <a:p>
            <a:pPr algn="just" eaLnBrk="1" hangingPunct="1">
              <a:spcAft>
                <a:spcPts val="600"/>
              </a:spcAft>
            </a:pPr>
            <a:r>
              <a:rPr lang="en-GB" dirty="0">
                <a:cs typeface="Times New Roman" pitchFamily="18" charset="0"/>
              </a:rPr>
              <a:t>The radius of the Fresnel zone circles is maximum when we are midway between transmitter and receiver and </a:t>
            </a:r>
            <a:r>
              <a:rPr lang="en-GB" dirty="0">
                <a:solidFill>
                  <a:srgbClr val="FF0000"/>
                </a:solidFill>
                <a:cs typeface="Times New Roman" pitchFamily="18" charset="0"/>
              </a:rPr>
              <a:t>decreases if we move towards transmitter or receiver.</a:t>
            </a:r>
            <a:endParaRPr lang="en-GB" dirty="0">
              <a:cs typeface="Times New Roman" pitchFamily="18" charset="0"/>
            </a:endParaRP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Consider the example of the first Fresnel zone circle at different locations.</a:t>
            </a:r>
            <a:endParaRPr lang="en-GB" dirty="0"/>
          </a:p>
        </p:txBody>
      </p:sp>
    </p:spTree>
    <p:extLst>
      <p:ext uri="{BB962C8B-B14F-4D97-AF65-F5344CB8AC3E}">
        <p14:creationId xmlns:p14="http://schemas.microsoft.com/office/powerpoint/2010/main" val="1701128631"/>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10034</TotalTime>
  <Words>1799</Words>
  <Application>Microsoft Office PowerPoint</Application>
  <PresentationFormat>On-screen Show (4:3)</PresentationFormat>
  <Paragraphs>213</Paragraphs>
  <Slides>29</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Times New Roman</vt:lpstr>
      <vt:lpstr>Wingdings</vt:lpstr>
      <vt:lpstr>Axis</vt:lpstr>
      <vt:lpstr>Equation</vt:lpstr>
      <vt:lpstr>EE-357: CCN  Mobile Radio Propagation: Large Scale Path Loss</vt:lpstr>
      <vt:lpstr>Credits and Acknowledgements</vt:lpstr>
      <vt:lpstr>Exam Question [different S and R]</vt:lpstr>
      <vt:lpstr>Diffraction: Losses</vt:lpstr>
      <vt:lpstr>Diffraction: Losses</vt:lpstr>
      <vt:lpstr>Diffraction: Losses</vt:lpstr>
      <vt:lpstr>Diffraction: Losses on a Knife-Edge Obstruction</vt:lpstr>
      <vt:lpstr>Diffraction: Losses</vt:lpstr>
      <vt:lpstr>Diffraction: Losses</vt:lpstr>
      <vt:lpstr>Diffraction: Losses</vt:lpstr>
      <vt:lpstr>Diffraction: Losses</vt:lpstr>
      <vt:lpstr>Diffraction: Losses</vt:lpstr>
      <vt:lpstr>Diffraction: Losses</vt:lpstr>
      <vt:lpstr>Diffraction: Losses</vt:lpstr>
      <vt:lpstr>Diffraction: Losses</vt:lpstr>
      <vt:lpstr>Diffraction: Losses</vt:lpstr>
      <vt:lpstr>Exercise</vt:lpstr>
      <vt:lpstr>Exercise</vt:lpstr>
      <vt:lpstr>Exercise</vt:lpstr>
      <vt:lpstr>Exercise</vt:lpstr>
      <vt:lpstr>Exercise</vt:lpstr>
      <vt:lpstr>Exercise</vt:lpstr>
      <vt:lpstr>Exercise</vt:lpstr>
      <vt:lpstr>Multiple Knife Edge Obstructions</vt:lpstr>
      <vt:lpstr>Scattering</vt:lpstr>
      <vt:lpstr>Exercise [Extra credit to first three students]</vt:lpstr>
      <vt:lpstr>Service Provider Architecture</vt:lpstr>
      <vt:lpstr>Traffic channels (another representation)</vt:lpstr>
      <vt:lpstr>Traffic channels (another representation)</vt:lpstr>
    </vt:vector>
  </TitlesOfParts>
  <Company>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CC-885: Wireless Networks</dc:title>
  <dc:creator>Admin</dc:creator>
  <cp:lastModifiedBy>Hassaan Khaliq</cp:lastModifiedBy>
  <cp:revision>1188</cp:revision>
  <dcterms:created xsi:type="dcterms:W3CDTF">2007-03-12T06:58:10Z</dcterms:created>
  <dcterms:modified xsi:type="dcterms:W3CDTF">2023-02-23T06:52:31Z</dcterms:modified>
</cp:coreProperties>
</file>