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7" r:id="rId3"/>
    <p:sldId id="258" r:id="rId4"/>
    <p:sldId id="259" r:id="rId5"/>
    <p:sldId id="270" r:id="rId6"/>
    <p:sldId id="271" r:id="rId7"/>
    <p:sldId id="268" r:id="rId8"/>
    <p:sldId id="272" r:id="rId9"/>
    <p:sldId id="269" r:id="rId10"/>
    <p:sldId id="263" r:id="rId11"/>
    <p:sldId id="264" r:id="rId12"/>
    <p:sldId id="265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C262E45-FBF9-49E2-AE32-2BBAE80AF0E7}"/>
              </a:ext>
            </a:extLst>
          </p:cNvPr>
          <p:cNvSpPr txBox="1">
            <a:spLocks/>
          </p:cNvSpPr>
          <p:nvPr/>
        </p:nvSpPr>
        <p:spPr>
          <a:xfrm>
            <a:off x="589721" y="797441"/>
            <a:ext cx="11012557" cy="50929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</a:t>
            </a:r>
          </a:p>
          <a:p>
            <a:pPr marL="0" indent="0" algn="ctr">
              <a:buNone/>
            </a:pPr>
            <a:r>
              <a:rPr lang="en-US" sz="8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endParaRPr lang="en-US" sz="8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3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13" y="538327"/>
            <a:ext cx="10555191" cy="943144"/>
          </a:xfrm>
        </p:spPr>
        <p:txBody>
          <a:bodyPr>
            <a:normAutofit/>
          </a:bodyPr>
          <a:lstStyle/>
          <a:p>
            <a:pPr algn="just"/>
            <a:r>
              <a:rPr lang="en-GB" u="sng" dirty="0" smtClean="0"/>
              <a:t>Degree of Differential Equations</a:t>
            </a:r>
            <a:endParaRPr lang="en-GB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95" y="1350335"/>
                <a:ext cx="10353762" cy="48059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‘The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higher order derivative appearing in differential equation is called degree of a differential equation.’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Degree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must be positive integer.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350335"/>
                <a:ext cx="10353762" cy="4805915"/>
              </a:xfrm>
              <a:blipFill rotWithShape="1">
                <a:blip r:embed="rId2"/>
                <a:stretch>
                  <a:fillRect l="-1001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F44EB5C-2279-4ABB-9856-4F037EFF688C}"/>
              </a:ext>
            </a:extLst>
          </p:cNvPr>
          <p:cNvSpPr txBox="1"/>
          <p:nvPr/>
        </p:nvSpPr>
        <p:spPr>
          <a:xfrm>
            <a:off x="8208335" y="3213556"/>
            <a:ext cx="2700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degree &amp; 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</a:t>
            </a:r>
            <a:endParaRPr lang="x-non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2311EC-7E8D-496F-B2DB-E8E1A9647FA8}"/>
              </a:ext>
            </a:extLst>
          </p:cNvPr>
          <p:cNvSpPr txBox="1"/>
          <p:nvPr/>
        </p:nvSpPr>
        <p:spPr>
          <a:xfrm>
            <a:off x="8208335" y="4307688"/>
            <a:ext cx="2700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degree &amp; 1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</a:t>
            </a:r>
            <a:endParaRPr lang="x-non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7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C55277-9FE8-41F6-9C48-037A5E8C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27" y="216196"/>
            <a:ext cx="10877713" cy="1326321"/>
          </a:xfrm>
        </p:spPr>
        <p:txBody>
          <a:bodyPr/>
          <a:lstStyle/>
          <a:p>
            <a:pPr algn="just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AND NON-LINEAR OF DIFFERENTIAL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endParaRPr lang="x-none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0C3EC72-712C-4C73-9B45-6826D9E55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3552" y="1396039"/>
                <a:ext cx="11005303" cy="4857629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differential equation ODE is said to be linear if </a:t>
                </a:r>
              </a:p>
              <a:p>
                <a:pPr marL="514350" indent="-514350" algn="just">
                  <a:buFont typeface="+mj-lt"/>
                  <a:buAutoNum type="romanL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Dependent variable and its derivatives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linear.</a:t>
                </a:r>
              </a:p>
              <a:p>
                <a:pPr marL="514350" indent="-514350" algn="just">
                  <a:buFont typeface="+mj-lt"/>
                  <a:buAutoNum type="romanL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constant or at most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 on independent variable or in other words there will be no product of dependent variable and its derivatives. </a:t>
                </a:r>
              </a:p>
              <a:p>
                <a:pPr marL="514350" indent="-514350" algn="just">
                  <a:buFont typeface="+mj-lt"/>
                  <a:buAutoNum type="romanLcPeriod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Transcendental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of the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dependent variable is absent.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Otherwise, ODE will be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non-linear.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0C3EC72-712C-4C73-9B45-6826D9E55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52" y="1396039"/>
                <a:ext cx="11005303" cy="4857629"/>
              </a:xfrm>
              <a:blipFill rotWithShape="1">
                <a:blip r:embed="rId2"/>
                <a:stretch>
                  <a:fillRect l="-665" t="-251" r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26817" y="5026104"/>
                <a:ext cx="5175584" cy="6658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&gt;1</m:t>
                    </m:r>
                    <m:r>
                      <a:rPr lang="en-US" b="0" i="0" smtClean="0">
                        <a:latin typeface="Cambria Math"/>
                        <a:cs typeface="Times New Roman" panose="02020603050405020304" pitchFamily="18" charset="0"/>
                      </a:rPr>
                      <m:t>                                   (3)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817" y="5026104"/>
                <a:ext cx="5175584" cy="665823"/>
              </a:xfrm>
              <a:prstGeom prst="rect">
                <a:avLst/>
              </a:prstGeom>
              <a:blipFill rotWithShape="1">
                <a:blip r:embed="rId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02103" y="5536830"/>
                <a:ext cx="5186035" cy="665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(4)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103" y="5536830"/>
                <a:ext cx="5186035" cy="665439"/>
              </a:xfrm>
              <a:prstGeom prst="rect">
                <a:avLst/>
              </a:prstGeom>
              <a:blipFill rotWithShape="1">
                <a:blip r:embed="rId4"/>
                <a:stretch>
                  <a:fillRect r="-235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466860" y="4041660"/>
                <a:ext cx="7109639" cy="784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					      (1) 					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60" y="4041660"/>
                <a:ext cx="7109639" cy="7848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396834" y="4527699"/>
                <a:ext cx="7109639" cy="784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				(2) 					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834" y="4527699"/>
                <a:ext cx="7109639" cy="78483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5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6BC0FF-ABCA-4A33-902D-F3852D54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34" y="598967"/>
            <a:ext cx="11196689" cy="985284"/>
          </a:xfrm>
        </p:spPr>
        <p:txBody>
          <a:bodyPr/>
          <a:lstStyle/>
          <a:p>
            <a:pPr algn="just"/>
            <a:r>
              <a:rPr lang="en-US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Homogenous &amp; non-homogenous ode</a:t>
            </a:r>
            <a:r>
              <a:rPr lang="en-US" u="sng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x-none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3A3D1D1-95FD-4093-9D8E-407F1BC228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227" y="1584251"/>
                <a:ext cx="10973406" cy="482718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250000"/>
                  </a:lnSpc>
                  <a:buNone/>
                </a:pPr>
                <a:r>
                  <a:rPr lang="en-US" dirty="0" smtClean="0"/>
                  <a:t>	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“If in an 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(function of x only) then such ODEs is called homogenous ODE. In other words, if we 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ODE is identically satisfied then such ODE is called homogenous ODE otherwise non-homogenous ODE.”</a:t>
                </a:r>
              </a:p>
              <a:p>
                <a:pPr marL="0" indent="0">
                  <a:lnSpc>
                    <a:spcPct val="250000"/>
                  </a:lnSpc>
                  <a:buNone/>
                </a:pPr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lnSpc>
                    <a:spcPct val="250000"/>
                  </a:lnSpc>
                  <a:buNone/>
                </a:pPr>
                <a:r>
                  <a:rPr lang="en-US" dirty="0" smtClean="0"/>
                  <a:t>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"+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endParaRPr lang="x-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3A3D1D1-95FD-4093-9D8E-407F1BC228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227" y="1584251"/>
                <a:ext cx="10973406" cy="4827182"/>
              </a:xfrm>
              <a:blipFill rotWithShape="1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8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6BC0FF-ABCA-4A33-902D-F3852D548FC9}"/>
              </a:ext>
            </a:extLst>
          </p:cNvPr>
          <p:cNvSpPr txBox="1">
            <a:spLocks/>
          </p:cNvSpPr>
          <p:nvPr/>
        </p:nvSpPr>
        <p:spPr>
          <a:xfrm>
            <a:off x="371534" y="598967"/>
            <a:ext cx="11196689" cy="98528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first order ode</a:t>
            </a:r>
            <a:r>
              <a:rPr lang="en-US" u="sng" cap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x-none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C3EC72-712C-4C73-9B45-6826D9E5582B}"/>
              </a:ext>
            </a:extLst>
          </p:cNvPr>
          <p:cNvSpPr txBox="1">
            <a:spLocks/>
          </p:cNvSpPr>
          <p:nvPr/>
        </p:nvSpPr>
        <p:spPr>
          <a:xfrm>
            <a:off x="573552" y="1396040"/>
            <a:ext cx="11005303" cy="19526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 electric circuits (RC and RL circuits)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Newton’s  law of cooling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Populations dynamics and spreading of a viral disease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6BC0FF-ABCA-4A33-902D-F3852D548FC9}"/>
              </a:ext>
            </a:extLst>
          </p:cNvPr>
          <p:cNvSpPr txBox="1">
            <a:spLocks/>
          </p:cNvSpPr>
          <p:nvPr/>
        </p:nvSpPr>
        <p:spPr>
          <a:xfrm>
            <a:off x="371534" y="598967"/>
            <a:ext cx="11196689" cy="98528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</a:t>
            </a:r>
            <a:r>
              <a:rPr lang="en-US" u="sng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Pde</a:t>
            </a:r>
            <a:r>
              <a:rPr lang="en-US" u="sng" cap="none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x-none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C3EC72-712C-4C73-9B45-6826D9E5582B}"/>
              </a:ext>
            </a:extLst>
          </p:cNvPr>
          <p:cNvSpPr txBox="1">
            <a:spLocks/>
          </p:cNvSpPr>
          <p:nvPr/>
        </p:nvSpPr>
        <p:spPr>
          <a:xfrm>
            <a:off x="573552" y="1383683"/>
            <a:ext cx="11005303" cy="19526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distribution in a uniform rod of length L and its ends are at zero temperature/purely insulated via heat equation.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Disturbance in a uniform string of length L and its end are fixed via wave equation.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4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DC7CD82-4021-42DA-8FA3-7DD35B5D5F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530087"/>
                <a:ext cx="10353762" cy="60195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u="sng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DIFFERENTIAL EQUATION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“An equation consist of derivative of one or more dependent variable with 			respect to one or more independent variables.”</a:t>
                </a:r>
              </a:p>
              <a:p>
                <a:pPr marL="0" indent="0">
                  <a:buNone/>
                </a:pPr>
                <a:r>
                  <a:rPr lang="en-US" sz="2400" u="sng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DEPENDENT AND INDEPENDENT VARIABLES</a:t>
                </a:r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“Let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effectLst/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dependent variable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independent variable. In other words,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output and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input or feeding values.”</a:t>
                </a:r>
              </a:p>
              <a:p>
                <a:pPr marL="0" indent="0">
                  <a:buNone/>
                </a:pPr>
                <a:r>
                  <a:rPr lang="en-US" sz="2400" u="sng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</a:t>
                </a:r>
              </a:p>
              <a:p>
                <a:pPr marL="0" indent="0">
                  <a:buNone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effectLst/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C7CD82-4021-42DA-8FA3-7DD35B5D5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530087"/>
                <a:ext cx="10353762" cy="6019569"/>
              </a:xfrm>
              <a:blipFill>
                <a:blip r:embed="rId2"/>
                <a:stretch>
                  <a:fillRect l="-942" t="-203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52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1F8A91-3558-4A27-B265-5DB663BA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9187135" cy="1006549"/>
          </a:xfrm>
        </p:spPr>
        <p:txBody>
          <a:bodyPr>
            <a:normAutofit fontScale="90000"/>
          </a:bodyPr>
          <a:lstStyle/>
          <a:p>
            <a:pPr algn="just"/>
            <a:r>
              <a:rPr lang="en-US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 OF DIFFERENTIAL </a:t>
            </a:r>
            <a:r>
              <a:rPr lang="en-US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endParaRPr lang="x-none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8C6B04F-040A-4FA5-A8A4-C5E9CB3BFC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5274" y="2126512"/>
                <a:ext cx="8920717" cy="355127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some examples of differential equations.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effectLst/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r>
                      <a:rPr lang="en-US" sz="2400" b="0" i="1" smtClean="0">
                        <a:effectLst/>
                        <a:latin typeface="Cambria Math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effectLst/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sz="2400" b="0" i="1" smtClean="0">
                        <a:effectLst/>
                        <a:latin typeface="Cambria Math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effectLst/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effectLst/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 smtClean="0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 smtClean="0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dirty="0" smtClean="0">
                            <a:effectLst/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dirty="0" smtClean="0">
                                <a:effectLst/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0" i="1" dirty="0" smtClean="0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x-none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8C6B04F-040A-4FA5-A8A4-C5E9CB3BFC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5274" y="2126512"/>
                <a:ext cx="8920717" cy="3551274"/>
              </a:xfrm>
              <a:blipFill rotWithShape="1">
                <a:blip r:embed="rId2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9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9883DA-1DD6-46DA-B305-096FC881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DIFFERENTIAL 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endParaRPr lang="x-none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31EFF63B-229D-4F92-BAE7-74FDEB0A5FF1}"/>
              </a:ext>
            </a:extLst>
          </p:cNvPr>
          <p:cNvSpPr/>
          <p:nvPr/>
        </p:nvSpPr>
        <p:spPr>
          <a:xfrm>
            <a:off x="4377666" y="1893702"/>
            <a:ext cx="2321442" cy="14364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TYPE</a:t>
            </a:r>
            <a:endParaRPr lang="x-non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C25FAE3-1D90-4C6D-9E43-3DB9586B3430}"/>
              </a:ext>
            </a:extLst>
          </p:cNvPr>
          <p:cNvSpPr/>
          <p:nvPr/>
        </p:nvSpPr>
        <p:spPr>
          <a:xfrm>
            <a:off x="3357976" y="4225494"/>
            <a:ext cx="1839654" cy="14364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ODEs</a:t>
            </a:r>
            <a:endParaRPr lang="x-none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9661B07C-305A-4EB7-8BFB-E85BAFA8ED47}"/>
              </a:ext>
            </a:extLst>
          </p:cNvPr>
          <p:cNvSpPr/>
          <p:nvPr/>
        </p:nvSpPr>
        <p:spPr>
          <a:xfrm>
            <a:off x="6168512" y="4225494"/>
            <a:ext cx="1839654" cy="14364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PDEs</a:t>
            </a:r>
            <a:endParaRPr lang="x-non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B864E8A-1385-4DB2-8657-7EE0F5555D64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4277803" y="3330144"/>
            <a:ext cx="1260584" cy="895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5779883-5648-4C8D-8429-1A0E699DCE9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538387" y="3330144"/>
            <a:ext cx="1549952" cy="895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2304AF-0305-4038-BEAE-A9250CD88812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differential equation (ode)</a:t>
            </a:r>
            <a:endParaRPr lang="x-none"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7517D03-617D-4E93-AACF-3B177318AE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7121" y="2096063"/>
                <a:ext cx="10027107" cy="394322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“A differential equation which consist derivatives of one or more dependent variables w.r.t one independent variable is called ODE”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 smtClean="0">
                            <a:effectLst/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800" i="1" smtClean="0">
                            <a:effectLst/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80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p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7517D03-617D-4E93-AACF-3B177318A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121" y="2096063"/>
                <a:ext cx="10027107" cy="3943229"/>
              </a:xfrm>
              <a:prstGeom prst="rect">
                <a:avLst/>
              </a:prstGeom>
              <a:blipFill rotWithShape="1">
                <a:blip r:embed="rId2"/>
                <a:stretch>
                  <a:fillRect l="-729" t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3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6CCEF-5708-40D3-A20B-D36FEDA0550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Partial differential equation (pde</a:t>
            </a:r>
            <a:r>
              <a:rPr lang="en-US" u="sng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x-none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296C5F2-06C4-4354-AED0-3BC8CFEE26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795" y="2096064"/>
                <a:ext cx="10353762" cy="41523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“A differential equation which consist of derivatives of one or more dependent variables w.r.t two or more independent variables.”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EXAMPLES: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x-none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x-none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       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x-none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296C5F2-06C4-4354-AED0-3BC8CFEE2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2096064"/>
                <a:ext cx="10353762" cy="4152336"/>
              </a:xfrm>
              <a:prstGeom prst="rect">
                <a:avLst/>
              </a:prstGeom>
              <a:blipFill rotWithShape="1">
                <a:blip r:embed="rId2"/>
                <a:stretch>
                  <a:fillRect l="-1001" t="-294" r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18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6">
            <a:extLst>
              <a:ext uri="{FF2B5EF4-FFF2-40B4-BE49-F238E27FC236}">
                <a16:creationId xmlns:a16="http://schemas.microsoft.com/office/drawing/2014/main" xmlns="" id="{6378EA24-E42F-40E4-A6F8-9B82CA3030E8}"/>
              </a:ext>
            </a:extLst>
          </p:cNvPr>
          <p:cNvSpPr/>
          <p:nvPr/>
        </p:nvSpPr>
        <p:spPr>
          <a:xfrm>
            <a:off x="4727041" y="1507030"/>
            <a:ext cx="1949300" cy="14364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ORDER</a:t>
            </a:r>
            <a:endParaRPr lang="x-non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8C25FAE3-1D90-4C6D-9E43-3DB9586B3430}"/>
              </a:ext>
            </a:extLst>
          </p:cNvPr>
          <p:cNvSpPr/>
          <p:nvPr/>
        </p:nvSpPr>
        <p:spPr>
          <a:xfrm>
            <a:off x="3448591" y="3278121"/>
            <a:ext cx="1839654" cy="14364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Order</a:t>
            </a:r>
            <a:endParaRPr lang="x-none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9661B07C-305A-4EB7-8BFB-E85BAFA8ED47}"/>
              </a:ext>
            </a:extLst>
          </p:cNvPr>
          <p:cNvSpPr/>
          <p:nvPr/>
        </p:nvSpPr>
        <p:spPr>
          <a:xfrm>
            <a:off x="6419768" y="3092766"/>
            <a:ext cx="1945756" cy="14364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</a:p>
          <a:p>
            <a:pPr lvl="0" algn="ctr"/>
            <a:r>
              <a:rPr lang="en-US" sz="32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endParaRPr lang="x-none" sz="32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x-none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B864E8A-1385-4DB2-8657-7EE0F5555D64}"/>
              </a:ext>
            </a:extLst>
          </p:cNvPr>
          <p:cNvCxnSpPr>
            <a:endCxn id="3" idx="0"/>
          </p:cNvCxnSpPr>
          <p:nvPr/>
        </p:nvCxnSpPr>
        <p:spPr>
          <a:xfrm flipH="1">
            <a:off x="4368418" y="2830446"/>
            <a:ext cx="408051" cy="447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55779883-5648-4C8D-8429-1A0E699DCE9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663984" y="2792632"/>
            <a:ext cx="728662" cy="300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75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2F979F-0E89-4C92-90DF-E1C29E17AEFE}"/>
              </a:ext>
            </a:extLst>
          </p:cNvPr>
          <p:cNvSpPr txBox="1">
            <a:spLocks/>
          </p:cNvSpPr>
          <p:nvPr/>
        </p:nvSpPr>
        <p:spPr>
          <a:xfrm>
            <a:off x="913795" y="609601"/>
            <a:ext cx="10353761" cy="118730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differential equation </a:t>
            </a:r>
            <a:endParaRPr lang="x-none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AAB2922-D6DC-488E-A45C-34420A2DF7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795" y="2096063"/>
                <a:ext cx="10353762" cy="404347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highest order derivatives appearing in the ODEs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PDEs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 its order.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EXAMPLES: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GB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</a:t>
                </a:r>
                <a:r>
                  <a:rPr lang="en-GB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differential equation)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sz="2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GB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GB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differential equation)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AAB2922-D6DC-488E-A45C-34420A2DF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2096063"/>
                <a:ext cx="10353762" cy="4043479"/>
              </a:xfrm>
              <a:prstGeom prst="rect">
                <a:avLst/>
              </a:prstGeom>
              <a:blipFill rotWithShape="1">
                <a:blip r:embed="rId2"/>
                <a:stretch>
                  <a:fillRect l="-1001" t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7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7">
            <a:extLst>
              <a:ext uri="{FF2B5EF4-FFF2-40B4-BE49-F238E27FC236}">
                <a16:creationId xmlns:a16="http://schemas.microsoft.com/office/drawing/2014/main" xmlns="" id="{256C30D6-E496-42A6-A982-E3CBA649DAE4}"/>
              </a:ext>
            </a:extLst>
          </p:cNvPr>
          <p:cNvSpPr/>
          <p:nvPr/>
        </p:nvSpPr>
        <p:spPr>
          <a:xfrm>
            <a:off x="4984741" y="1138771"/>
            <a:ext cx="2197405" cy="15488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DEGREE</a:t>
            </a:r>
            <a:endParaRPr lang="x-non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03D569EF-57DB-460E-8422-737E71A873C8}"/>
              </a:ext>
            </a:extLst>
          </p:cNvPr>
          <p:cNvSpPr/>
          <p:nvPr/>
        </p:nvSpPr>
        <p:spPr>
          <a:xfrm>
            <a:off x="3145087" y="3582930"/>
            <a:ext cx="1839654" cy="14364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endParaRPr lang="x-none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281838CB-A1A7-4F25-AB53-8960B6628022}"/>
              </a:ext>
            </a:extLst>
          </p:cNvPr>
          <p:cNvSpPr/>
          <p:nvPr/>
        </p:nvSpPr>
        <p:spPr>
          <a:xfrm>
            <a:off x="6393780" y="3582930"/>
            <a:ext cx="1828800" cy="14364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endParaRPr lang="x-none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F57A8496-319C-4181-A297-32EE05AEFD3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083443" y="2659005"/>
            <a:ext cx="1224737" cy="923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99B53A7-1864-420D-8544-C37BBDC1A5F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4064914" y="2687580"/>
            <a:ext cx="2018530" cy="895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1069</TotalTime>
  <Words>372</Words>
  <Application>Microsoft Office PowerPoint</Application>
  <PresentationFormat>Custom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Damask</vt:lpstr>
      <vt:lpstr>PowerPoint Presentation</vt:lpstr>
      <vt:lpstr>PowerPoint Presentation</vt:lpstr>
      <vt:lpstr>EXAMPLES OF DIFFERENTIAL EQUATIONs</vt:lpstr>
      <vt:lpstr>CLASSIFICATION OF DIFFERENTIAL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Degree of Differential Equations</vt:lpstr>
      <vt:lpstr>LINEAR AND NON-LINEAR OF DIFFERENTIAL EQUATIONs</vt:lpstr>
      <vt:lpstr>Homogenous &amp; non-homogenous odes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naeem ullah</dc:creator>
  <cp:lastModifiedBy>seecs</cp:lastModifiedBy>
  <cp:revision>45</cp:revision>
  <dcterms:created xsi:type="dcterms:W3CDTF">2021-05-25T06:39:53Z</dcterms:created>
  <dcterms:modified xsi:type="dcterms:W3CDTF">2023-05-09T04:20:10Z</dcterms:modified>
</cp:coreProperties>
</file>