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41"/>
  </p:notesMasterIdLst>
  <p:handoutMasterIdLst>
    <p:handoutMasterId r:id="rId42"/>
  </p:handoutMasterIdLst>
  <p:sldIdLst>
    <p:sldId id="425" r:id="rId2"/>
    <p:sldId id="375" r:id="rId3"/>
    <p:sldId id="376" r:id="rId4"/>
    <p:sldId id="377" r:id="rId5"/>
    <p:sldId id="426" r:id="rId6"/>
    <p:sldId id="427" r:id="rId7"/>
    <p:sldId id="429" r:id="rId8"/>
    <p:sldId id="428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40" r:id="rId19"/>
    <p:sldId id="441" r:id="rId20"/>
    <p:sldId id="442" r:id="rId21"/>
    <p:sldId id="444" r:id="rId22"/>
    <p:sldId id="445" r:id="rId23"/>
    <p:sldId id="446" r:id="rId24"/>
    <p:sldId id="447" r:id="rId25"/>
    <p:sldId id="448" r:id="rId26"/>
    <p:sldId id="460" r:id="rId27"/>
    <p:sldId id="461" r:id="rId28"/>
    <p:sldId id="462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63" r:id="rId39"/>
    <p:sldId id="458" r:id="rId40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B2B2B2"/>
    <a:srgbClr val="66FF33"/>
    <a:srgbClr val="3333FF"/>
    <a:srgbClr val="990033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4" autoAdjust="0"/>
    <p:restoredTop sz="94241" autoAdjust="0"/>
  </p:normalViewPr>
  <p:slideViewPr>
    <p:cSldViewPr>
      <p:cViewPr varScale="1">
        <p:scale>
          <a:sx n="125" d="100"/>
          <a:sy n="125" d="100"/>
        </p:scale>
        <p:origin x="1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BC11A9F-4027-4C50-9DCD-8F5E718BA69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FB6B20D-05A6-4B82-9D45-65E0BD765875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B139FCB-C989-4C2B-96C4-C8310DC5ADA9}" type="datetime1">
              <a:rPr lang="en-US" smtClean="0"/>
              <a:pPr/>
              <a:t>11/12/23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1513B4-8E1C-4BB4-A9F0-96A3297EA3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C498-0798-49D3-8895-5E77746B9AED}" type="datetime1">
              <a:rPr lang="en-US" smtClean="0"/>
              <a:pPr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FA3A-7F09-4378-8CCE-75DD04780B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6195DA6-8E2A-4F25-98FB-DD34E1991FE2}" type="datetime1">
              <a:rPr lang="en-US" smtClean="0"/>
              <a:pPr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03AAE8-10D0-4C60-8993-6A95B6D708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550502E-9377-44BB-889B-D6DA86F78E0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F573-F595-4604-93A8-E6EA12D77A6C}" type="datetime1">
              <a:rPr lang="en-US" smtClean="0"/>
              <a:pPr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AA777F-83C4-4430-B73C-3C94F37B39A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C2E-E5DE-4789-A45B-4F1AB50AC384}" type="datetime1">
              <a:rPr lang="en-US" smtClean="0"/>
              <a:pPr/>
              <a:t>11/12/23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FC2D41C-38D9-485D-B8C6-78C1158C282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25A74A4-6B61-41A4-BD89-9A683EDA61B0}" type="datetime1">
              <a:rPr lang="en-US" smtClean="0"/>
              <a:pPr/>
              <a:t>11/12/23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DA7D6A3-888F-47F5-8D89-1E885B6C903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9B1DBB-6AB2-46B4-B3D3-D6CDD658EAE7}" type="datetime1">
              <a:rPr lang="en-US" smtClean="0"/>
              <a:pPr/>
              <a:t>11/12/23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A03FF8A-76CC-4847-B979-C5626477A53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5E5A-B50E-45E7-AA68-606F276A650D}" type="datetime1">
              <a:rPr lang="en-US" smtClean="0"/>
              <a:pPr/>
              <a:t>11/12/23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0600B1-64E8-4F7B-8466-2C11EAFA42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AF3C-8A69-4C49-A77F-A2EF91C9054E}" type="datetime1">
              <a:rPr lang="en-US" smtClean="0"/>
              <a:pPr/>
              <a:t>11/12/23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8BEDA0-A7EB-4D32-BEA9-BCCFC5F45C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8CC0-91DD-4F57-A812-954D53CA568D}" type="datetime1">
              <a:rPr lang="en-US" smtClean="0"/>
              <a:pPr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3B0942-5806-4FBA-8418-A6ABB705760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6841A7-E3A2-4A69-889A-A39FFB0ABAC3}" type="datetime1">
              <a:rPr lang="en-US" smtClean="0"/>
              <a:pPr/>
              <a:t>11/12/23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BB0E6E-1C81-4185-881E-6831851AEF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FCE0B5-97AF-4DE1-89E0-C1DBA50C3BDD}" type="datetime1">
              <a:rPr lang="en-US" smtClean="0"/>
              <a:pPr/>
              <a:t>11/12/23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F9E140C-EF74-476D-A834-A2740ADD7A1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if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iscriminant_analysis.LinearDiscriminantAnalysis.html#sklearn.discriminant_analysis.LinearDiscriminantAnalysis" TargetMode="External"/><Relationship Id="rId2" Type="http://schemas.openxmlformats.org/officeDocument/2006/relationships/hyperlink" Target="https://scikit-learn.org/stable/modules/generated/sklearn.decomposition.PCA.html#sklearn.decomposition.P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classes.html#module-sklearn.neighbor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br>
              <a:rPr lang="tr-TR" i="0" dirty="0"/>
            </a:br>
            <a:r>
              <a:rPr lang="tr-TR" i="0" dirty="0"/>
              <a:t>TO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Machine </a:t>
            </a:r>
            <a:br>
              <a:rPr lang="tr-TR" dirty="0"/>
            </a:br>
            <a:r>
              <a:rPr lang="tr-TR" dirty="0"/>
              <a:t>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10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Let’s plot the data.</a:t>
            </a:r>
          </a:p>
        </p:txBody>
      </p:sp>
      <p:pic>
        <p:nvPicPr>
          <p:cNvPr id="418818" name="Picture 2">
            <a:extLst>
              <a:ext uri="{FF2B5EF4-FFF2-40B4-BE49-F238E27FC236}">
                <a16:creationId xmlns:a16="http://schemas.microsoft.com/office/drawing/2014/main" id="{F4425BDA-E76D-4B42-845E-FBC769DE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5400600" cy="30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1D1FB5-3DD5-2A12-86E5-2D9EFBA9A434}"/>
              </a:ext>
            </a:extLst>
          </p:cNvPr>
          <p:cNvSpPr txBox="1"/>
          <p:nvPr/>
        </p:nvSpPr>
        <p:spPr>
          <a:xfrm>
            <a:off x="4499992" y="1578744"/>
            <a:ext cx="4572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scipy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matplotlib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pyplot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Step 1: Load the data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iris_data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scipy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loadmat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iris_data.mat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iris_data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'iris'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][:, :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iris_data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'iris'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][:,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New Dimension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1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11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Find out the mean, a centre point. Shown in RED</a:t>
            </a:r>
          </a:p>
        </p:txBody>
      </p:sp>
      <p:pic>
        <p:nvPicPr>
          <p:cNvPr id="420866" name="Picture 2">
            <a:extLst>
              <a:ext uri="{FF2B5EF4-FFF2-40B4-BE49-F238E27FC236}">
                <a16:creationId xmlns:a16="http://schemas.microsoft.com/office/drawing/2014/main" id="{DC4A8B83-7A1C-6D47-8A9E-F87EC223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5821660" cy="32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2B4F7A-BB2C-2BF7-84BB-A5A2F354A33F}"/>
              </a:ext>
            </a:extLst>
          </p:cNvPr>
          <p:cNvSpPr txBox="1"/>
          <p:nvPr/>
        </p:nvSpPr>
        <p:spPr>
          <a:xfrm>
            <a:off x="4458494" y="544966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Center the data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Xmean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Column-wise mean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]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12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Subtract mean from the data points to change the centre of gravity of data called mean-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centering</a:t>
            </a: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22914" name="Picture 2">
            <a:extLst>
              <a:ext uri="{FF2B5EF4-FFF2-40B4-BE49-F238E27FC236}">
                <a16:creationId xmlns:a16="http://schemas.microsoft.com/office/drawing/2014/main" id="{7ADF9AF9-25B1-9340-906A-0CC4E9531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80928"/>
            <a:ext cx="5605636" cy="315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5627E-B2C9-883D-3F9D-47DD3C9FC4AF}"/>
              </a:ext>
            </a:extLst>
          </p:cNvPr>
          <p:cNvSpPr txBox="1"/>
          <p:nvPr/>
        </p:nvSpPr>
        <p:spPr>
          <a:xfrm>
            <a:off x="4458494" y="5449669"/>
            <a:ext cx="45720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Center the data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Xmean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1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13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The 1</a:t>
            </a:r>
            <a:r>
              <a:rPr lang="en-GB" baseline="30000" dirty="0">
                <a:solidFill>
                  <a:schemeClr val="tx2"/>
                </a:solidFill>
                <a:latin typeface="+mj-lt"/>
              </a:rPr>
              <a:t>st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principal component PC1 is line passing through the centre and represents the flow of data points, covering major variance</a:t>
            </a:r>
          </a:p>
        </p:txBody>
      </p:sp>
      <p:pic>
        <p:nvPicPr>
          <p:cNvPr id="424962" name="Picture 2">
            <a:extLst>
              <a:ext uri="{FF2B5EF4-FFF2-40B4-BE49-F238E27FC236}">
                <a16:creationId xmlns:a16="http://schemas.microsoft.com/office/drawing/2014/main" id="{F0758D3C-9147-FE43-85D2-A8DF8BCB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42" y="3068960"/>
            <a:ext cx="6060690" cy="340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044208-F088-39BF-5D8F-95E2C1D2FC18}"/>
              </a:ext>
            </a:extLst>
          </p:cNvPr>
          <p:cNvSpPr/>
          <p:nvPr/>
        </p:nvSpPr>
        <p:spPr>
          <a:xfrm>
            <a:off x="4644008" y="5445224"/>
            <a:ext cx="230425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14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The 2</a:t>
            </a:r>
            <a:r>
              <a:rPr lang="en-GB" baseline="30000" dirty="0">
                <a:solidFill>
                  <a:schemeClr val="tx2"/>
                </a:solidFill>
                <a:latin typeface="+mj-lt"/>
              </a:rPr>
              <a:t>nd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principal component PC2 must be orthogonal to the 1</a:t>
            </a:r>
            <a:r>
              <a:rPr lang="en-GB" baseline="30000" dirty="0">
                <a:solidFill>
                  <a:schemeClr val="tx2"/>
                </a:solidFill>
                <a:latin typeface="+mj-lt"/>
              </a:rPr>
              <a:t>st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and covers the next maximum variance</a:t>
            </a:r>
          </a:p>
        </p:txBody>
      </p:sp>
      <p:pic>
        <p:nvPicPr>
          <p:cNvPr id="427010" name="Picture 2">
            <a:extLst>
              <a:ext uri="{FF2B5EF4-FFF2-40B4-BE49-F238E27FC236}">
                <a16:creationId xmlns:a16="http://schemas.microsoft.com/office/drawing/2014/main" id="{ACD25907-4742-E446-AC48-2BD2DDDFA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5749652" cy="32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9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15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The two PCs make a region on smaller dimension d=2 which represents the projections of some data point on two PC lines.</a:t>
            </a:r>
          </a:p>
        </p:txBody>
      </p:sp>
      <p:pic>
        <p:nvPicPr>
          <p:cNvPr id="429058" name="Picture 2">
            <a:extLst>
              <a:ext uri="{FF2B5EF4-FFF2-40B4-BE49-F238E27FC236}">
                <a16:creationId xmlns:a16="http://schemas.microsoft.com/office/drawing/2014/main" id="{83945029-BB5F-0847-90ED-41672C536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8" r="17461"/>
          <a:stretch/>
        </p:blipFill>
        <p:spPr bwMode="auto">
          <a:xfrm>
            <a:off x="4992144" y="3166450"/>
            <a:ext cx="3744416" cy="336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13B0E6-ADA9-A974-0220-DCFC5D55D3D4}"/>
              </a:ext>
            </a:extLst>
          </p:cNvPr>
          <p:cNvSpPr txBox="1"/>
          <p:nvPr/>
        </p:nvSpPr>
        <p:spPr>
          <a:xfrm>
            <a:off x="266700" y="3166450"/>
            <a:ext cx="4572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Step 3: Calculate the covariance matrix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covariance_matrix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cov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rowvar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Step 4: Finding Eigenvectors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linalg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eig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covariance_matrix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Diagonal elements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argsort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)[::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Descending order sorting indexes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Rearrange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Rearrange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: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Column-wise principal components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Step 5: Deriving the new data set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Xnew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[N x d] x [d x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nd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] = [N x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nd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] matrix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Xnew1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Xnew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Xnew2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Xnew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9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16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Data Generation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01ABBE-2273-C44C-B4DC-79D5A558A350}"/>
              </a:ext>
            </a:extLst>
          </p:cNvPr>
          <p:cNvSpPr/>
          <p:nvPr/>
        </p:nvSpPr>
        <p:spPr>
          <a:xfrm>
            <a:off x="612648" y="2087701"/>
            <a:ext cx="84310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urier" pitchFamily="2" charset="0"/>
              </a:rPr>
              <a:t>N=20;</a:t>
            </a:r>
          </a:p>
          <a:p>
            <a:r>
              <a:rPr lang="en-GB" sz="2000" dirty="0">
                <a:solidFill>
                  <a:srgbClr val="000000"/>
                </a:solidFill>
                <a:latin typeface="Courier" pitchFamily="2" charset="0"/>
              </a:rPr>
              <a:t>d=5;</a:t>
            </a:r>
          </a:p>
          <a:p>
            <a:r>
              <a:rPr lang="en-GB" sz="2000" dirty="0" err="1">
                <a:solidFill>
                  <a:srgbClr val="000000"/>
                </a:solidFill>
                <a:latin typeface="Courier" pitchFamily="2" charset="0"/>
              </a:rPr>
              <a:t>nd</a:t>
            </a:r>
            <a:r>
              <a:rPr lang="en-GB" sz="2000" dirty="0">
                <a:solidFill>
                  <a:srgbClr val="000000"/>
                </a:solidFill>
                <a:latin typeface="Courier" pitchFamily="2" charset="0"/>
              </a:rPr>
              <a:t>=3; </a:t>
            </a:r>
            <a:r>
              <a:rPr lang="en-GB" sz="2000" dirty="0">
                <a:solidFill>
                  <a:srgbClr val="3C763D"/>
                </a:solidFill>
                <a:latin typeface="Courier" pitchFamily="2" charset="0"/>
              </a:rPr>
              <a:t>% new dimension</a:t>
            </a:r>
            <a:endParaRPr lang="en-GB" sz="2000" dirty="0">
              <a:solidFill>
                <a:srgbClr val="00B050"/>
              </a:solidFill>
              <a:latin typeface="Courier" pitchFamily="2" charset="0"/>
            </a:endParaRPr>
          </a:p>
          <a:p>
            <a:r>
              <a:rPr lang="en-GB" sz="2000" dirty="0">
                <a:solidFill>
                  <a:srgbClr val="3C763D"/>
                </a:solidFill>
                <a:latin typeface="Courier" pitchFamily="2" charset="0"/>
              </a:rPr>
              <a:t> </a:t>
            </a:r>
          </a:p>
          <a:p>
            <a:r>
              <a:rPr lang="en-GB" sz="2000" dirty="0">
                <a:solidFill>
                  <a:srgbClr val="3C763D"/>
                </a:solidFill>
                <a:latin typeface="Courier" pitchFamily="2" charset="0"/>
              </a:rPr>
              <a:t>%step 1, generating a dataset</a:t>
            </a:r>
          </a:p>
          <a:p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X=rand(</a:t>
            </a:r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N,d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508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17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Mean Centring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8B89AB-5333-1F48-AE56-69B7890516E4}"/>
              </a:ext>
            </a:extLst>
          </p:cNvPr>
          <p:cNvSpPr/>
          <p:nvPr/>
        </p:nvSpPr>
        <p:spPr>
          <a:xfrm>
            <a:off x="612648" y="2348880"/>
            <a:ext cx="6119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Xmean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=</a:t>
            </a:r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repmat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(mean(X),size(X,1),1);</a:t>
            </a:r>
          </a:p>
          <a:p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 </a:t>
            </a:r>
          </a:p>
          <a:p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X=X-</a:t>
            </a:r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Xmean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;</a:t>
            </a:r>
          </a:p>
          <a:p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436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18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Finding covariance matrix and eigen values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C598D-7C82-0447-A172-6C2411F50B9D}"/>
              </a:ext>
            </a:extLst>
          </p:cNvPr>
          <p:cNvSpPr/>
          <p:nvPr/>
        </p:nvSpPr>
        <p:spPr>
          <a:xfrm>
            <a:off x="606698" y="2276872"/>
            <a:ext cx="71336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C763D"/>
                </a:solidFill>
                <a:latin typeface="Courier" pitchFamily="2" charset="0"/>
              </a:rPr>
              <a:t>%step 3, covariance matrix</a:t>
            </a:r>
          </a:p>
          <a:p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covariancematrix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=</a:t>
            </a:r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cov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(X);</a:t>
            </a:r>
          </a:p>
          <a:p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 </a:t>
            </a:r>
          </a:p>
          <a:p>
            <a:r>
              <a:rPr lang="en-GB" sz="2000" dirty="0">
                <a:solidFill>
                  <a:srgbClr val="3C763D"/>
                </a:solidFill>
                <a:latin typeface="Courier" pitchFamily="2" charset="0"/>
              </a:rPr>
              <a:t>%step 4, Finding Eigenvectors</a:t>
            </a:r>
          </a:p>
          <a:p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[V,D] = </a:t>
            </a:r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eig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(</a:t>
            </a:r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covariancematrix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);</a:t>
            </a:r>
          </a:p>
          <a:p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D=</a:t>
            </a:r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diag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(D);</a:t>
            </a:r>
          </a:p>
          <a:p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[</a:t>
            </a:r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D,ind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]=sort(</a:t>
            </a:r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D,</a:t>
            </a:r>
            <a:r>
              <a:rPr lang="en-GB" sz="2000" dirty="0" err="1">
                <a:solidFill>
                  <a:srgbClr val="FF33CC"/>
                </a:solidFill>
                <a:latin typeface="Courier" pitchFamily="2" charset="0"/>
              </a:rPr>
              <a:t>’descend</a:t>
            </a:r>
            <a:r>
              <a:rPr lang="en-GB" sz="2000" dirty="0">
                <a:solidFill>
                  <a:srgbClr val="FF33CC"/>
                </a:solidFill>
                <a:latin typeface="Courier" pitchFamily="2" charset="0"/>
              </a:rPr>
              <a:t>’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);</a:t>
            </a:r>
          </a:p>
          <a:p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V=V(:,</a:t>
            </a:r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ind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);</a:t>
            </a:r>
          </a:p>
          <a:p>
            <a:r>
              <a:rPr lang="en-GB" sz="2000" b="0" i="0" u="none" strike="noStrike" dirty="0">
                <a:solidFill>
                  <a:srgbClr val="222222"/>
                </a:solidFill>
                <a:effectLst/>
                <a:latin typeface="Courier" pitchFamily="2" charset="0"/>
              </a:rPr>
              <a:t>V=V(:,1:nd);</a:t>
            </a:r>
            <a:r>
              <a:rPr lang="en-GB" sz="2000" dirty="0">
                <a:solidFill>
                  <a:srgbClr val="3C763D"/>
                </a:solidFill>
                <a:latin typeface="Courier" pitchFamily="2" charset="0"/>
              </a:rPr>
              <a:t> column-wise principal components</a:t>
            </a:r>
            <a:endParaRPr lang="en-GB" sz="2000" b="0" i="0" u="none" strike="noStrike" dirty="0">
              <a:solidFill>
                <a:srgbClr val="222222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7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19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Finding projections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E8008-E75C-7746-96C0-778F5B47EB1F}"/>
              </a:ext>
            </a:extLst>
          </p:cNvPr>
          <p:cNvSpPr/>
          <p:nvPr/>
        </p:nvSpPr>
        <p:spPr>
          <a:xfrm>
            <a:off x="612648" y="2204864"/>
            <a:ext cx="8351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C763D"/>
                </a:solidFill>
                <a:latin typeface="Courier" pitchFamily="2" charset="0"/>
              </a:rPr>
              <a:t>%step 5, Deriving the new data set</a:t>
            </a:r>
          </a:p>
          <a:p>
            <a:r>
              <a:rPr lang="en-GB" sz="2000" dirty="0">
                <a:solidFill>
                  <a:srgbClr val="3C763D"/>
                </a:solidFill>
                <a:latin typeface="Courier" pitchFamily="2" charset="0"/>
              </a:rPr>
              <a:t>%finding the projection onto the eigenvectors</a:t>
            </a:r>
          </a:p>
          <a:p>
            <a:r>
              <a:rPr lang="en-GB" sz="2000" dirty="0">
                <a:solidFill>
                  <a:srgbClr val="3C763D"/>
                </a:solidFill>
                <a:latin typeface="Courier" pitchFamily="2" charset="0"/>
              </a:rPr>
              <a:t> </a:t>
            </a:r>
          </a:p>
          <a:p>
            <a:r>
              <a:rPr lang="en-GB" sz="2000" dirty="0" err="1">
                <a:solidFill>
                  <a:srgbClr val="222222"/>
                </a:solidFill>
                <a:latin typeface="Courier" pitchFamily="2" charset="0"/>
              </a:rPr>
              <a:t>Xnew</a:t>
            </a:r>
            <a:r>
              <a:rPr lang="en-GB" sz="2000" dirty="0">
                <a:solidFill>
                  <a:srgbClr val="222222"/>
                </a:solidFill>
                <a:latin typeface="Courier" pitchFamily="2" charset="0"/>
              </a:rPr>
              <a:t>=X*P; </a:t>
            </a:r>
            <a:r>
              <a:rPr lang="en-GB" sz="2000" dirty="0">
                <a:solidFill>
                  <a:srgbClr val="00B050"/>
                </a:solidFill>
                <a:latin typeface="Courier" pitchFamily="2" charset="0"/>
              </a:rPr>
              <a:t>[N x d] x [d x </a:t>
            </a:r>
            <a:r>
              <a:rPr lang="en-GB" sz="2000" dirty="0" err="1">
                <a:solidFill>
                  <a:srgbClr val="00B050"/>
                </a:solidFill>
                <a:latin typeface="Courier" pitchFamily="2" charset="0"/>
              </a:rPr>
              <a:t>nd</a:t>
            </a:r>
            <a:r>
              <a:rPr lang="en-GB" sz="2000" dirty="0">
                <a:solidFill>
                  <a:srgbClr val="00B050"/>
                </a:solidFill>
                <a:latin typeface="Courier" pitchFamily="2" charset="0"/>
              </a:rPr>
              <a:t>] = [N x </a:t>
            </a:r>
            <a:r>
              <a:rPr lang="en-GB" sz="2000" dirty="0" err="1">
                <a:solidFill>
                  <a:srgbClr val="00B050"/>
                </a:solidFill>
                <a:latin typeface="Courier" pitchFamily="2" charset="0"/>
              </a:rPr>
              <a:t>nd</a:t>
            </a:r>
            <a:r>
              <a:rPr lang="en-GB" sz="2000" dirty="0">
                <a:solidFill>
                  <a:srgbClr val="00B050"/>
                </a:solidFill>
                <a:latin typeface="Courier" pitchFamily="2" charset="0"/>
              </a:rPr>
              <a:t>] matrix</a:t>
            </a:r>
          </a:p>
          <a:p>
            <a:r>
              <a:rPr lang="en-GB" sz="2000" dirty="0">
                <a:solidFill>
                  <a:srgbClr val="000000"/>
                </a:solidFill>
                <a:latin typeface="Courier" pitchFamily="2" charset="0"/>
              </a:rPr>
              <a:t>plot(</a:t>
            </a:r>
            <a:r>
              <a:rPr lang="en-GB" sz="2000" dirty="0" err="1">
                <a:solidFill>
                  <a:srgbClr val="000000"/>
                </a:solidFill>
                <a:latin typeface="Courier" pitchFamily="2" charset="0"/>
              </a:rPr>
              <a:t>Xnew</a:t>
            </a:r>
            <a:r>
              <a:rPr lang="en-GB" sz="2000" dirty="0">
                <a:solidFill>
                  <a:srgbClr val="000000"/>
                </a:solidFill>
                <a:latin typeface="Courier" pitchFamily="2" charset="0"/>
              </a:rPr>
              <a:t>(1),</a:t>
            </a:r>
            <a:r>
              <a:rPr lang="en-GB" sz="2000" dirty="0" err="1">
                <a:solidFill>
                  <a:srgbClr val="000000"/>
                </a:solidFill>
                <a:latin typeface="Courier" pitchFamily="2" charset="0"/>
              </a:rPr>
              <a:t>Xnew</a:t>
            </a:r>
            <a:r>
              <a:rPr lang="en-GB" sz="2000" dirty="0">
                <a:solidFill>
                  <a:srgbClr val="000000"/>
                </a:solidFill>
                <a:latin typeface="Courier" pitchFamily="2" charset="0"/>
              </a:rPr>
              <a:t>(2), title, </a:t>
            </a:r>
            <a:r>
              <a:rPr lang="en-GB" sz="2000" dirty="0">
                <a:solidFill>
                  <a:srgbClr val="FF33CC"/>
                </a:solidFill>
                <a:latin typeface="Courier" pitchFamily="2" charset="0"/>
              </a:rPr>
              <a:t>‘2D Projections’</a:t>
            </a:r>
            <a:r>
              <a:rPr lang="en-GB" sz="2000" dirty="0">
                <a:solidFill>
                  <a:srgbClr val="000000"/>
                </a:solidFill>
                <a:latin typeface="Courier" pitchFamily="2" charset="0"/>
              </a:rPr>
              <a:t>,xlabel,</a:t>
            </a:r>
            <a:r>
              <a:rPr lang="en-GB" sz="2000" dirty="0">
                <a:solidFill>
                  <a:srgbClr val="A020F0"/>
                </a:solidFill>
                <a:latin typeface="Courier" pitchFamily="2" charset="0"/>
              </a:rPr>
              <a:t>’PC1 projection’</a:t>
            </a:r>
            <a:r>
              <a:rPr lang="en-GB" sz="2000" dirty="0">
                <a:solidFill>
                  <a:srgbClr val="000000"/>
                </a:solidFill>
                <a:latin typeface="Courier" pitchFamily="2" charset="0"/>
              </a:rPr>
              <a:t>, ylabel,</a:t>
            </a:r>
            <a:r>
              <a:rPr lang="en-GB" sz="2000" dirty="0">
                <a:solidFill>
                  <a:srgbClr val="A020F0"/>
                </a:solidFill>
                <a:latin typeface="Courier" pitchFamily="2" charset="0"/>
              </a:rPr>
              <a:t>’PC2 projection’</a:t>
            </a:r>
            <a:r>
              <a:rPr lang="en-GB" sz="2000" dirty="0"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719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6:</a:t>
            </a:r>
            <a:br>
              <a:rPr lang="tr-TR"/>
            </a:br>
            <a:r>
              <a:rPr lang="tr-TR"/>
              <a:t>Dimensionality Reduction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20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chemeClr val="tx2"/>
                </a:solidFill>
                <a:latin typeface="+mj-lt"/>
              </a:rPr>
              <a:t>Calssification</a:t>
            </a:r>
            <a:endParaRPr lang="en-GB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For every class find its 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Xnew</a:t>
            </a:r>
            <a:endParaRPr lang="en-GB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Apply to any classifier e.g., KNN, GMM, NN, SVM etc as new multivariate data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13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21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Like PCA, LDA is a dimensionality reduction technique.</a:t>
            </a:r>
          </a:p>
          <a:p>
            <a:pPr>
              <a:buFont typeface="Wingdings" pitchFamily="2" charset="2"/>
              <a:buChar char="q"/>
            </a:pPr>
            <a:endParaRPr lang="en-GB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PCA finds the discrimination between data through orthogonal projections of data on PC vectors.</a:t>
            </a:r>
          </a:p>
          <a:p>
            <a:pPr>
              <a:buFont typeface="Wingdings" pitchFamily="2" charset="2"/>
              <a:buChar char="q"/>
            </a:pPr>
            <a:endParaRPr lang="en-GB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LDA finds the discrimination between data through projection with data point separation using </a:t>
            </a:r>
            <a:r>
              <a:rPr lang="en-GB" u="sng" dirty="0">
                <a:solidFill>
                  <a:schemeClr val="tx2"/>
                </a:solidFill>
                <a:latin typeface="+mj-lt"/>
              </a:rPr>
              <a:t>class information.</a:t>
            </a:r>
          </a:p>
          <a:p>
            <a:pPr>
              <a:buFont typeface="Wingdings" pitchFamily="2" charset="2"/>
              <a:buChar char="q"/>
            </a:pPr>
            <a:endParaRPr lang="en-GB" u="sng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PCA is unsupervised while LDA is supervised</a:t>
            </a:r>
          </a:p>
        </p:txBody>
      </p:sp>
    </p:spTree>
    <p:extLst>
      <p:ext uri="{BB962C8B-B14F-4D97-AF65-F5344CB8AC3E}">
        <p14:creationId xmlns:p14="http://schemas.microsoft.com/office/powerpoint/2010/main" val="263425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22</a:t>
            </a:fld>
            <a:endParaRPr lang="tr-TR"/>
          </a:p>
        </p:txBody>
      </p:sp>
      <p:pic>
        <p:nvPicPr>
          <p:cNvPr id="1026" name="Picture 2" descr="Linear Discriminant Analysis Source - sebastianraschka">
            <a:extLst>
              <a:ext uri="{FF2B5EF4-FFF2-40B4-BE49-F238E27FC236}">
                <a16:creationId xmlns:a16="http://schemas.microsoft.com/office/drawing/2014/main" id="{6019FA35-0A72-6F45-99FF-1A5BAA3F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" y="1916832"/>
            <a:ext cx="806057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94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23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3-step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1. Find the separation between the classes i.e., distance between the means of different classes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70BB02-A46B-B041-9DF5-6C78153A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6473603" cy="312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3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24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3-step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2. Find the separation within the class i.e., distance between the mean and sample of every class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EC011E-3139-584A-A4A1-2397131E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20" y="3284984"/>
            <a:ext cx="6876256" cy="29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12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25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3-step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3. Maximise the between-class variance (distance) and minimise the within-class variance (distance) via eigen value decomposition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5CC853-03E7-AC45-BB41-5214A8B0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606931"/>
            <a:ext cx="6984776" cy="28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7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26</a:t>
            </a:fld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E6ED7-43BE-B894-46B6-010D2354E193}"/>
              </a:ext>
            </a:extLst>
          </p:cNvPr>
          <p:cNvSpPr txBox="1"/>
          <p:nvPr/>
        </p:nvSpPr>
        <p:spPr>
          <a:xfrm>
            <a:off x="612648" y="1700808"/>
            <a:ext cx="5543528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scipy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matplotlib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pyplot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Load the data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iris_data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scipy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io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loadmat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iris_data.mat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iris_data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'iris'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][:, :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iris_data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'iris'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][:,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Linear Discriminant Analysis (LDA) function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LDA_func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Classes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unique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Classes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zeros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Overall mean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zeros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Sb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zeros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4016536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27</a:t>
            </a:fld>
            <a:endParaRPr 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48A86-CF46-4A8F-1B11-34BA1B897E25}"/>
              </a:ext>
            </a:extLst>
          </p:cNvPr>
          <p:cNvSpPr txBox="1"/>
          <p:nvPr/>
        </p:nvSpPr>
        <p:spPr>
          <a:xfrm>
            <a:off x="899592" y="1700808"/>
            <a:ext cx="7866456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Classes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Xj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Class sample size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Class mean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zeros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.shape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]))</a:t>
            </a:r>
          </a:p>
          <a:p>
            <a:pPr lvl="1"/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])):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diff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Cj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diff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diff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Sj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Sb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Cj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linalg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eig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linalg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inv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Sb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Eigenvalue decomposition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lambda_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SortOrder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argsort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lambda_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)[::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lambda_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lambda_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SortOrder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SortOrder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Xnew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.dot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Xnew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lambda_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Xnew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LDA_func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695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28</a:t>
            </a:fld>
            <a:endParaRPr lang="tr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82737-D0A0-1988-F945-803000AA32FF}"/>
              </a:ext>
            </a:extLst>
          </p:cNvPr>
          <p:cNvSpPr txBox="1"/>
          <p:nvPr/>
        </p:nvSpPr>
        <p:spPr>
          <a:xfrm>
            <a:off x="614920" y="1772816"/>
            <a:ext cx="6837400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Plot the 2D Projections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Y1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Xnew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Y2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Xnew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[:,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scatter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Y1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Y2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'Class 1'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scatter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Y1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Y2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'Class 2'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scatter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Y1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Y2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'Class 3'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'2D Projections'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xlabel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'LDA1 projection'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ylabel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'LDA2 projection'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legend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8544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29</a:t>
            </a:fld>
            <a:endParaRPr lang="tr-T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7A551-C8C8-0846-979C-A5F56CC10C1D}"/>
              </a:ext>
            </a:extLst>
          </p:cNvPr>
          <p:cNvSpPr/>
          <p:nvPr/>
        </p:nvSpPr>
        <p:spPr>
          <a:xfrm>
            <a:off x="266700" y="1997839"/>
            <a:ext cx="8658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Menlo" panose="020B0609030804020204" pitchFamily="49" charset="0"/>
              </a:rPr>
              <a:t>function 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Xnew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, W, lambda] = LDA(X, L)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Classes=unique(L)';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k=</a:t>
            </a:r>
            <a:r>
              <a:rPr lang="en-GB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numel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(Classes);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n=zeros(k,1);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C=cell(k,1);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M=mean(X); </a:t>
            </a:r>
            <a:r>
              <a:rPr lang="en-GB" sz="2000" dirty="0">
                <a:solidFill>
                  <a:srgbClr val="00B050"/>
                </a:solidFill>
                <a:latin typeface="Menlo" panose="020B0609030804020204" pitchFamily="49" charset="0"/>
              </a:rPr>
              <a:t>% overall mean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S=cell(k,1);</a:t>
            </a:r>
          </a:p>
          <a:p>
            <a:pPr lvl="1"/>
            <a:r>
              <a:rPr lang="en-GB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=0;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  <a:latin typeface="Menlo" panose="020B0609030804020204" pitchFamily="49" charset="0"/>
              </a:rPr>
              <a:t>Sb=0;</a:t>
            </a:r>
          </a:p>
        </p:txBody>
      </p:sp>
    </p:spTree>
    <p:extLst>
      <p:ext uri="{BB962C8B-B14F-4D97-AF65-F5344CB8AC3E}">
        <p14:creationId xmlns:p14="http://schemas.microsoft.com/office/powerpoint/2010/main" val="307757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Reduce Dimensionality?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82294-AD54-4CC2-8E84-5196584982F9}" type="slidenum">
              <a:rPr lang="tr-TR"/>
              <a:pPr/>
              <a:t>3</a:t>
            </a:fld>
            <a:endParaRPr lang="tr-T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Reduces time complexity: Less computation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Reduces space complexity: Fewer parameters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Saves the cost of observing the feature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Simpler models are more robust on small datasets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More interpretable; simpler explanation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Data visualization (structure, groups, outliers, etc) if plotted in 2 or 3 dimensions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30</a:t>
            </a:fld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AFF139-415E-2C40-8575-C927B3E1331D}"/>
              </a:ext>
            </a:extLst>
          </p:cNvPr>
          <p:cNvSpPr/>
          <p:nvPr/>
        </p:nvSpPr>
        <p:spPr>
          <a:xfrm>
            <a:off x="533400" y="1556792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800" dirty="0">
                <a:solidFill>
                  <a:srgbClr val="0000FF"/>
                </a:solidFill>
                <a:latin typeface="Menlo" panose="020B0609030804020204" pitchFamily="49" charset="0"/>
              </a:rPr>
              <a:t>for 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j=1:k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Xj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=X(L==Classes(j),:);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	n(j)=size(Xj,1); </a:t>
            </a:r>
            <a:r>
              <a:rPr lang="en-GB" sz="1800" dirty="0">
                <a:solidFill>
                  <a:srgbClr val="00B050"/>
                </a:solidFill>
                <a:latin typeface="Menlo" panose="020B0609030804020204" pitchFamily="49" charset="0"/>
              </a:rPr>
              <a:t>% Class sample size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	C{j}=mean(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Xj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sz="1800" dirty="0">
                <a:solidFill>
                  <a:srgbClr val="00B050"/>
                </a:solidFill>
                <a:latin typeface="Menlo" panose="020B0609030804020204" pitchFamily="49" charset="0"/>
              </a:rPr>
              <a:t>% Class mean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	S{j}=0;</a:t>
            </a:r>
          </a:p>
          <a:p>
            <a:pPr lvl="1"/>
            <a:r>
              <a:rPr lang="en-GB" sz="1800" dirty="0">
                <a:solidFill>
                  <a:srgbClr val="0000FF"/>
                </a:solidFill>
                <a:latin typeface="Menlo" panose="020B0609030804020204" pitchFamily="49" charset="0"/>
              </a:rPr>
              <a:t>	for 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=1:n(j)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	   S{j}=S{j}+(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Xj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,:)-C{j})'*(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Xj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,:)-C{j});</a:t>
            </a:r>
          </a:p>
          <a:p>
            <a:pPr lvl="1"/>
            <a:r>
              <a:rPr lang="en-GB" sz="1800" dirty="0">
                <a:solidFill>
                  <a:srgbClr val="0000FF"/>
                </a:solidFill>
                <a:latin typeface="Menlo" panose="020B0609030804020204" pitchFamily="49" charset="0"/>
              </a:rPr>
              <a:t>	end</a:t>
            </a:r>
            <a:endParaRPr lang="en-GB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Sw+S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{j};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	Sb=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Sb+n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(j)*(C{j}-M)'*(C{j}-M);</a:t>
            </a:r>
          </a:p>
          <a:p>
            <a:pPr lvl="1"/>
            <a:r>
              <a:rPr lang="en-GB" sz="1800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endParaRPr lang="en-GB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[W, LAMBDA]=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eig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Sb,Sw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sz="1800" dirty="0">
                <a:solidFill>
                  <a:srgbClr val="00B050"/>
                </a:solidFill>
                <a:latin typeface="Menlo" panose="020B0609030804020204" pitchFamily="49" charset="0"/>
              </a:rPr>
              <a:t>% </a:t>
            </a:r>
            <a:r>
              <a:rPr lang="en-GB" sz="1800" dirty="0" err="1">
                <a:solidFill>
                  <a:srgbClr val="00B050"/>
                </a:solidFill>
                <a:latin typeface="Menlo" panose="020B0609030804020204" pitchFamily="49" charset="0"/>
              </a:rPr>
              <a:t>Eig</a:t>
            </a:r>
            <a:r>
              <a:rPr lang="en-GB" sz="1800" dirty="0">
                <a:solidFill>
                  <a:srgbClr val="00B050"/>
                </a:solidFill>
                <a:latin typeface="Menlo" panose="020B0609030804020204" pitchFamily="49" charset="0"/>
              </a:rPr>
              <a:t> value decomposition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lambda=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diag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(LAMBDA);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[lambda, 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SortOrder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]=sort(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lambda,</a:t>
            </a:r>
            <a:r>
              <a:rPr lang="en-GB" sz="1800" dirty="0" err="1">
                <a:solidFill>
                  <a:srgbClr val="A020F0"/>
                </a:solidFill>
                <a:latin typeface="Menlo" panose="020B0609030804020204" pitchFamily="49" charset="0"/>
              </a:rPr>
              <a:t>'descend</a:t>
            </a:r>
            <a:r>
              <a:rPr lang="en-GB" sz="1800" dirty="0">
                <a:solidFill>
                  <a:srgbClr val="A020F0"/>
                </a:solidFill>
                <a:latin typeface="Menlo" panose="020B0609030804020204" pitchFamily="49" charset="0"/>
              </a:rPr>
              <a:t>'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W=W(:,</a:t>
            </a:r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SortOrder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GB" sz="1800" dirty="0">
                <a:solidFill>
                  <a:srgbClr val="00B050"/>
                </a:solidFill>
                <a:latin typeface="Menlo" panose="020B0609030804020204" pitchFamily="49" charset="0"/>
              </a:rPr>
              <a:t>% Here you can also truncate dimensions: W=W(:,1:nd);</a:t>
            </a:r>
          </a:p>
          <a:p>
            <a:pPr lvl="1"/>
            <a:r>
              <a:rPr lang="en-GB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Xnew</a:t>
            </a:r>
            <a:r>
              <a:rPr lang="en-GB" sz="1800" dirty="0">
                <a:solidFill>
                  <a:srgbClr val="000000"/>
                </a:solidFill>
                <a:latin typeface="Menlo" panose="020B0609030804020204" pitchFamily="49" charset="0"/>
              </a:rPr>
              <a:t>=X*W;</a:t>
            </a:r>
          </a:p>
          <a:p>
            <a:r>
              <a:rPr lang="en-GB" sz="1800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endParaRPr lang="en-GB" sz="1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31</a:t>
            </a:fld>
            <a:endParaRPr lang="tr-T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BB74D9-1FF6-0F41-9BAC-0F84A53660C6}"/>
              </a:ext>
            </a:extLst>
          </p:cNvPr>
          <p:cNvSpPr/>
          <p:nvPr/>
        </p:nvSpPr>
        <p:spPr>
          <a:xfrm>
            <a:off x="595880" y="1484784"/>
            <a:ext cx="81701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3C763D"/>
                </a:solidFill>
                <a:latin typeface="Menlo" panose="020B0609030804020204" pitchFamily="49" charset="0"/>
              </a:rPr>
              <a:t>%% Load Data</a:t>
            </a: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data=load(</a:t>
            </a:r>
            <a:r>
              <a:rPr lang="en-GB" sz="1000" dirty="0">
                <a:solidFill>
                  <a:srgbClr val="A020F0"/>
                </a:solidFill>
                <a:latin typeface="Menlo" panose="020B0609030804020204" pitchFamily="49" charset="0"/>
              </a:rPr>
              <a:t>'iris'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X =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data.Inputs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';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T = </a:t>
            </a:r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data.Targets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';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L = vec2ind(T')';</a:t>
            </a:r>
          </a:p>
          <a:p>
            <a:r>
              <a:rPr lang="en-GB" sz="1000" dirty="0">
                <a:solidFill>
                  <a:srgbClr val="3C763D"/>
                </a:solidFill>
                <a:latin typeface="Menlo" panose="020B0609030804020204" pitchFamily="49" charset="0"/>
              </a:rPr>
              <a:t>%% Linear Discriminant Analysis (aka. Fisher Discriminant Analysis)</a:t>
            </a: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[Y, W, lambda] = LDA(X, L);</a:t>
            </a:r>
          </a:p>
          <a:p>
            <a:r>
              <a:rPr lang="en-GB" sz="1000" dirty="0">
                <a:solidFill>
                  <a:srgbClr val="3C763D"/>
                </a:solidFill>
                <a:latin typeface="Menlo" panose="020B0609030804020204" pitchFamily="49" charset="0"/>
              </a:rPr>
              <a:t>%% Plot Results</a:t>
            </a: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figure;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D = size(X,2);</a:t>
            </a:r>
          </a:p>
          <a:p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for 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d=1:D</a:t>
            </a:r>
          </a:p>
          <a:p>
            <a:pPr lvl="1"/>
            <a:r>
              <a:rPr lang="en-GB" sz="1000" dirty="0">
                <a:solidFill>
                  <a:srgbClr val="3C763D"/>
                </a:solidFill>
                <a:latin typeface="Menlo" panose="020B0609030804020204" pitchFamily="49" charset="0"/>
              </a:rPr>
              <a:t>% Original Data</a:t>
            </a: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subplot(D,2,2*d-1);</a:t>
            </a:r>
          </a:p>
          <a:p>
            <a:pPr lvl="1"/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plot(X(:,d));</a:t>
            </a:r>
          </a:p>
          <a:p>
            <a:pPr lvl="1"/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ylabel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GB" sz="1000" dirty="0">
                <a:solidFill>
                  <a:srgbClr val="A020F0"/>
                </a:solidFill>
                <a:latin typeface="Menlo" panose="020B0609030804020204" pitchFamily="49" charset="0"/>
              </a:rPr>
              <a:t>'x_' 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num2str(d)]);</a:t>
            </a:r>
          </a:p>
          <a:p>
            <a:pPr lvl="1"/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if 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d==D</a:t>
            </a:r>
          </a:p>
          <a:p>
            <a:pPr lvl="1"/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xlabel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000" dirty="0">
                <a:solidFill>
                  <a:srgbClr val="A020F0"/>
                </a:solidFill>
                <a:latin typeface="Menlo" panose="020B0609030804020204" pitchFamily="49" charset="0"/>
              </a:rPr>
              <a:t>'Sample Index'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if 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d==1</a:t>
            </a:r>
          </a:p>
          <a:p>
            <a:pPr lvl="1"/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title(</a:t>
            </a:r>
            <a:r>
              <a:rPr lang="en-GB" sz="1000" dirty="0">
                <a:solidFill>
                  <a:srgbClr val="A020F0"/>
                </a:solidFill>
                <a:latin typeface="Menlo" panose="020B0609030804020204" pitchFamily="49" charset="0"/>
              </a:rPr>
              <a:t>'Original Data'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grid </a:t>
            </a:r>
            <a:r>
              <a:rPr lang="en-GB" sz="1000" dirty="0">
                <a:solidFill>
                  <a:srgbClr val="A020F0"/>
                </a:solidFill>
                <a:latin typeface="Menlo" panose="020B0609030804020204" pitchFamily="49" charset="0"/>
              </a:rPr>
              <a:t>on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000" dirty="0">
                <a:solidFill>
                  <a:srgbClr val="3C763D"/>
                </a:solidFill>
                <a:latin typeface="Menlo" panose="020B0609030804020204" pitchFamily="49" charset="0"/>
              </a:rPr>
              <a:t>% Transformed Data</a:t>
            </a: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subplot(D,2,2*d);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plot(Y(:,d));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ylabel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GB" sz="1000" dirty="0">
                <a:solidFill>
                  <a:srgbClr val="A020F0"/>
                </a:solidFill>
                <a:latin typeface="Menlo" panose="020B0609030804020204" pitchFamily="49" charset="0"/>
              </a:rPr>
              <a:t>'y_' 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num2str(d)]);</a:t>
            </a:r>
          </a:p>
          <a:p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if 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d==D</a:t>
            </a:r>
          </a:p>
          <a:p>
            <a:r>
              <a:rPr lang="en-GB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xlabel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000" dirty="0">
                <a:solidFill>
                  <a:srgbClr val="A020F0"/>
                </a:solidFill>
                <a:latin typeface="Menlo" panose="020B0609030804020204" pitchFamily="49" charset="0"/>
              </a:rPr>
              <a:t>'Sample Index'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if 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d==1</a:t>
            </a: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title(</a:t>
            </a:r>
            <a:r>
              <a:rPr lang="en-GB" sz="1000" dirty="0">
                <a:solidFill>
                  <a:srgbClr val="A020F0"/>
                </a:solidFill>
                <a:latin typeface="Menlo" panose="020B0609030804020204" pitchFamily="49" charset="0"/>
              </a:rPr>
              <a:t>'LDA Output'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grid </a:t>
            </a:r>
            <a:r>
              <a:rPr lang="en-GB" sz="1000" dirty="0">
                <a:solidFill>
                  <a:srgbClr val="A020F0"/>
                </a:solidFill>
                <a:latin typeface="Menlo" panose="020B0609030804020204" pitchFamily="49" charset="0"/>
              </a:rPr>
              <a:t>on</a:t>
            </a:r>
            <a:r>
              <a:rPr lang="en-GB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56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Discriminant Analysis (LDA)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32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48008-CD41-1342-BFCA-9494F826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39446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23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Neighbourhood Component Analysis (NCA)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33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Yet another powerful approach for dimensionality reduction.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Supervised approach i.e., class labels are needed.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In more complex nonlinear data (with intra-class dissimilarity and inter-class similarity), it performs better than other approaches including PCA and LDA.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The idea is same i.e., to map high dimensional data to lower dimensional data before subjecting it to some classifier.</a:t>
            </a:r>
          </a:p>
        </p:txBody>
      </p:sp>
    </p:spTree>
    <p:extLst>
      <p:ext uri="{BB962C8B-B14F-4D97-AF65-F5344CB8AC3E}">
        <p14:creationId xmlns:p14="http://schemas.microsoft.com/office/powerpoint/2010/main" val="4263767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Neighbourhood Component Analysis (NCA)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34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Given a multivariate data X with [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Nxd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] dimension matrix.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Initialise a mapping matrix A of [</a:t>
            </a:r>
            <a:r>
              <a:rPr lang="en-GB" dirty="0" err="1">
                <a:solidFill>
                  <a:schemeClr val="tx2"/>
                </a:solidFill>
                <a:latin typeface="+mj-lt"/>
              </a:rPr>
              <a:t>dxdim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] dimension with random values.</a:t>
            </a:r>
          </a:p>
          <a:p>
            <a:pPr lvl="1"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dim &lt;=d</a:t>
            </a:r>
          </a:p>
          <a:p>
            <a:pPr marL="502920" indent="-457200"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We find the stochastic nearest neighbour of data points in transformed space. These data points are feature vectors in case of multivariate.</a:t>
            </a:r>
          </a:p>
        </p:txBody>
      </p:sp>
    </p:spTree>
    <p:extLst>
      <p:ext uri="{BB962C8B-B14F-4D97-AF65-F5344CB8AC3E}">
        <p14:creationId xmlns:p14="http://schemas.microsoft.com/office/powerpoint/2010/main" val="3219828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Neighbourhood Component Analysis (NCA)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35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19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Next find the probability that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, the neighbour of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 belongs to same class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  <a:p>
                <a:pPr>
                  <a:buFont typeface="Wingdings" pitchFamily="2" charset="2"/>
                  <a:buChar char="q"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Find an objective function over all dataset</a:t>
                </a:r>
              </a:p>
            </p:txBody>
          </p:sp>
        </mc:Choice>
        <mc:Fallback xmlns="">
          <p:sp>
            <p:nvSpPr>
              <p:cNvPr id="239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 r="-21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50E1CA5-A44A-4C44-95F2-49B2795F7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03" y="1844824"/>
            <a:ext cx="6406594" cy="792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4F0830-6E06-7A46-917F-B36ACFD4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815018"/>
            <a:ext cx="1944216" cy="812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7EEE52-6426-8A4B-8DD3-C4DED9E0E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557" y="5392877"/>
            <a:ext cx="323088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9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Neighbourhood Component Analysis (NCA)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36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19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Find A by maximisation</a:t>
                </a:r>
              </a:p>
              <a:p>
                <a:pPr>
                  <a:buFont typeface="Wingdings" pitchFamily="2" charset="2"/>
                  <a:buChar char="q"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The new dimensional transformed data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9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 t="-1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B452994-6480-1843-B1BD-33BE3661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758" y="2288637"/>
            <a:ext cx="5738483" cy="1152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96E7B-E939-2C42-BF8F-31A963C02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573" y="3479992"/>
            <a:ext cx="1884660" cy="3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26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Neighbourhood Component Analysis (NCA)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37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GB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56106-5E0B-4346-92B3-1C70F5A6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24" y="1621904"/>
            <a:ext cx="4819352" cy="51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76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PCA, LDA, NCA in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38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none" strike="noStrike" dirty="0">
                <a:effectLst/>
                <a:hlinkClick r:id="rId2" tooltip="sklearn.decomposition.P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sklearn.decomposition.PCA</a:t>
            </a:r>
            <a:endParaRPr lang="en-GB" u="none" strike="noStrike" dirty="0">
              <a:effectLst/>
              <a:latin typeface="+mj-lt"/>
            </a:endParaRP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US" u="none" strike="noStrike" dirty="0">
                <a:effectLst/>
                <a:hlinkClick r:id="rId3" tooltip="sklearn.discriminant_analysis.LinearDiscriminant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sklearn.discriminant_analysis.LinearDiscriminantAnalysis</a:t>
            </a:r>
            <a:endParaRPr lang="en-GB" u="none" strike="noStrike" dirty="0">
              <a:effectLst/>
              <a:latin typeface="+mj-lt"/>
            </a:endParaRPr>
          </a:p>
          <a:p>
            <a:pPr marL="0" indent="0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r>
              <a:rPr lang="en-US" b="0" i="0" u="none" strike="noStrike" dirty="0" err="1">
                <a:effectLst/>
                <a:latin typeface="-apple-system"/>
                <a:hlinkClick r:id="rId4" tooltip="sklearn.neighbo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sklearn.neighbors</a:t>
            </a:r>
            <a:r>
              <a:rPr lang="en-US" b="0" i="0" u="none" strike="noStrike" dirty="0" err="1">
                <a:effectLst/>
                <a:latin typeface="-apple-system"/>
              </a:rPr>
              <a:t>.NeighborhoodComponentsAnalysis</a:t>
            </a:r>
            <a:endParaRPr lang="en-US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9764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Food of Thought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39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PCA, LDA and NCA are amongst the most successful non-neural network dimensionality reduction approaches.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chemeClr val="tx2"/>
                </a:solidFill>
                <a:latin typeface="+mj-lt"/>
              </a:rPr>
              <a:t>You should keep in mind anther approach t-SNE. This is yet another approach with very promising results.</a:t>
            </a:r>
          </a:p>
          <a:p>
            <a:pPr>
              <a:buFont typeface="Wingdings" pitchFamily="2" charset="2"/>
              <a:buChar char="q"/>
            </a:pPr>
            <a:endParaRPr lang="en-GB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63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Feature Selection vs Extraction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4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Feature selection: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Choosing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important features, ignoring the remaining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Subset selection algorithms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Feature extraction: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Project the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original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dimensions to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new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5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Very important and powerful tool for multivariate data analysis, feature extraction and visualisation.</a:t>
            </a:r>
          </a:p>
          <a:p>
            <a:endParaRPr lang="en-GB" dirty="0">
              <a:solidFill>
                <a:schemeClr val="tx2"/>
              </a:solidFill>
              <a:latin typeface="+mj-lt"/>
            </a:endParaRP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Complex data can be trimmed down to only useful information that matters.</a:t>
            </a:r>
          </a:p>
          <a:p>
            <a:endParaRPr lang="en-GB" dirty="0">
              <a:solidFill>
                <a:schemeClr val="tx2"/>
              </a:solidFill>
              <a:latin typeface="+mj-lt"/>
            </a:endParaRP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The idea is simple yet effective.</a:t>
            </a:r>
          </a:p>
        </p:txBody>
      </p:sp>
    </p:spTree>
    <p:extLst>
      <p:ext uri="{BB962C8B-B14F-4D97-AF65-F5344CB8AC3E}">
        <p14:creationId xmlns:p14="http://schemas.microsoft.com/office/powerpoint/2010/main" val="263391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6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Facial Recognition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4BD71-B468-3348-9CDC-FCC8447FF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9" y="2426026"/>
            <a:ext cx="7657038" cy="2808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DA07A-77B6-B542-BEB4-487768891F92}"/>
              </a:ext>
            </a:extLst>
          </p:cNvPr>
          <p:cNvSpPr txBox="1"/>
          <p:nvPr/>
        </p:nvSpPr>
        <p:spPr>
          <a:xfrm>
            <a:off x="2051720" y="5372781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18799-813E-5D4A-B87C-6D0A6400B58F}"/>
              </a:ext>
            </a:extLst>
          </p:cNvPr>
          <p:cNvSpPr txBox="1"/>
          <p:nvPr/>
        </p:nvSpPr>
        <p:spPr>
          <a:xfrm>
            <a:off x="5652120" y="5378905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Eigenfaces</a:t>
            </a:r>
          </a:p>
        </p:txBody>
      </p:sp>
    </p:spTree>
    <p:extLst>
      <p:ext uri="{BB962C8B-B14F-4D97-AF65-F5344CB8AC3E}">
        <p14:creationId xmlns:p14="http://schemas.microsoft.com/office/powerpoint/2010/main" val="401184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7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Facial Recognition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7F895-3E6A-DC48-AF5F-82A2D424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39" y="2276872"/>
            <a:ext cx="6756122" cy="40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6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8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Facial Recognition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7F895-3E6A-DC48-AF5F-82A2D424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39" y="2276872"/>
            <a:ext cx="6756122" cy="405611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EB2A2-2EEC-2549-B26C-57E604132DD2}"/>
              </a:ext>
            </a:extLst>
          </p:cNvPr>
          <p:cNvCxnSpPr/>
          <p:nvPr/>
        </p:nvCxnSpPr>
        <p:spPr>
          <a:xfrm>
            <a:off x="5580112" y="3717032"/>
            <a:ext cx="1584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4738F2-C23A-FE42-A8BA-B59AF174E9A3}"/>
              </a:ext>
            </a:extLst>
          </p:cNvPr>
          <p:cNvCxnSpPr/>
          <p:nvPr/>
        </p:nvCxnSpPr>
        <p:spPr>
          <a:xfrm>
            <a:off x="5868144" y="4304928"/>
            <a:ext cx="9361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A46DFD-7933-7549-8B4A-1AEB6EA41841}"/>
              </a:ext>
            </a:extLst>
          </p:cNvPr>
          <p:cNvCxnSpPr/>
          <p:nvPr/>
        </p:nvCxnSpPr>
        <p:spPr>
          <a:xfrm>
            <a:off x="6336196" y="4077072"/>
            <a:ext cx="0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9C6FE7-9C7D-9F4D-8964-274A54A91F8F}"/>
              </a:ext>
            </a:extLst>
          </p:cNvPr>
          <p:cNvCxnSpPr/>
          <p:nvPr/>
        </p:nvCxnSpPr>
        <p:spPr>
          <a:xfrm>
            <a:off x="6372200" y="5445224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7DB1D5-2113-6143-9428-26C95E34EDD8}"/>
              </a:ext>
            </a:extLst>
          </p:cNvPr>
          <p:cNvCxnSpPr/>
          <p:nvPr/>
        </p:nvCxnSpPr>
        <p:spPr>
          <a:xfrm>
            <a:off x="2123728" y="3717032"/>
            <a:ext cx="1584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5CA6A1-CEB6-4C43-9771-C77682082269}"/>
              </a:ext>
            </a:extLst>
          </p:cNvPr>
          <p:cNvCxnSpPr/>
          <p:nvPr/>
        </p:nvCxnSpPr>
        <p:spPr>
          <a:xfrm>
            <a:off x="2915816" y="4149080"/>
            <a:ext cx="0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91EBAB-9E96-524B-811A-1CD0C397388F}"/>
              </a:ext>
            </a:extLst>
          </p:cNvPr>
          <p:cNvCxnSpPr/>
          <p:nvPr/>
        </p:nvCxnSpPr>
        <p:spPr>
          <a:xfrm>
            <a:off x="2411760" y="4304928"/>
            <a:ext cx="1008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90003B-08F9-CE45-A752-D84236883969}"/>
              </a:ext>
            </a:extLst>
          </p:cNvPr>
          <p:cNvCxnSpPr/>
          <p:nvPr/>
        </p:nvCxnSpPr>
        <p:spPr>
          <a:xfrm>
            <a:off x="2915816" y="5517232"/>
            <a:ext cx="0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E61035-F804-CF4E-AAD8-C01D421BCDBA}"/>
              </a:ext>
            </a:extLst>
          </p:cNvPr>
          <p:cNvSpPr txBox="1"/>
          <p:nvPr/>
        </p:nvSpPr>
        <p:spPr>
          <a:xfrm>
            <a:off x="3933264" y="1660738"/>
            <a:ext cx="459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Eigen Vectors/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17899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9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Suppose we have a data matrix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with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observations and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d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 dimensions. Suppose d = 3 for simplicity in visualisation.</a:t>
            </a:r>
          </a:p>
        </p:txBody>
      </p:sp>
      <p:pic>
        <p:nvPicPr>
          <p:cNvPr id="416770" name="Picture 2">
            <a:extLst>
              <a:ext uri="{FF2B5EF4-FFF2-40B4-BE49-F238E27FC236}">
                <a16:creationId xmlns:a16="http://schemas.microsoft.com/office/drawing/2014/main" id="{A0BC8B73-858F-A948-A3DE-51227AEA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92844"/>
            <a:ext cx="5807435" cy="32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2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4013</TotalTime>
  <Words>2232</Words>
  <Application>Microsoft Macintosh PowerPoint</Application>
  <PresentationFormat>On-screen Show (4:3)</PresentationFormat>
  <Paragraphs>323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-apple-system</vt:lpstr>
      <vt:lpstr>Arial</vt:lpstr>
      <vt:lpstr>Calibri</vt:lpstr>
      <vt:lpstr>Cambria Math</vt:lpstr>
      <vt:lpstr>Courier</vt:lpstr>
      <vt:lpstr>Menlo</vt:lpstr>
      <vt:lpstr>Palatino Linotype</vt:lpstr>
      <vt:lpstr>Tw Cen MT</vt:lpstr>
      <vt:lpstr>Wingdings</vt:lpstr>
      <vt:lpstr>Wingdings 2</vt:lpstr>
      <vt:lpstr>Median</vt:lpstr>
      <vt:lpstr>INTRODUCTION  TO  Machine  Learning 3rd Edition</vt:lpstr>
      <vt:lpstr>CHAPTER 6: Dimensionality Reduction</vt:lpstr>
      <vt:lpstr>Why Reduce Dimensionality?</vt:lpstr>
      <vt:lpstr>Feature Selection vs Extraction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PCA Matlab</vt:lpstr>
      <vt:lpstr>PCA Matlab</vt:lpstr>
      <vt:lpstr>PCA Matlab</vt:lpstr>
      <vt:lpstr>PCA Matlab</vt:lpstr>
      <vt:lpstr>PCA Matlab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Linear Discriminant Analysis (LDA)</vt:lpstr>
      <vt:lpstr>Neighbourhood Component Analysis (NCA)</vt:lpstr>
      <vt:lpstr>Neighbourhood Component Analysis (NCA)</vt:lpstr>
      <vt:lpstr>Neighbourhood Component Analysis (NCA)</vt:lpstr>
      <vt:lpstr>Neighbourhood Component Analysis (NCA)</vt:lpstr>
      <vt:lpstr>Neighbourhood Component Analysis (NCA)</vt:lpstr>
      <vt:lpstr>PCA, LDA, NCA in Python</vt:lpstr>
      <vt:lpstr>Food of Thought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Ahmad Salman</cp:lastModifiedBy>
  <cp:revision>258</cp:revision>
  <dcterms:created xsi:type="dcterms:W3CDTF">2005-01-24T14:46:28Z</dcterms:created>
  <dcterms:modified xsi:type="dcterms:W3CDTF">2023-11-12T14:36:15Z</dcterms:modified>
</cp:coreProperties>
</file>