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32"/>
  </p:notesMasterIdLst>
  <p:handoutMasterIdLst>
    <p:handoutMasterId r:id="rId33"/>
  </p:handoutMasterIdLst>
  <p:sldIdLst>
    <p:sldId id="303" r:id="rId2"/>
    <p:sldId id="268" r:id="rId3"/>
    <p:sldId id="261" r:id="rId4"/>
    <p:sldId id="287" r:id="rId5"/>
    <p:sldId id="304" r:id="rId6"/>
    <p:sldId id="289" r:id="rId7"/>
    <p:sldId id="305" r:id="rId8"/>
    <p:sldId id="306" r:id="rId9"/>
    <p:sldId id="307" r:id="rId10"/>
    <p:sldId id="308" r:id="rId11"/>
    <p:sldId id="288" r:id="rId12"/>
    <p:sldId id="290" r:id="rId13"/>
    <p:sldId id="301" r:id="rId14"/>
    <p:sldId id="293" r:id="rId15"/>
    <p:sldId id="314" r:id="rId16"/>
    <p:sldId id="315" r:id="rId17"/>
    <p:sldId id="294" r:id="rId18"/>
    <p:sldId id="295" r:id="rId19"/>
    <p:sldId id="316" r:id="rId20"/>
    <p:sldId id="317" r:id="rId21"/>
    <p:sldId id="296" r:id="rId22"/>
    <p:sldId id="297" r:id="rId23"/>
    <p:sldId id="298" r:id="rId24"/>
    <p:sldId id="299" r:id="rId25"/>
    <p:sldId id="300" r:id="rId26"/>
    <p:sldId id="318" r:id="rId27"/>
    <p:sldId id="319" r:id="rId28"/>
    <p:sldId id="320" r:id="rId29"/>
    <p:sldId id="324" r:id="rId30"/>
    <p:sldId id="323" r:id="rId31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D"/>
    <a:srgbClr val="990033"/>
    <a:srgbClr val="B2B2B2"/>
    <a:srgbClr val="66FF33"/>
    <a:srgbClr val="3333FF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1" autoAdjust="0"/>
    <p:restoredTop sz="94241" autoAdjust="0"/>
  </p:normalViewPr>
  <p:slideViewPr>
    <p:cSldViewPr>
      <p:cViewPr varScale="1">
        <p:scale>
          <a:sx n="125" d="100"/>
          <a:sy n="125" d="100"/>
        </p:scale>
        <p:origin x="1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9FBC7A1-5611-4885-9C6A-65005E5A0223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F7CD4355-98D6-4E10-B92A-ED4FF00E3E2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/>
              <a:t>7/8/2014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9FC9D-9D15-45BE-A15F-AC71BAD8CDB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89C-EAE1-4217-BE95-5A0D8F9784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EB3A8A5-F1F8-4A5E-9DF9-DBA97BB89FF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2AD2982-C8A2-46B9-B5BF-2CA42BE5452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D9C910F-95E2-44E4-84AE-A7A1028AFFD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E02EA1-D2B5-4355-B372-290AC846D86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Lecture Notes for E Alpaydın 2010 Introduction to Machine Learning 2e © The MIT Press (V1.0)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C0D210-71C6-4AB2-92CC-A96B65609C9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006D11-2F9E-4A4A-828F-51F06953354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1CD1E1-66F6-4E77-93A5-2A4F7545580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C19CA57-FC94-4931-B11A-2F2ACEF44B6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DD2405-7236-4FE9-A01B-229FC56EB2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68DC6-015F-4B3D-BE3B-5FAD708A3D8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12CA00-C455-4D07-AD6F-44B603437ED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A2A8F87-D051-4D9B-94F9-CCDD8C41D47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>
                <a:solidFill>
                  <a:schemeClr val="tx2">
                    <a:shade val="90000"/>
                  </a:schemeClr>
                </a:solidFill>
              </a:rPr>
              <a:t>7/8/2014</a:t>
            </a:r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565094-E862-46FE-885C-8B286966E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5.emf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emf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4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br>
              <a:rPr lang="tr-TR" i="0" dirty="0"/>
            </a:br>
            <a:r>
              <a:rPr lang="tr-TR" i="0" dirty="0"/>
              <a:t>TO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Machine </a:t>
            </a:r>
            <a:br>
              <a:rPr lang="tr-TR" dirty="0"/>
            </a:br>
            <a:r>
              <a:rPr lang="tr-TR" dirty="0"/>
              <a:t>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</a:t>
            </a: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82352"/>
          </a:xfrm>
        </p:spPr>
        <p:txBody>
          <a:bodyPr/>
          <a:lstStyle/>
          <a:p>
            <a:r>
              <a:rPr lang="tr-TR" err="1"/>
              <a:t>Hypothesis</a:t>
            </a:r>
            <a:r>
              <a:rPr lang="tr-TR"/>
              <a:t> </a:t>
            </a:r>
            <a:r>
              <a:rPr lang="tr-TR">
                <a:latin typeface="Lucida Calligraphy" pitchFamily="66" charset="0"/>
              </a:rPr>
              <a:t>h</a:t>
            </a:r>
            <a:endParaRPr lang="tr-TR" i="0">
              <a:latin typeface="Lucida Calligraphy" pitchFamily="6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FE7FC5-EBE2-4223-9934-12223D1105AE}" type="slidenum">
              <a:rPr lang="tr-TR"/>
              <a:pPr/>
              <a:t>10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DD648-FC21-A14F-A0FD-6FDAFF74C309}"/>
                  </a:ext>
                </a:extLst>
              </p:cNvPr>
              <p:cNvSpPr txBox="1"/>
              <p:nvPr/>
            </p:nvSpPr>
            <p:spPr>
              <a:xfrm>
                <a:off x="2123728" y="1700808"/>
                <a:ext cx="30224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PK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DD648-FC21-A14F-A0FD-6FDAFF74C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700808"/>
                <a:ext cx="3022494" cy="430887"/>
              </a:xfrm>
              <a:prstGeom prst="rect">
                <a:avLst/>
              </a:prstGeom>
              <a:blipFill>
                <a:blip r:embed="rId3"/>
                <a:stretch>
                  <a:fillRect l="-2092" t="-2857" b="-857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7C6A9FA-A708-084A-BF03-7FE38D0C4691}"/>
              </a:ext>
            </a:extLst>
          </p:cNvPr>
          <p:cNvSpPr txBox="1"/>
          <p:nvPr/>
        </p:nvSpPr>
        <p:spPr>
          <a:xfrm>
            <a:off x="5508104" y="171619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2000"/>
              <a:t>Set of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21889-CF1C-5B42-A889-80DEEEDB9A5E}"/>
                  </a:ext>
                </a:extLst>
              </p:cNvPr>
              <p:cNvSpPr txBox="1"/>
              <p:nvPr/>
            </p:nvSpPr>
            <p:spPr>
              <a:xfrm>
                <a:off x="5400579" y="2424910"/>
                <a:ext cx="3725572" cy="52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PK" sz="28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21889-CF1C-5B42-A889-80DEEEDB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579" y="2424910"/>
                <a:ext cx="3725572" cy="529184"/>
              </a:xfrm>
              <a:prstGeom prst="rect">
                <a:avLst/>
              </a:prstGeom>
              <a:blipFill>
                <a:blip r:embed="rId4"/>
                <a:stretch>
                  <a:fillRect l="-1701" t="-2381" b="-1428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A0C500-4938-4D42-AC26-855DBE9CB53B}"/>
                  </a:ext>
                </a:extLst>
              </p:cNvPr>
              <p:cNvSpPr txBox="1"/>
              <p:nvPr/>
            </p:nvSpPr>
            <p:spPr>
              <a:xfrm>
                <a:off x="5400579" y="3164408"/>
                <a:ext cx="3733265" cy="52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PK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A0C500-4938-4D42-AC26-855DBE9CB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579" y="3164408"/>
                <a:ext cx="3733265" cy="529184"/>
              </a:xfrm>
              <a:prstGeom prst="rect">
                <a:avLst/>
              </a:prstGeom>
              <a:blipFill>
                <a:blip r:embed="rId5"/>
                <a:stretch>
                  <a:fillRect l="-1695" t="-2381" b="-1666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3D74EE-14CF-9D41-8B7A-B20B3B4B30A9}"/>
                  </a:ext>
                </a:extLst>
              </p:cNvPr>
              <p:cNvSpPr txBox="1"/>
              <p:nvPr/>
            </p:nvSpPr>
            <p:spPr>
              <a:xfrm>
                <a:off x="5418428" y="4000265"/>
                <a:ext cx="3821431" cy="531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PK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3D74EE-14CF-9D41-8B7A-B20B3B4B3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28" y="4000265"/>
                <a:ext cx="3821431" cy="531171"/>
              </a:xfrm>
              <a:prstGeom prst="rect">
                <a:avLst/>
              </a:prstGeom>
              <a:blipFill>
                <a:blip r:embed="rId6"/>
                <a:stretch>
                  <a:fillRect l="-662" b="-1627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49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0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84313"/>
            <a:ext cx="61531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r>
              <a:rPr lang="tr-TR" err="1"/>
              <a:t>Error</a:t>
            </a:r>
            <a:r>
              <a:rPr lang="tr-TR"/>
              <a:t> on </a:t>
            </a:r>
            <a:r>
              <a:rPr lang="tr-TR" i="0">
                <a:latin typeface="Lucida Calligraphy" pitchFamily="66" charset="0"/>
              </a:rPr>
              <a:t>H</a:t>
            </a:r>
          </a:p>
        </p:txBody>
      </p:sp>
      <p:graphicFrame>
        <p:nvGraphicFramePr>
          <p:cNvPr id="114712" name="Object 2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922713" y="1543050"/>
          <a:ext cx="36877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19240" imgH="457200" progId="Equation.3">
                  <p:embed/>
                </p:oleObj>
              </mc:Choice>
              <mc:Fallback>
                <p:oleObj name="Equation" r:id="rId3" imgW="2019240" imgH="457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1543050"/>
                        <a:ext cx="3687762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4" name="Object 2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36096" y="4437112"/>
          <a:ext cx="3245097" cy="92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431640" progId="Equation.3">
                  <p:embed/>
                </p:oleObj>
              </mc:Choice>
              <mc:Fallback>
                <p:oleObj name="Equation" r:id="rId5" imgW="1523880" imgH="4316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437112"/>
                        <a:ext cx="3245097" cy="920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BE044D3-A45A-49F6-AF6E-C0C10AACE9F4}" type="slidenum">
              <a:rPr lang="tr-TR"/>
              <a:pPr/>
              <a:t>11</a:t>
            </a:fld>
            <a:endParaRPr lang="tr-TR"/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292080" y="3789040"/>
            <a:ext cx="3621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>
                <a:latin typeface="+mj-lt"/>
              </a:rPr>
              <a:t>Error of </a:t>
            </a:r>
            <a:r>
              <a:rPr lang="tr-TR" sz="2400" i="1">
                <a:latin typeface="+mj-lt"/>
              </a:rPr>
              <a:t>h </a:t>
            </a:r>
            <a:r>
              <a:rPr lang="tr-TR" sz="2400">
                <a:latin typeface="+mj-lt"/>
              </a:rPr>
              <a:t>on</a:t>
            </a:r>
            <a:r>
              <a:rPr lang="tr-TR" sz="2400" i="1">
                <a:latin typeface="+mj-lt"/>
              </a:rPr>
              <a:t> </a:t>
            </a:r>
            <a:r>
              <a:rPr lang="tr-TR" sz="2400" i="0">
                <a:latin typeface="Lucida Calligraphy" pitchFamily="66" charset="0"/>
              </a:rPr>
              <a:t>H</a:t>
            </a:r>
            <a:endParaRPr lang="en-GB" sz="240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5000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err="1"/>
              <a:t>Specific</a:t>
            </a:r>
            <a:r>
              <a:rPr lang="tr-TR"/>
              <a:t>, General, </a:t>
            </a:r>
            <a:r>
              <a:rPr lang="tr-TR" err="1"/>
              <a:t>and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Version</a:t>
            </a:r>
            <a:r>
              <a:rPr lang="tr-TR"/>
              <a:t> Space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F278D9-B881-4104-A829-EC488FE52DF4}" type="slidenum">
              <a:rPr lang="tr-TR"/>
              <a:pPr/>
              <a:t>12</a:t>
            </a:fld>
            <a:endParaRPr lang="tr-TR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2411413" y="2349500"/>
            <a:ext cx="2159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 flipH="1">
            <a:off x="4427538" y="278130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547813" y="1952625"/>
            <a:ext cx="29662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>
                <a:latin typeface="+mj-lt"/>
              </a:rPr>
              <a:t>most specific hypothesis, </a:t>
            </a:r>
            <a:r>
              <a:rPr lang="tr-TR" sz="2000" i="1">
                <a:latin typeface="+mj-lt"/>
              </a:rPr>
              <a:t>S</a:t>
            </a:r>
            <a:endParaRPr lang="en-GB" sz="2000" i="1">
              <a:latin typeface="+mj-lt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5003800" y="2457450"/>
            <a:ext cx="30101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>
                <a:latin typeface="+mj-lt"/>
              </a:rPr>
              <a:t>most general hypothesis, </a:t>
            </a:r>
            <a:r>
              <a:rPr lang="tr-TR" sz="2000" i="1">
                <a:latin typeface="+mj-lt"/>
              </a:rPr>
              <a:t>G</a:t>
            </a:r>
            <a:endParaRPr lang="en-GB" sz="2000" i="1">
              <a:latin typeface="+mj-lt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5148262" y="3482975"/>
            <a:ext cx="360020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i="1">
                <a:latin typeface="+mj-lt"/>
              </a:rPr>
              <a:t>h </a:t>
            </a:r>
            <a:r>
              <a:rPr lang="tr-TR" sz="2000">
                <a:latin typeface="Symbol" pitchFamily="18" charset="2"/>
              </a:rPr>
              <a:t>Î </a:t>
            </a:r>
            <a:r>
              <a:rPr lang="tr-TR" sz="2000">
                <a:latin typeface="+mj-lt"/>
              </a:rPr>
              <a:t>H, between </a:t>
            </a:r>
            <a:r>
              <a:rPr lang="tr-TR" sz="2000" i="1">
                <a:latin typeface="+mj-lt"/>
              </a:rPr>
              <a:t>S</a:t>
            </a:r>
            <a:r>
              <a:rPr lang="tr-TR" sz="2000">
                <a:latin typeface="+mj-lt"/>
              </a:rPr>
              <a:t> and </a:t>
            </a:r>
            <a:r>
              <a:rPr lang="tr-TR" sz="2000" i="1">
                <a:latin typeface="+mj-lt"/>
              </a:rPr>
              <a:t>G</a:t>
            </a:r>
            <a:r>
              <a:rPr lang="tr-TR" sz="2000">
                <a:latin typeface="+mj-lt"/>
              </a:rPr>
              <a:t> is</a:t>
            </a:r>
          </a:p>
          <a:p>
            <a:r>
              <a:rPr lang="tr-TR" sz="2000">
                <a:solidFill>
                  <a:schemeClr val="tx2"/>
                </a:solidFill>
                <a:latin typeface="+mj-lt"/>
              </a:rPr>
              <a:t>consistent </a:t>
            </a:r>
            <a:r>
              <a:rPr lang="tr-TR" sz="2000">
                <a:latin typeface="+mj-lt"/>
              </a:rPr>
              <a:t>and make up the </a:t>
            </a:r>
          </a:p>
          <a:p>
            <a:r>
              <a:rPr lang="tr-TR" sz="2000">
                <a:solidFill>
                  <a:schemeClr val="tx2"/>
                </a:solidFill>
                <a:latin typeface="+mj-lt"/>
              </a:rPr>
              <a:t>version space</a:t>
            </a:r>
          </a:p>
          <a:p>
            <a:r>
              <a:rPr lang="tr-TR" sz="2000">
                <a:latin typeface="+mj-lt"/>
              </a:rPr>
              <a:t>(Mitchell, 1997)</a:t>
            </a:r>
            <a:endParaRPr lang="en-GB" sz="200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Margin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AC0D210-71C6-4AB2-92CC-A96B65609C9A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/>
              <a:t>Choose </a:t>
            </a:r>
            <a:r>
              <a:rPr lang="tr-TR" i="1"/>
              <a:t>h</a:t>
            </a:r>
            <a:r>
              <a:rPr lang="tr-TR"/>
              <a:t> with largest margin</a:t>
            </a:r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070130"/>
            <a:ext cx="4752528" cy="462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Probably Approximately Correct (PAC) Learning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07A151-C605-45FE-A0D0-184A34F3C27A}" type="slidenum">
              <a:rPr lang="tr-TR"/>
              <a:pPr/>
              <a:t>14</a:t>
            </a:fld>
            <a:endParaRPr lang="tr-TR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684" y="1585759"/>
            <a:ext cx="5688632" cy="501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AD46AB-D64A-E646-88A0-356FAB64578B}"/>
              </a:ext>
            </a:extLst>
          </p:cNvPr>
          <p:cNvCxnSpPr>
            <a:cxnSpLocks/>
          </p:cNvCxnSpPr>
          <p:nvPr/>
        </p:nvCxnSpPr>
        <p:spPr>
          <a:xfrm>
            <a:off x="5292080" y="3501008"/>
            <a:ext cx="0" cy="1224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422644-C574-B64A-8228-EC8EB8ECFC1F}"/>
              </a:ext>
            </a:extLst>
          </p:cNvPr>
          <p:cNvCxnSpPr>
            <a:cxnSpLocks/>
          </p:cNvCxnSpPr>
          <p:nvPr/>
        </p:nvCxnSpPr>
        <p:spPr>
          <a:xfrm>
            <a:off x="3635896" y="3501008"/>
            <a:ext cx="0" cy="1224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Probably Approximately Correct (PAC) Learning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07A151-C605-45FE-A0D0-184A34F3C27A}" type="slidenum">
              <a:rPr lang="tr-TR"/>
              <a:pPr/>
              <a:t>15</a:t>
            </a:fld>
            <a:endParaRPr lang="tr-TR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000"/>
              <a:t>How many training examples </a:t>
            </a:r>
            <a:r>
              <a:rPr lang="tr-TR" sz="2000" i="1"/>
              <a:t>N</a:t>
            </a:r>
            <a:r>
              <a:rPr lang="tr-TR" sz="2000"/>
              <a:t> should we have, such that with </a:t>
            </a:r>
            <a:r>
              <a:rPr lang="tr-TR" sz="2000">
                <a:solidFill>
                  <a:srgbClr val="FF0000"/>
                </a:solidFill>
              </a:rPr>
              <a:t>probability at least</a:t>
            </a:r>
            <a:r>
              <a:rPr lang="tr-TR" sz="2000"/>
              <a:t> 1 ‒ δ, </a:t>
            </a:r>
            <a:r>
              <a:rPr lang="tr-TR" sz="2000" i="1"/>
              <a:t>h</a:t>
            </a:r>
            <a:r>
              <a:rPr lang="tr-TR" sz="2000"/>
              <a:t> has </a:t>
            </a:r>
            <a:r>
              <a:rPr lang="tr-TR" sz="2000">
                <a:solidFill>
                  <a:srgbClr val="FF0000"/>
                </a:solidFill>
              </a:rPr>
              <a:t>error at most </a:t>
            </a:r>
            <a:r>
              <a:rPr lang="tr-TR" sz="2000" err="1"/>
              <a:t>ε</a:t>
            </a:r>
            <a:r>
              <a:rPr lang="tr-TR" sz="2000"/>
              <a:t> ?</a:t>
            </a:r>
          </a:p>
          <a:p>
            <a:r>
              <a:rPr lang="tr-TR" sz="2000" err="1"/>
              <a:t>δ</a:t>
            </a:r>
            <a:r>
              <a:rPr lang="tr-TR" sz="2000"/>
              <a:t> ≤ 1/2 </a:t>
            </a:r>
            <a:r>
              <a:rPr lang="tr-TR" sz="2000" err="1"/>
              <a:t>and</a:t>
            </a:r>
            <a:r>
              <a:rPr lang="tr-TR" sz="2000"/>
              <a:t> </a:t>
            </a:r>
            <a:r>
              <a:rPr lang="tr-TR" sz="2000" err="1"/>
              <a:t>ε</a:t>
            </a:r>
            <a:r>
              <a:rPr lang="tr-TR" sz="2000"/>
              <a:t> &gt; 0</a:t>
            </a:r>
          </a:p>
          <a:p>
            <a:pPr>
              <a:buFont typeface="Wingdings" pitchFamily="2" charset="2"/>
              <a:buNone/>
            </a:pPr>
            <a:endParaRPr lang="tr-TR" sz="2000"/>
          </a:p>
          <a:p>
            <a:r>
              <a:rPr lang="tr-TR" sz="2000"/>
              <a:t>Each strip is at most ε/4</a:t>
            </a:r>
          </a:p>
          <a:p>
            <a:r>
              <a:rPr lang="tr-TR" sz="2000"/>
              <a:t>Pr that we miss a strip 1‒ ε/4</a:t>
            </a:r>
          </a:p>
          <a:p>
            <a:r>
              <a:rPr lang="tr-TR" sz="2000"/>
              <a:t>Pr that </a:t>
            </a:r>
            <a:r>
              <a:rPr lang="tr-TR" sz="2000" i="1"/>
              <a:t>N</a:t>
            </a:r>
            <a:r>
              <a:rPr lang="tr-TR" sz="2000"/>
              <a:t> instances miss a strip (1 ‒ ε/4)</a:t>
            </a:r>
            <a:r>
              <a:rPr lang="tr-TR" sz="2000" i="1" baseline="30000"/>
              <a:t>N</a:t>
            </a:r>
          </a:p>
          <a:p>
            <a:r>
              <a:rPr lang="tr-TR" sz="2000"/>
              <a:t>Pr that </a:t>
            </a:r>
            <a:r>
              <a:rPr lang="tr-TR" sz="2000" i="1"/>
              <a:t>N</a:t>
            </a:r>
            <a:r>
              <a:rPr lang="tr-TR" sz="2000"/>
              <a:t> instances miss 4 </a:t>
            </a:r>
            <a:r>
              <a:rPr lang="tr-TR" sz="2000" err="1"/>
              <a:t>strips</a:t>
            </a:r>
            <a:r>
              <a:rPr lang="tr-TR" sz="2000"/>
              <a:t> 4(1 ‒ </a:t>
            </a:r>
            <a:r>
              <a:rPr lang="tr-TR" sz="2000" err="1"/>
              <a:t>ε</a:t>
            </a:r>
            <a:r>
              <a:rPr lang="tr-TR" sz="2000"/>
              <a:t>/4)</a:t>
            </a:r>
            <a:r>
              <a:rPr lang="tr-TR" sz="2000" i="1" baseline="30000"/>
              <a:t>N</a:t>
            </a:r>
          </a:p>
          <a:p>
            <a:endParaRPr lang="tr-TR" sz="2000" i="1" baseline="30000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630971"/>
            <a:ext cx="3707904" cy="358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758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Probably Approximately Correct (PAC) Learning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07A151-C605-45FE-A0D0-184A34F3C27A}" type="slidenum">
              <a:rPr lang="tr-TR"/>
              <a:pPr/>
              <a:t>16</a:t>
            </a:fld>
            <a:endParaRPr lang="tr-TR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677307"/>
            <a:ext cx="8153400" cy="4495800"/>
          </a:xfrm>
        </p:spPr>
        <p:txBody>
          <a:bodyPr/>
          <a:lstStyle/>
          <a:p>
            <a:r>
              <a:rPr lang="tr-TR" sz="2000"/>
              <a:t>How many training examples </a:t>
            </a:r>
            <a:r>
              <a:rPr lang="tr-TR" sz="2000" i="1"/>
              <a:t>N</a:t>
            </a:r>
            <a:r>
              <a:rPr lang="tr-TR" sz="2000"/>
              <a:t> should we have, such that with </a:t>
            </a:r>
            <a:r>
              <a:rPr lang="tr-TR" sz="2000">
                <a:solidFill>
                  <a:srgbClr val="FF0000"/>
                </a:solidFill>
              </a:rPr>
              <a:t>probability at least</a:t>
            </a:r>
            <a:r>
              <a:rPr lang="tr-TR" sz="2000"/>
              <a:t> 1 ‒ δ, </a:t>
            </a:r>
            <a:r>
              <a:rPr lang="tr-TR" sz="2000" i="1"/>
              <a:t>h</a:t>
            </a:r>
            <a:r>
              <a:rPr lang="tr-TR" sz="2000"/>
              <a:t> has </a:t>
            </a:r>
            <a:r>
              <a:rPr lang="tr-TR" sz="2000">
                <a:solidFill>
                  <a:srgbClr val="FF0000"/>
                </a:solidFill>
              </a:rPr>
              <a:t>error at most </a:t>
            </a:r>
            <a:r>
              <a:rPr lang="tr-TR" sz="2000" err="1"/>
              <a:t>ε</a:t>
            </a:r>
            <a:r>
              <a:rPr lang="tr-TR" sz="2000"/>
              <a:t> ?</a:t>
            </a:r>
          </a:p>
          <a:p>
            <a:pPr marL="0" indent="0">
              <a:buNone/>
            </a:pPr>
            <a:endParaRPr lang="tr-TR" sz="1800"/>
          </a:p>
          <a:p>
            <a:r>
              <a:rPr lang="tr-TR" sz="2400"/>
              <a:t>4(1 ‒ </a:t>
            </a:r>
            <a:r>
              <a:rPr lang="tr-TR" sz="2400" err="1"/>
              <a:t>ε</a:t>
            </a:r>
            <a:r>
              <a:rPr lang="tr-TR" sz="2400"/>
              <a:t>/4)</a:t>
            </a:r>
            <a:r>
              <a:rPr lang="tr-TR" sz="2400" i="1" baseline="30000"/>
              <a:t>N</a:t>
            </a:r>
            <a:r>
              <a:rPr lang="tr-TR" sz="2400"/>
              <a:t> ≤ </a:t>
            </a:r>
            <a:r>
              <a:rPr lang="tr-TR" sz="2400" err="1"/>
              <a:t>δ</a:t>
            </a:r>
            <a:r>
              <a:rPr lang="tr-TR" sz="2400"/>
              <a:t> , </a:t>
            </a:r>
            <a:r>
              <a:rPr lang="tr-TR" sz="2400" err="1"/>
              <a:t>solve</a:t>
            </a:r>
            <a:r>
              <a:rPr lang="tr-TR" sz="2400"/>
              <a:t> </a:t>
            </a:r>
            <a:r>
              <a:rPr lang="tr-TR" sz="2400" err="1"/>
              <a:t>for</a:t>
            </a:r>
            <a:r>
              <a:rPr lang="tr-TR" sz="2400"/>
              <a:t> </a:t>
            </a:r>
            <a:r>
              <a:rPr lang="tr-TR" sz="2400" i="1"/>
              <a:t>N</a:t>
            </a:r>
          </a:p>
          <a:p>
            <a:endParaRPr lang="tr-TR" sz="2400" i="1"/>
          </a:p>
          <a:p>
            <a:r>
              <a:rPr lang="tr-TR" sz="2400" err="1"/>
              <a:t>and</a:t>
            </a:r>
            <a:r>
              <a:rPr lang="tr-TR" sz="2400"/>
              <a:t> </a:t>
            </a:r>
            <a:r>
              <a:rPr lang="tr-TR" sz="2400" i="1"/>
              <a:t>N</a:t>
            </a:r>
            <a:r>
              <a:rPr lang="tr-TR" sz="2400"/>
              <a:t> ≥ (4/</a:t>
            </a:r>
            <a:r>
              <a:rPr lang="tr-TR" sz="2400" err="1"/>
              <a:t>ε</a:t>
            </a:r>
            <a:r>
              <a:rPr lang="tr-TR" sz="2400"/>
              <a:t>)</a:t>
            </a:r>
            <a:r>
              <a:rPr lang="tr-TR" sz="2400" err="1"/>
              <a:t>log</a:t>
            </a:r>
            <a:r>
              <a:rPr lang="tr-TR" sz="2400"/>
              <a:t>(4/</a:t>
            </a:r>
            <a:r>
              <a:rPr lang="tr-TR" sz="2400" err="1"/>
              <a:t>δ</a:t>
            </a:r>
            <a:r>
              <a:rPr lang="tr-TR" sz="2400"/>
              <a:t>)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630971"/>
            <a:ext cx="4067944" cy="358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101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2205038"/>
            <a:ext cx="47148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Noise and Model Complexity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69A90D-68B4-44BD-B5BA-4D595A9E4370}" type="slidenum">
              <a:rPr lang="tr-TR"/>
              <a:pPr/>
              <a:t>17</a:t>
            </a:fld>
            <a:endParaRPr lang="tr-TR"/>
          </a:p>
        </p:txBody>
      </p:sp>
      <p:sp>
        <p:nvSpPr>
          <p:cNvPr id="121859" name="AutoShape 3"/>
          <p:cNvSpPr>
            <a:spLocks noGrp="1" noChangeAspect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tr-TR"/>
              <a:t>Use the simpler one because</a:t>
            </a:r>
          </a:p>
          <a:p>
            <a:r>
              <a:rPr lang="tr-TR" sz="2400"/>
              <a:t>Simpler to use </a:t>
            </a:r>
          </a:p>
          <a:p>
            <a:pPr>
              <a:buFont typeface="Wingdings" pitchFamily="2" charset="2"/>
              <a:buNone/>
            </a:pPr>
            <a:r>
              <a:rPr lang="tr-TR" sz="2400"/>
              <a:t>	(lower computational </a:t>
            </a:r>
          </a:p>
          <a:p>
            <a:pPr>
              <a:buFont typeface="Wingdings" pitchFamily="2" charset="2"/>
              <a:buNone/>
            </a:pPr>
            <a:r>
              <a:rPr lang="tr-TR" sz="2400"/>
              <a:t>	complexity)</a:t>
            </a:r>
          </a:p>
          <a:p>
            <a:r>
              <a:rPr lang="tr-TR" sz="2400"/>
              <a:t>Easier to train (lower </a:t>
            </a:r>
          </a:p>
          <a:p>
            <a:pPr>
              <a:buFont typeface="Wingdings" pitchFamily="2" charset="2"/>
              <a:buNone/>
            </a:pPr>
            <a:r>
              <a:rPr lang="tr-TR" sz="2400"/>
              <a:t>	space complexity)</a:t>
            </a:r>
          </a:p>
          <a:p>
            <a:r>
              <a:rPr lang="tr-TR" sz="2400"/>
              <a:t>Easier to explain </a:t>
            </a:r>
          </a:p>
          <a:p>
            <a:pPr>
              <a:buFont typeface="Wingdings" pitchFamily="2" charset="2"/>
              <a:buNone/>
            </a:pPr>
            <a:r>
              <a:rPr lang="tr-TR" sz="2400"/>
              <a:t>	(more interpretable)</a:t>
            </a:r>
          </a:p>
          <a:p>
            <a:r>
              <a:rPr lang="tr-TR" sz="2400"/>
              <a:t>Generalizes better (lower </a:t>
            </a:r>
          </a:p>
          <a:p>
            <a:pPr>
              <a:buFont typeface="Wingdings" pitchFamily="2" charset="2"/>
              <a:buNone/>
            </a:pPr>
            <a:r>
              <a:rPr lang="tr-TR" sz="2400"/>
              <a:t>	variance - Occam’s razor)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557338"/>
            <a:ext cx="6153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noProof="1"/>
              <a:t>Multiple Classes</a:t>
            </a:r>
            <a:r>
              <a:rPr lang="tr-TR"/>
              <a:t>, </a:t>
            </a:r>
            <a:r>
              <a:rPr lang="tr-TR" i="0">
                <a:latin typeface="Lucida Calligraphy" pitchFamily="66" charset="0"/>
              </a:rPr>
              <a:t>C</a:t>
            </a:r>
            <a:r>
              <a:rPr lang="tr-TR" baseline="-25000"/>
              <a:t>i</a:t>
            </a:r>
            <a:r>
              <a:rPr lang="tr-TR"/>
              <a:t> i=1,...,K</a:t>
            </a:r>
            <a:endParaRPr lang="tr-TR" i="0" noProof="1"/>
          </a:p>
        </p:txBody>
      </p:sp>
      <p:graphicFrame>
        <p:nvGraphicFramePr>
          <p:cNvPr id="122902" name="Object 22"/>
          <p:cNvGraphicFramePr>
            <a:graphicFrameLocks noGrp="1" noChangeAspect="1"/>
          </p:cNvGraphicFramePr>
          <p:nvPr>
            <p:ph sz="half" idx="1"/>
          </p:nvPr>
        </p:nvGraphicFramePr>
        <p:xfrm>
          <a:off x="5652120" y="1628800"/>
          <a:ext cx="18811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80" imgH="241200" progId="Equation.3">
                  <p:embed/>
                </p:oleObj>
              </mc:Choice>
              <mc:Fallback>
                <p:oleObj name="Equation" r:id="rId3" imgW="863280" imgH="241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628800"/>
                        <a:ext cx="188118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4" name="Object 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68144" y="2276872"/>
          <a:ext cx="26209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33440" imgH="507960" progId="Equation.3">
                  <p:embed/>
                </p:oleObj>
              </mc:Choice>
              <mc:Fallback>
                <p:oleObj name="Equation" r:id="rId5" imgW="1333440" imgH="507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276872"/>
                        <a:ext cx="26209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6" name="Object 2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99150" y="4576763"/>
          <a:ext cx="2968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507960" progId="Equation.3">
                  <p:embed/>
                </p:oleObj>
              </mc:Choice>
              <mc:Fallback>
                <p:oleObj name="Equation" r:id="rId7" imgW="1600200" imgH="5079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4576763"/>
                        <a:ext cx="29686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1555BC-930B-4076-A8BF-A2F2FB6FDEDE}" type="slidenum">
              <a:rPr lang="tr-TR"/>
              <a:pPr/>
              <a:t>18</a:t>
            </a:fld>
            <a:endParaRPr lang="tr-TR"/>
          </a:p>
        </p:txBody>
      </p:sp>
      <p:pic>
        <p:nvPicPr>
          <p:cNvPr id="122895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6375" y="29241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5867400" y="3357563"/>
            <a:ext cx="23673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>
                <a:latin typeface="+mj-lt"/>
              </a:rPr>
              <a:t>Train hypotheses </a:t>
            </a:r>
          </a:p>
          <a:p>
            <a:r>
              <a:rPr lang="tr-TR" sz="2400" i="1">
                <a:latin typeface="Calibri" pitchFamily="34" charset="0"/>
                <a:cs typeface="Calibri" pitchFamily="34" charset="0"/>
              </a:rPr>
              <a:t>h</a:t>
            </a:r>
            <a:r>
              <a:rPr lang="tr-TR" sz="2400" i="1" baseline="-25000">
                <a:latin typeface="Calibri" pitchFamily="34" charset="0"/>
                <a:cs typeface="Calibri" pitchFamily="34" charset="0"/>
              </a:rPr>
              <a:t>i</a:t>
            </a:r>
            <a:r>
              <a:rPr lang="tr-TR" sz="2400">
                <a:latin typeface="Calibri" pitchFamily="34" charset="0"/>
                <a:cs typeface="Calibri" pitchFamily="34" charset="0"/>
              </a:rPr>
              <a:t>(</a:t>
            </a:r>
            <a:r>
              <a:rPr lang="tr-TR" sz="2400" b="1" i="1">
                <a:latin typeface="Calibri" pitchFamily="34" charset="0"/>
                <a:cs typeface="Calibri" pitchFamily="34" charset="0"/>
              </a:rPr>
              <a:t>x</a:t>
            </a:r>
            <a:r>
              <a:rPr lang="tr-TR" sz="2400">
                <a:latin typeface="Calibri" pitchFamily="34" charset="0"/>
                <a:cs typeface="Calibri" pitchFamily="34" charset="0"/>
              </a:rPr>
              <a:t>), </a:t>
            </a:r>
            <a:r>
              <a:rPr lang="tr-TR" sz="2400" i="1">
                <a:latin typeface="Calibri" pitchFamily="34" charset="0"/>
                <a:cs typeface="Calibri" pitchFamily="34" charset="0"/>
              </a:rPr>
              <a:t>i </a:t>
            </a:r>
            <a:r>
              <a:rPr lang="tr-TR" sz="2400">
                <a:latin typeface="Calibri" pitchFamily="34" charset="0"/>
                <a:cs typeface="Calibri" pitchFamily="34" charset="0"/>
              </a:rPr>
              <a:t>=1,...,</a:t>
            </a:r>
            <a:r>
              <a:rPr lang="tr-TR" sz="2400" i="1">
                <a:latin typeface="Calibri" pitchFamily="34" charset="0"/>
                <a:cs typeface="Calibri" pitchFamily="34" charset="0"/>
              </a:rPr>
              <a:t>K</a:t>
            </a:r>
            <a:r>
              <a:rPr lang="tr-TR" sz="2400">
                <a:latin typeface="Calibri" pitchFamily="34" charset="0"/>
                <a:cs typeface="Calibri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557338"/>
            <a:ext cx="6153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noProof="1"/>
              <a:t>Multiple Classes</a:t>
            </a:r>
            <a:r>
              <a:rPr lang="tr-TR"/>
              <a:t>, </a:t>
            </a:r>
            <a:r>
              <a:rPr lang="tr-TR" i="0">
                <a:latin typeface="Lucida Calligraphy" pitchFamily="66" charset="0"/>
              </a:rPr>
              <a:t>C</a:t>
            </a:r>
            <a:r>
              <a:rPr lang="tr-TR" baseline="-25000"/>
              <a:t>i</a:t>
            </a:r>
            <a:r>
              <a:rPr lang="tr-TR"/>
              <a:t> i=1,...,K</a:t>
            </a:r>
            <a:endParaRPr lang="tr-TR" i="0" noProof="1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1555BC-930B-4076-A8BF-A2F2FB6FDEDE}" type="slidenum">
              <a:rPr lang="tr-TR"/>
              <a:pPr/>
              <a:t>19</a:t>
            </a:fld>
            <a:endParaRPr lang="tr-TR"/>
          </a:p>
        </p:txBody>
      </p:sp>
      <p:pic>
        <p:nvPicPr>
          <p:cNvPr id="12289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29241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94FD46-99DF-2C4A-8F3B-3C2DE5F8DC7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026819" y="1628800"/>
            <a:ext cx="4038600" cy="1866900"/>
          </a:xfrm>
        </p:spPr>
        <p:txBody>
          <a:bodyPr/>
          <a:lstStyle/>
          <a:p>
            <a:r>
              <a:rPr lang="en-PK"/>
              <a:t>Divide multi-class as multiple two-class problem</a:t>
            </a:r>
          </a:p>
        </p:txBody>
      </p:sp>
    </p:spTree>
    <p:extLst>
      <p:ext uri="{BB962C8B-B14F-4D97-AF65-F5344CB8AC3E}">
        <p14:creationId xmlns:p14="http://schemas.microsoft.com/office/powerpoint/2010/main" val="132759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2:</a:t>
            </a:r>
            <a:r>
              <a:rPr lang="tr-TR"/>
              <a:t> </a:t>
            </a:r>
            <a:br>
              <a:rPr lang="tr-TR"/>
            </a:br>
            <a:r>
              <a:rPr lang="tr-TR"/>
              <a:t>Supervised Learning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557338"/>
            <a:ext cx="6153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noProof="1"/>
              <a:t>Multiple Classes</a:t>
            </a:r>
            <a:r>
              <a:rPr lang="tr-TR"/>
              <a:t>, </a:t>
            </a:r>
            <a:r>
              <a:rPr lang="tr-TR" i="0">
                <a:latin typeface="Lucida Calligraphy" pitchFamily="66" charset="0"/>
              </a:rPr>
              <a:t>C</a:t>
            </a:r>
            <a:r>
              <a:rPr lang="tr-TR" baseline="-25000"/>
              <a:t>i</a:t>
            </a:r>
            <a:r>
              <a:rPr lang="tr-TR"/>
              <a:t> i=1,...,K</a:t>
            </a:r>
            <a:endParaRPr lang="tr-TR" i="0" noProof="1"/>
          </a:p>
        </p:txBody>
      </p:sp>
      <p:graphicFrame>
        <p:nvGraphicFramePr>
          <p:cNvPr id="122902" name="Object 22"/>
          <p:cNvGraphicFramePr>
            <a:graphicFrameLocks noGrp="1" noChangeAspect="1"/>
          </p:cNvGraphicFramePr>
          <p:nvPr>
            <p:ph sz="half" idx="1"/>
          </p:nvPr>
        </p:nvGraphicFramePr>
        <p:xfrm>
          <a:off x="5652120" y="1628800"/>
          <a:ext cx="18811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80" imgH="241200" progId="Equation.3">
                  <p:embed/>
                </p:oleObj>
              </mc:Choice>
              <mc:Fallback>
                <p:oleObj name="Equation" r:id="rId3" imgW="863280" imgH="241200" progId="Equation.3">
                  <p:embed/>
                  <p:pic>
                    <p:nvPicPr>
                      <p:cNvPr id="1229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628800"/>
                        <a:ext cx="188118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4" name="Object 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68144" y="2276872"/>
          <a:ext cx="26209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33440" imgH="507960" progId="Equation.3">
                  <p:embed/>
                </p:oleObj>
              </mc:Choice>
              <mc:Fallback>
                <p:oleObj name="Equation" r:id="rId5" imgW="1333440" imgH="507960" progId="Equation.3">
                  <p:embed/>
                  <p:pic>
                    <p:nvPicPr>
                      <p:cNvPr id="1229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276872"/>
                        <a:ext cx="26209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6" name="Object 2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99150" y="4576763"/>
          <a:ext cx="2968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507960" progId="Equation.3">
                  <p:embed/>
                </p:oleObj>
              </mc:Choice>
              <mc:Fallback>
                <p:oleObj name="Equation" r:id="rId7" imgW="1600200" imgH="507960" progId="Equation.3">
                  <p:embed/>
                  <p:pic>
                    <p:nvPicPr>
                      <p:cNvPr id="1229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4576763"/>
                        <a:ext cx="29686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1555BC-930B-4076-A8BF-A2F2FB6FDEDE}" type="slidenum">
              <a:rPr lang="tr-TR"/>
              <a:pPr/>
              <a:t>20</a:t>
            </a:fld>
            <a:endParaRPr lang="tr-TR"/>
          </a:p>
        </p:txBody>
      </p:sp>
      <p:pic>
        <p:nvPicPr>
          <p:cNvPr id="122895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6375" y="29241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5867400" y="3357563"/>
            <a:ext cx="23673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>
                <a:latin typeface="+mj-lt"/>
              </a:rPr>
              <a:t>Train hypotheses </a:t>
            </a:r>
          </a:p>
          <a:p>
            <a:r>
              <a:rPr lang="tr-TR" sz="2400" i="1">
                <a:latin typeface="Calibri" pitchFamily="34" charset="0"/>
                <a:cs typeface="Calibri" pitchFamily="34" charset="0"/>
              </a:rPr>
              <a:t>h</a:t>
            </a:r>
            <a:r>
              <a:rPr lang="tr-TR" sz="2400" i="1" baseline="-25000">
                <a:latin typeface="Calibri" pitchFamily="34" charset="0"/>
                <a:cs typeface="Calibri" pitchFamily="34" charset="0"/>
              </a:rPr>
              <a:t>i</a:t>
            </a:r>
            <a:r>
              <a:rPr lang="tr-TR" sz="2400">
                <a:latin typeface="Calibri" pitchFamily="34" charset="0"/>
                <a:cs typeface="Calibri" pitchFamily="34" charset="0"/>
              </a:rPr>
              <a:t>(</a:t>
            </a:r>
            <a:r>
              <a:rPr lang="tr-TR" sz="2400" b="1" i="1">
                <a:latin typeface="Calibri" pitchFamily="34" charset="0"/>
                <a:cs typeface="Calibri" pitchFamily="34" charset="0"/>
              </a:rPr>
              <a:t>x</a:t>
            </a:r>
            <a:r>
              <a:rPr lang="tr-TR" sz="2400">
                <a:latin typeface="Calibri" pitchFamily="34" charset="0"/>
                <a:cs typeface="Calibri" pitchFamily="34" charset="0"/>
              </a:rPr>
              <a:t>), </a:t>
            </a:r>
            <a:r>
              <a:rPr lang="tr-TR" sz="2400" i="1">
                <a:latin typeface="Calibri" pitchFamily="34" charset="0"/>
                <a:cs typeface="Calibri" pitchFamily="34" charset="0"/>
              </a:rPr>
              <a:t>i </a:t>
            </a:r>
            <a:r>
              <a:rPr lang="tr-TR" sz="2400">
                <a:latin typeface="Calibri" pitchFamily="34" charset="0"/>
                <a:cs typeface="Calibri" pitchFamily="34" charset="0"/>
              </a:rPr>
              <a:t>=1,...,</a:t>
            </a:r>
            <a:r>
              <a:rPr lang="tr-TR" sz="2400" i="1">
                <a:latin typeface="Calibri" pitchFamily="34" charset="0"/>
                <a:cs typeface="Calibri" pitchFamily="34" charset="0"/>
              </a:rPr>
              <a:t>K</a:t>
            </a:r>
            <a:r>
              <a:rPr lang="tr-TR" sz="2400">
                <a:latin typeface="Calibri" pitchFamily="34" charset="0"/>
                <a:cs typeface="Calibr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6839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6700" y="1554149"/>
            <a:ext cx="6124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0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67544" y="332656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/>
              <a:t>Regression</a:t>
            </a:r>
          </a:p>
        </p:txBody>
      </p:sp>
      <p:graphicFrame>
        <p:nvGraphicFramePr>
          <p:cNvPr id="123945" name="Object 4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06913" y="2205038"/>
          <a:ext cx="1933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215640" progId="Equation.3">
                  <p:embed/>
                </p:oleObj>
              </mc:Choice>
              <mc:Fallback>
                <p:oleObj name="Equation" r:id="rId3" imgW="952200" imgH="2156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2205038"/>
                        <a:ext cx="1933575" cy="43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9" name="Object 3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69000" y="2794000"/>
          <a:ext cx="139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0" imgH="241200" progId="Equation.3">
                  <p:embed/>
                </p:oleObj>
              </mc:Choice>
              <mc:Fallback>
                <p:oleObj name="Equation" r:id="rId5" imgW="1396800" imgH="241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794000"/>
                        <a:ext cx="13970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1" name="Object 3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92616159"/>
              </p:ext>
            </p:extLst>
          </p:nvPr>
        </p:nvGraphicFramePr>
        <p:xfrm>
          <a:off x="107504" y="4325923"/>
          <a:ext cx="35417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63560" imgH="431640" progId="Equation.3">
                  <p:embed/>
                </p:oleObj>
              </mc:Choice>
              <mc:Fallback>
                <p:oleObj name="Equation" r:id="rId7" imgW="1663560" imgH="4316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325923"/>
                        <a:ext cx="3541712" cy="919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3B7E8-76BE-4C0C-B1F0-65BB59E694E5}" type="slidenum">
              <a:rPr lang="tr-TR"/>
              <a:pPr/>
              <a:t>21</a:t>
            </a:fld>
            <a:endParaRPr lang="tr-TR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flipH="1">
            <a:off x="4211638" y="2781300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flipH="1">
            <a:off x="5292725" y="3429000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2395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685032"/>
              </p:ext>
            </p:extLst>
          </p:nvPr>
        </p:nvGraphicFramePr>
        <p:xfrm>
          <a:off x="212725" y="5489575"/>
          <a:ext cx="54911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23800" imgH="431640" progId="Equation.3">
                  <p:embed/>
                </p:oleObj>
              </mc:Choice>
              <mc:Fallback>
                <p:oleObj name="Equation" r:id="rId9" imgW="2323800" imgH="4316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5489575"/>
                        <a:ext cx="5491163" cy="101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53" name="Object 49"/>
          <p:cNvGraphicFramePr>
            <a:graphicFrameLocks noChangeAspect="1"/>
          </p:cNvGraphicFramePr>
          <p:nvPr/>
        </p:nvGraphicFramePr>
        <p:xfrm>
          <a:off x="627063" y="1844675"/>
          <a:ext cx="1912937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38080" imgH="761760" progId="Equation.3">
                  <p:embed/>
                </p:oleObj>
              </mc:Choice>
              <mc:Fallback>
                <p:oleObj name="Equation" r:id="rId11" imgW="838080" imgH="76176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844675"/>
                        <a:ext cx="1912937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Model </a:t>
            </a:r>
            <a:r>
              <a:rPr lang="tr-TR" dirty="0" err="1"/>
              <a:t>Selection</a:t>
            </a:r>
            <a:r>
              <a:rPr lang="tr-TR" dirty="0"/>
              <a:t> &amp; Generalization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8D26EC8-C52F-40DA-B769-489166C0D70A}" type="slidenum">
              <a:rPr lang="tr-TR"/>
              <a:pPr/>
              <a:t>22</a:t>
            </a:fld>
            <a:endParaRPr lang="tr-TR"/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Learning is an </a:t>
            </a:r>
            <a:r>
              <a:rPr lang="en-GB" dirty="0">
                <a:solidFill>
                  <a:schemeClr val="accent1"/>
                </a:solidFill>
              </a:rPr>
              <a:t>ill-posed problem</a:t>
            </a:r>
            <a:r>
              <a:rPr lang="en-GB" dirty="0">
                <a:solidFill>
                  <a:schemeClr val="bg2"/>
                </a:solidFill>
              </a:rPr>
              <a:t>;</a:t>
            </a:r>
            <a:r>
              <a:rPr lang="en-GB" dirty="0"/>
              <a:t> data is not sufficient to find a unique solution</a:t>
            </a:r>
          </a:p>
          <a:p>
            <a:r>
              <a:rPr lang="en-GB" dirty="0">
                <a:solidFill>
                  <a:schemeClr val="accent1"/>
                </a:solidFill>
              </a:rPr>
              <a:t>Generalization: </a:t>
            </a:r>
            <a:r>
              <a:rPr lang="en-GB" dirty="0"/>
              <a:t>How well a model performs on new data</a:t>
            </a:r>
          </a:p>
          <a:p>
            <a:r>
              <a:rPr lang="en-GB" dirty="0"/>
              <a:t>Overfitting: </a:t>
            </a:r>
            <a:r>
              <a:rPr lang="en-GB" dirty="0">
                <a:latin typeface="Lucida Calligraphy" pitchFamily="66" charset="0"/>
              </a:rPr>
              <a:t>H</a:t>
            </a:r>
            <a:r>
              <a:rPr lang="en-GB" dirty="0"/>
              <a:t> more complex than </a:t>
            </a:r>
            <a:r>
              <a:rPr lang="en-GB" i="1" dirty="0"/>
              <a:t>C</a:t>
            </a:r>
            <a:r>
              <a:rPr lang="en-GB" dirty="0"/>
              <a:t> or </a:t>
            </a:r>
            <a:r>
              <a:rPr lang="en-GB" i="1" dirty="0"/>
              <a:t>f </a:t>
            </a:r>
          </a:p>
          <a:p>
            <a:r>
              <a:rPr lang="en-GB" dirty="0"/>
              <a:t>Underfitting: </a:t>
            </a:r>
            <a:r>
              <a:rPr lang="en-GB" dirty="0">
                <a:latin typeface="Lucida Calligraphy" pitchFamily="66" charset="0"/>
              </a:rPr>
              <a:t>H</a:t>
            </a:r>
            <a:r>
              <a:rPr lang="en-GB" dirty="0"/>
              <a:t> less complex than </a:t>
            </a:r>
            <a:r>
              <a:rPr lang="en-GB" i="1" dirty="0"/>
              <a:t>C</a:t>
            </a:r>
            <a:r>
              <a:rPr lang="en-GB" dirty="0"/>
              <a:t> or </a:t>
            </a:r>
            <a:r>
              <a:rPr lang="en-GB" i="1" dirty="0"/>
              <a:t>f</a:t>
            </a:r>
            <a:endParaRPr lang="en-GB" i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Triple Trade-Off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83AD753-33B0-45DC-B91F-EDFAACD52824}" type="slidenum">
              <a:rPr lang="tr-TR"/>
              <a:pPr/>
              <a:t>23</a:t>
            </a:fld>
            <a:endParaRPr lang="tr-TR"/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marL="609600" indent="-609600"/>
            <a:r>
              <a:rPr lang="en-GB" dirty="0"/>
              <a:t>There is a trade-off between three factors (</a:t>
            </a:r>
            <a:r>
              <a:rPr lang="en-GB" dirty="0" err="1"/>
              <a:t>Dietterich</a:t>
            </a:r>
            <a:r>
              <a:rPr lang="en-GB" dirty="0"/>
              <a:t>, 2003):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GB" sz="2400" dirty="0"/>
              <a:t>Complexity of </a:t>
            </a:r>
            <a:r>
              <a:rPr lang="en-GB" sz="2400" dirty="0">
                <a:latin typeface="Lucida Calligraphy" pitchFamily="66" charset="0"/>
              </a:rPr>
              <a:t>H</a:t>
            </a:r>
            <a:r>
              <a:rPr lang="en-GB" sz="2400" i="1" dirty="0">
                <a:latin typeface="Lucida Calligraphy" pitchFamily="66" charset="0"/>
              </a:rPr>
              <a:t> </a:t>
            </a:r>
            <a:r>
              <a:rPr lang="en-GB" sz="2400" dirty="0"/>
              <a:t>is </a:t>
            </a:r>
            <a:r>
              <a:rPr lang="en-GB" sz="2400" i="1" dirty="0"/>
              <a:t>C</a:t>
            </a:r>
            <a:r>
              <a:rPr lang="en-GB" sz="2400" dirty="0"/>
              <a:t>(</a:t>
            </a:r>
            <a:r>
              <a:rPr lang="en-GB" sz="2400" dirty="0">
                <a:latin typeface="Lucida Calligraphy" pitchFamily="66" charset="0"/>
              </a:rPr>
              <a:t>H</a:t>
            </a:r>
            <a:r>
              <a:rPr lang="en-GB" sz="2400" dirty="0"/>
              <a:t>),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GB" sz="2400" dirty="0"/>
              <a:t>Training set size, </a:t>
            </a:r>
            <a:r>
              <a:rPr lang="en-GB" sz="2400" i="1" dirty="0"/>
              <a:t>N, </a:t>
            </a:r>
            <a:endParaRPr lang="en-GB" sz="2400" dirty="0"/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GB" sz="2400" dirty="0"/>
              <a:t>Generalization error, </a:t>
            </a:r>
            <a:r>
              <a:rPr lang="en-GB" sz="2400" i="1" dirty="0"/>
              <a:t>E</a:t>
            </a:r>
            <a:r>
              <a:rPr lang="en-GB" sz="2400" dirty="0"/>
              <a:t>, on new data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Cross-Validation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DC725E-4115-4786-8A56-EA4079F6953E}" type="slidenum">
              <a:rPr lang="tr-TR"/>
              <a:pPr/>
              <a:t>24</a:t>
            </a:fld>
            <a:endParaRPr lang="tr-T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To estimate generalization error, we need data unseen during training. We split the data as</a:t>
            </a:r>
          </a:p>
          <a:p>
            <a:pPr lvl="1"/>
            <a:r>
              <a:rPr lang="en-GB" sz="2400" dirty="0"/>
              <a:t>Training set (50%)</a:t>
            </a:r>
          </a:p>
          <a:p>
            <a:pPr lvl="1"/>
            <a:r>
              <a:rPr lang="en-GB" sz="2400" dirty="0"/>
              <a:t>Validation set (25%)</a:t>
            </a:r>
          </a:p>
          <a:p>
            <a:pPr lvl="1"/>
            <a:r>
              <a:rPr lang="en-GB" sz="2400" dirty="0"/>
              <a:t>Test (publication) set (25%)</a:t>
            </a:r>
          </a:p>
          <a:p>
            <a:r>
              <a:rPr lang="en-GB" dirty="0"/>
              <a:t>Resampling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>
            <a:normAutofit fontScale="90000"/>
          </a:bodyPr>
          <a:lstStyle/>
          <a:p>
            <a:r>
              <a:rPr lang="tr-TR"/>
              <a:t>Dimensions of a Supervised Learner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tr-TR" sz="2400">
                <a:solidFill>
                  <a:schemeClr val="accent1"/>
                </a:solidFill>
                <a:latin typeface="+mj-lt"/>
              </a:rPr>
              <a:t>Model: 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 i="1">
                <a:latin typeface="+mj-lt"/>
              </a:rPr>
              <a:t>		</a:t>
            </a:r>
            <a:endParaRPr lang="tr-TR">
              <a:latin typeface="+mj-lt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>
                <a:solidFill>
                  <a:schemeClr val="accent1"/>
                </a:solidFill>
                <a:latin typeface="+mj-lt"/>
              </a:rPr>
              <a:t>Loss function: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>
                <a:latin typeface="+mj-lt"/>
              </a:rPr>
              <a:t>		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>
                <a:solidFill>
                  <a:schemeClr val="accent1"/>
                </a:solidFill>
                <a:latin typeface="+mj-lt"/>
              </a:rPr>
              <a:t>Optimization procedure: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sz="2000">
                <a:latin typeface="Symbol" pitchFamily="18" charset="2"/>
              </a:rPr>
              <a:t>			</a:t>
            </a:r>
            <a:endParaRPr lang="tr-TR" sz="2000"/>
          </a:p>
        </p:txBody>
      </p:sp>
      <p:graphicFrame>
        <p:nvGraphicFramePr>
          <p:cNvPr id="128017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43163" y="2071688"/>
          <a:ext cx="9001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203040" progId="Equation.3">
                  <p:embed/>
                </p:oleObj>
              </mc:Choice>
              <mc:Fallback>
                <p:oleObj name="Equation" r:id="rId2" imgW="457200" imgH="203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2071688"/>
                        <a:ext cx="9001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25850" y="2928938"/>
          <a:ext cx="35909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342720" progId="Equation.3">
                  <p:embed/>
                </p:oleObj>
              </mc:Choice>
              <mc:Fallback>
                <p:oleObj name="Equation" r:id="rId4" imgW="1612800" imgH="3427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928938"/>
                        <a:ext cx="359092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0D5A9-BAEB-40C8-9A1F-20C1C81D894A}" type="slidenum">
              <a:rPr lang="tr-TR"/>
              <a:pPr/>
              <a:t>25</a:t>
            </a:fld>
            <a:endParaRPr lang="tr-TR"/>
          </a:p>
        </p:txBody>
      </p:sp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3190875" y="4375150"/>
          <a:ext cx="28146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266400" progId="Equation.3">
                  <p:embed/>
                </p:oleObj>
              </mc:Choice>
              <mc:Fallback>
                <p:oleObj name="Equation" r:id="rId6" imgW="1282680" imgH="266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4375150"/>
                        <a:ext cx="28146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>
            <a:normAutofit fontScale="90000"/>
          </a:bodyPr>
          <a:lstStyle/>
          <a:p>
            <a:r>
              <a:rPr lang="tr-TR" dirty="0"/>
              <a:t>Practice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981200"/>
            <a:ext cx="8264525" cy="38862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GB" sz="2000" dirty="0">
                <a:latin typeface="Palatino Linotype" panose="02040502050505030304" pitchFamily="18" charset="0"/>
              </a:rPr>
              <a:t>Why it is better to use </a:t>
            </a:r>
            <a:r>
              <a:rPr lang="en-GB" sz="2000" i="1" dirty="0">
                <a:latin typeface="Palatino Linotype" panose="02040502050505030304" pitchFamily="18" charset="0"/>
              </a:rPr>
              <a:t>the average of S and G </a:t>
            </a:r>
            <a:r>
              <a:rPr lang="en-GB" sz="2000" dirty="0">
                <a:latin typeface="Palatino Linotype" panose="02040502050505030304" pitchFamily="18" charset="0"/>
              </a:rPr>
              <a:t>as final hypothesis?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0D5A9-BAEB-40C8-9A1F-20C1C81D894A}" type="slidenum">
              <a:rPr lang="tr-TR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6655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>
            <a:normAutofit fontScale="90000"/>
          </a:bodyPr>
          <a:lstStyle/>
          <a:p>
            <a:r>
              <a:rPr lang="tr-TR" dirty="0"/>
              <a:t>Practice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981200"/>
            <a:ext cx="8264525" cy="3886200"/>
          </a:xfrm>
        </p:spPr>
        <p:txBody>
          <a:bodyPr/>
          <a:lstStyle/>
          <a:p>
            <a:pPr marL="609600" indent="-609600" algn="l">
              <a:buFont typeface="Wingdings" pitchFamily="2" charset="2"/>
              <a:buNone/>
            </a:pPr>
            <a:r>
              <a:rPr lang="en-GB" sz="2000" dirty="0">
                <a:latin typeface="Palatino Linotype" panose="02040502050505030304" pitchFamily="18" charset="0"/>
              </a:rPr>
              <a:t>Can we use a </a:t>
            </a:r>
            <a:r>
              <a:rPr lang="en-GB" sz="2000" i="1" dirty="0">
                <a:latin typeface="Palatino Linotype" panose="02040502050505030304" pitchFamily="18" charset="0"/>
              </a:rPr>
              <a:t>circle</a:t>
            </a:r>
            <a:r>
              <a:rPr lang="en-GB" sz="2000" dirty="0">
                <a:latin typeface="Palatino Linotype" panose="02040502050505030304" pitchFamily="18" charset="0"/>
              </a:rPr>
              <a:t> instead of a rectangle for our hypothesis? What should be the parameters? What if we use an </a:t>
            </a:r>
            <a:r>
              <a:rPr lang="en-GB" sz="2000" i="1" dirty="0">
                <a:latin typeface="Palatino Linotype" panose="02040502050505030304" pitchFamily="18" charset="0"/>
              </a:rPr>
              <a:t>ellipse</a:t>
            </a:r>
            <a:r>
              <a:rPr lang="en-GB" sz="2000" dirty="0">
                <a:latin typeface="Palatino Linotype" panose="02040502050505030304" pitchFamily="18" charset="0"/>
              </a:rPr>
              <a:t>?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0D5A9-BAEB-40C8-9A1F-20C1C81D894A}" type="slidenum">
              <a:rPr lang="tr-TR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950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>
            <a:normAutofit fontScale="90000"/>
          </a:bodyPr>
          <a:lstStyle/>
          <a:p>
            <a:r>
              <a:rPr lang="tr-TR" dirty="0"/>
              <a:t>Practice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981200"/>
            <a:ext cx="8264525" cy="3886200"/>
          </a:xfrm>
        </p:spPr>
        <p:txBody>
          <a:bodyPr/>
          <a:lstStyle/>
          <a:p>
            <a:pPr marL="609600" indent="-609600" algn="l">
              <a:buFont typeface="Wingdings" pitchFamily="2" charset="2"/>
              <a:buNone/>
            </a:pPr>
            <a:r>
              <a:rPr lang="en-GB" sz="2000" dirty="0">
                <a:latin typeface="Palatino Linotype" panose="02040502050505030304" pitchFamily="18" charset="0"/>
              </a:rPr>
              <a:t>In the regression problem, we choose error to be </a:t>
            </a:r>
            <a:r>
              <a:rPr lang="en-GB" sz="2000" i="1" dirty="0">
                <a:latin typeface="Palatino Linotype" panose="02040502050505030304" pitchFamily="18" charset="0"/>
              </a:rPr>
              <a:t>sum of squares of difference </a:t>
            </a:r>
            <a:r>
              <a:rPr lang="en-GB" sz="2000" dirty="0">
                <a:latin typeface="Palatino Linotype" panose="02040502050505030304" pitchFamily="18" charset="0"/>
              </a:rPr>
              <a:t>between label and model’s output. Can there be any other error function, what is the disadvantage of using sum of squares function? Any alternative?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0D5A9-BAEB-40C8-9A1F-20C1C81D894A}" type="slidenum">
              <a:rPr lang="tr-TR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386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>
            <a:normAutofit fontScale="90000"/>
          </a:bodyPr>
          <a:lstStyle/>
          <a:p>
            <a:r>
              <a:rPr lang="tr-TR" dirty="0"/>
              <a:t>Practice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0D5A9-BAEB-40C8-9A1F-20C1C81D894A}" type="slidenum">
              <a:rPr lang="tr-TR"/>
              <a:pPr/>
              <a:t>29</a:t>
            </a:fld>
            <a:endParaRPr lang="tr-TR"/>
          </a:p>
        </p:txBody>
      </p:sp>
      <p:pic>
        <p:nvPicPr>
          <p:cNvPr id="1026" name="Picture 2" descr="The graph of y= x2 is the mirror image of along the x axis.">
            <a:extLst>
              <a:ext uri="{FF2B5EF4-FFF2-40B4-BE49-F238E27FC236}">
                <a16:creationId xmlns:a16="http://schemas.microsoft.com/office/drawing/2014/main" id="{68465980-068C-1AE7-C898-9161617B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05" y="1728168"/>
            <a:ext cx="5965190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3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 Class from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444352-98EB-4C2F-B839-A2A12EA93647}" type="slidenum">
              <a:rPr lang="tr-TR"/>
              <a:pPr/>
              <a:t>3</a:t>
            </a:fld>
            <a:endParaRPr lang="tr-TR"/>
          </a:p>
        </p:txBody>
      </p:sp>
      <p:sp>
        <p:nvSpPr>
          <p:cNvPr id="47111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>
                <a:solidFill>
                  <a:schemeClr val="tx2"/>
                </a:solidFill>
                <a:latin typeface="+mj-lt"/>
              </a:rPr>
              <a:t>Class C of a “family car”</a:t>
            </a:r>
          </a:p>
          <a:p>
            <a:pPr lvl="1"/>
            <a:r>
              <a:rPr lang="tr-TR" sz="2400">
                <a:solidFill>
                  <a:schemeClr val="accent1"/>
                </a:solidFill>
                <a:latin typeface="+mj-lt"/>
              </a:rPr>
              <a:t>Prediction:</a:t>
            </a:r>
            <a:r>
              <a:rPr lang="tr-TR" sz="2400">
                <a:solidFill>
                  <a:schemeClr val="tx2"/>
                </a:solidFill>
                <a:latin typeface="+mj-lt"/>
              </a:rPr>
              <a:t> Is car </a:t>
            </a:r>
            <a:r>
              <a:rPr lang="tr-TR" sz="2400" i="1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>
                <a:solidFill>
                  <a:schemeClr val="tx2"/>
                </a:solidFill>
                <a:latin typeface="+mj-lt"/>
              </a:rPr>
              <a:t> a family car?</a:t>
            </a:r>
          </a:p>
          <a:p>
            <a:pPr lvl="1"/>
            <a:r>
              <a:rPr lang="tr-TR" sz="2400">
                <a:solidFill>
                  <a:schemeClr val="accent1"/>
                </a:solidFill>
                <a:latin typeface="+mj-lt"/>
              </a:rPr>
              <a:t>Knowledge extraction: </a:t>
            </a:r>
            <a:r>
              <a:rPr lang="tr-TR" sz="2400">
                <a:solidFill>
                  <a:schemeClr val="tx2"/>
                </a:solidFill>
                <a:latin typeface="+mj-lt"/>
              </a:rPr>
              <a:t>What do people expect from a family car?</a:t>
            </a:r>
          </a:p>
          <a:p>
            <a:r>
              <a:rPr lang="tr-TR">
                <a:solidFill>
                  <a:schemeClr val="tx2"/>
                </a:solidFill>
                <a:latin typeface="+mj-lt"/>
              </a:rPr>
              <a:t>Output: </a:t>
            </a:r>
          </a:p>
          <a:p>
            <a:pPr lvl="1">
              <a:buFont typeface="Wingdings" pitchFamily="2" charset="2"/>
              <a:buNone/>
            </a:pPr>
            <a:r>
              <a:rPr lang="tr-TR" sz="2400">
                <a:solidFill>
                  <a:schemeClr val="tx2"/>
                </a:solidFill>
                <a:latin typeface="+mj-lt"/>
              </a:rPr>
              <a:t>		Positive (+) and negative (–) examples</a:t>
            </a:r>
          </a:p>
          <a:p>
            <a:r>
              <a:rPr lang="tr-TR">
                <a:solidFill>
                  <a:schemeClr val="tx2"/>
                </a:solidFill>
                <a:latin typeface="+mj-lt"/>
              </a:rPr>
              <a:t>Input representation: </a:t>
            </a:r>
          </a:p>
          <a:p>
            <a:pPr>
              <a:buFont typeface="Wingdings" pitchFamily="2" charset="2"/>
              <a:buNone/>
            </a:pPr>
            <a:r>
              <a:rPr lang="tr-TR" i="1">
                <a:solidFill>
                  <a:schemeClr val="tx2"/>
                </a:solidFill>
                <a:latin typeface="+mj-lt"/>
              </a:rPr>
              <a:t>		x</a:t>
            </a:r>
            <a:r>
              <a:rPr lang="tr-TR" baseline="-25000">
                <a:solidFill>
                  <a:schemeClr val="tx2"/>
                </a:solidFill>
                <a:latin typeface="+mj-lt"/>
              </a:rPr>
              <a:t>1</a:t>
            </a:r>
            <a:r>
              <a:rPr lang="tr-TR">
                <a:solidFill>
                  <a:schemeClr val="tx2"/>
                </a:solidFill>
                <a:latin typeface="+mj-lt"/>
              </a:rPr>
              <a:t>: price, </a:t>
            </a:r>
            <a:r>
              <a:rPr lang="tr-TR" i="1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>
                <a:solidFill>
                  <a:schemeClr val="tx2"/>
                </a:solidFill>
                <a:latin typeface="+mj-lt"/>
              </a:rPr>
              <a:t>2</a:t>
            </a:r>
            <a:r>
              <a:rPr lang="tr-TR">
                <a:solidFill>
                  <a:schemeClr val="tx2"/>
                </a:solidFill>
                <a:latin typeface="+mj-lt"/>
              </a:rPr>
              <a:t> : engine power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>
            <a:normAutofit fontScale="90000"/>
          </a:bodyPr>
          <a:lstStyle/>
          <a:p>
            <a:r>
              <a:rPr lang="tr-TR" dirty="0"/>
              <a:t>Practice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0D5A9-BAEB-40C8-9A1F-20C1C81D894A}" type="slidenum">
              <a:rPr lang="tr-TR"/>
              <a:pPr/>
              <a:t>30</a:t>
            </a:fld>
            <a:endParaRPr lang="tr-TR"/>
          </a:p>
        </p:txBody>
      </p:sp>
      <p:pic>
        <p:nvPicPr>
          <p:cNvPr id="1028" name="Picture 4" descr="Normal distribution - Wikipedia">
            <a:extLst>
              <a:ext uri="{FF2B5EF4-FFF2-40B4-BE49-F238E27FC236}">
                <a16:creationId xmlns:a16="http://schemas.microsoft.com/office/drawing/2014/main" id="{B0395033-6B49-A9C4-AB04-C5F2DF190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646633"/>
            <a:ext cx="6588124" cy="421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rmal Distribution: What It Is, Properties, Uses, and Formula">
            <a:extLst>
              <a:ext uri="{FF2B5EF4-FFF2-40B4-BE49-F238E27FC236}">
                <a16:creationId xmlns:a16="http://schemas.microsoft.com/office/drawing/2014/main" id="{1B2B09C6-4D15-0F05-EED0-9B94AC4D5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02302"/>
            <a:ext cx="3995936" cy="119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94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4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95536" y="332656"/>
            <a:ext cx="8229600" cy="828660"/>
          </a:xfrm>
        </p:spPr>
        <p:txBody>
          <a:bodyPr/>
          <a:lstStyle/>
          <a:p>
            <a:r>
              <a:rPr lang="tr-TR"/>
              <a:t>Training set </a:t>
            </a:r>
            <a:r>
              <a:rPr lang="tr-TR" i="0">
                <a:latin typeface="Lucida Calligraphy" pitchFamily="66" charset="0"/>
              </a:rPr>
              <a:t>X</a:t>
            </a:r>
          </a:p>
        </p:txBody>
      </p:sp>
      <p:graphicFrame>
        <p:nvGraphicFramePr>
          <p:cNvPr id="112665" name="Rectangle 25"/>
          <p:cNvGraphicFramePr>
            <a:graphicFrameLocks noGrp="1"/>
          </p:cNvGraphicFramePr>
          <p:nvPr>
            <p:ph sz="quarter" idx="1"/>
          </p:nvPr>
        </p:nvGraphicFramePr>
        <p:xfrm>
          <a:off x="2476500" y="29146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2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91465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DA0B84-E934-4CCF-852A-950DBD7D0868}" type="slidenum">
              <a:rPr lang="tr-TR"/>
              <a:pPr/>
              <a:t>4</a:t>
            </a:fld>
            <a:endParaRPr lang="tr-TR"/>
          </a:p>
        </p:txBody>
      </p:sp>
      <p:graphicFrame>
        <p:nvGraphicFramePr>
          <p:cNvPr id="1126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646325"/>
              </p:ext>
            </p:extLst>
          </p:nvPr>
        </p:nvGraphicFramePr>
        <p:xfrm>
          <a:off x="5508105" y="1591551"/>
          <a:ext cx="1224136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457200" progId="Equation.3">
                  <p:embed/>
                </p:oleObj>
              </mc:Choice>
              <mc:Fallback>
                <p:oleObj name="Equation" r:id="rId4" imgW="533160" imgH="4572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5" y="1591551"/>
                        <a:ext cx="1224136" cy="1068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3FDC3B-9ADF-D047-A26C-0A1CA0C3B481}"/>
              </a:ext>
            </a:extLst>
          </p:cNvPr>
          <p:cNvSpPr txBox="1"/>
          <p:nvPr/>
        </p:nvSpPr>
        <p:spPr>
          <a:xfrm>
            <a:off x="6853404" y="1941079"/>
            <a:ext cx="216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800"/>
              <a:t>One data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24846-E119-5042-BCD9-75C1D9EC8D94}"/>
              </a:ext>
            </a:extLst>
          </p:cNvPr>
          <p:cNvSpPr txBox="1"/>
          <p:nvPr/>
        </p:nvSpPr>
        <p:spPr>
          <a:xfrm>
            <a:off x="5508105" y="2947259"/>
            <a:ext cx="3528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800"/>
              <a:t>Combining several examples is called </a:t>
            </a:r>
            <a:r>
              <a:rPr lang="en-PK" sz="1800">
                <a:solidFill>
                  <a:srgbClr val="FF0000"/>
                </a:solidFill>
              </a:rPr>
              <a:t>Training Set</a:t>
            </a:r>
          </a:p>
        </p:txBody>
      </p:sp>
      <p:graphicFrame>
        <p:nvGraphicFramePr>
          <p:cNvPr id="15" name="Object 31">
            <a:extLst>
              <a:ext uri="{FF2B5EF4-FFF2-40B4-BE49-F238E27FC236}">
                <a16:creationId xmlns:a16="http://schemas.microsoft.com/office/drawing/2014/main" id="{E161D741-0E68-6048-A750-96ECB5094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00061"/>
              </p:ext>
            </p:extLst>
          </p:nvPr>
        </p:nvGraphicFramePr>
        <p:xfrm>
          <a:off x="5479505" y="3714500"/>
          <a:ext cx="30956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457200" progId="Equation.3">
                  <p:embed/>
                </p:oleObj>
              </mc:Choice>
              <mc:Fallback>
                <p:oleObj name="Equation" r:id="rId6" imgW="1371600" imgH="457200" progId="Equation.3">
                  <p:embed/>
                  <p:pic>
                    <p:nvPicPr>
                      <p:cNvPr id="1126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9505" y="3714500"/>
                        <a:ext cx="309562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69C0FCA-5160-E641-9C71-6AE4FC62518F}"/>
              </a:ext>
            </a:extLst>
          </p:cNvPr>
          <p:cNvSpPr txBox="1"/>
          <p:nvPr/>
        </p:nvSpPr>
        <p:spPr>
          <a:xfrm>
            <a:off x="5615610" y="4977496"/>
            <a:ext cx="226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i="1"/>
              <a:t>r</a:t>
            </a:r>
            <a:r>
              <a:rPr lang="en-PK" sz="1800"/>
              <a:t> is called </a:t>
            </a:r>
            <a:r>
              <a:rPr lang="en-PK" sz="1800">
                <a:solidFill>
                  <a:srgbClr val="FF0000"/>
                </a:solidFill>
              </a:rPr>
              <a:t>label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4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95536" y="332656"/>
            <a:ext cx="8229600" cy="828660"/>
          </a:xfrm>
        </p:spPr>
        <p:txBody>
          <a:bodyPr/>
          <a:lstStyle/>
          <a:p>
            <a:r>
              <a:rPr lang="tr-TR"/>
              <a:t>Training set </a:t>
            </a:r>
            <a:r>
              <a:rPr lang="tr-TR" i="0">
                <a:latin typeface="Lucida Calligraphy" pitchFamily="66" charset="0"/>
              </a:rPr>
              <a:t>X</a:t>
            </a:r>
          </a:p>
        </p:txBody>
      </p:sp>
      <p:graphicFrame>
        <p:nvGraphicFramePr>
          <p:cNvPr id="112665" name="Rectangle 25"/>
          <p:cNvGraphicFramePr>
            <a:graphicFrameLocks noGrp="1"/>
          </p:cNvGraphicFramePr>
          <p:nvPr>
            <p:ph sz="quarter" idx="1"/>
          </p:nvPr>
        </p:nvGraphicFramePr>
        <p:xfrm>
          <a:off x="2476500" y="29146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112665" name="Rectangle 2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91465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7" name="Object 2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00573830"/>
              </p:ext>
            </p:extLst>
          </p:nvPr>
        </p:nvGraphicFramePr>
        <p:xfrm>
          <a:off x="4781550" y="1758493"/>
          <a:ext cx="1806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241200" progId="Equation.3">
                  <p:embed/>
                </p:oleObj>
              </mc:Choice>
              <mc:Fallback>
                <p:oleObj name="Equation" r:id="rId4" imgW="863280" imgH="241200" progId="Equation.3">
                  <p:embed/>
                  <p:pic>
                    <p:nvPicPr>
                      <p:cNvPr id="1126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758493"/>
                        <a:ext cx="18065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DA0B84-E934-4CCF-852A-950DBD7D0868}" type="slidenum">
              <a:rPr lang="tr-TR"/>
              <a:pPr/>
              <a:t>5</a:t>
            </a:fld>
            <a:endParaRPr lang="tr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BAE1C-7FC9-3944-8E1F-DF5796BBD76D}"/>
              </a:ext>
            </a:extLst>
          </p:cNvPr>
          <p:cNvSpPr txBox="1"/>
          <p:nvPr/>
        </p:nvSpPr>
        <p:spPr>
          <a:xfrm>
            <a:off x="4781550" y="24911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800" i="1"/>
              <a:t>N</a:t>
            </a:r>
            <a:r>
              <a:rPr lang="en-PK" sz="1800"/>
              <a:t> = total no. of 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789C4-C2A6-DE41-A2AB-155E2C561EB2}"/>
              </a:ext>
            </a:extLst>
          </p:cNvPr>
          <p:cNvSpPr txBox="1"/>
          <p:nvPr/>
        </p:nvSpPr>
        <p:spPr>
          <a:xfrm>
            <a:off x="6826833" y="182623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800">
                <a:solidFill>
                  <a:srgbClr val="FF0000"/>
                </a:solidFill>
              </a:rPr>
              <a:t>Training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55F193-712F-C147-B9B3-E2B9483BEF37}"/>
                  </a:ext>
                </a:extLst>
              </p:cNvPr>
              <p:cNvSpPr txBox="1"/>
              <p:nvPr/>
            </p:nvSpPr>
            <p:spPr>
              <a:xfrm>
                <a:off x="5534172" y="3032974"/>
                <a:ext cx="2748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car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K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55F193-712F-C147-B9B3-E2B9483BE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2" y="3032974"/>
                <a:ext cx="2748125" cy="369332"/>
              </a:xfrm>
              <a:prstGeom prst="rect">
                <a:avLst/>
              </a:prstGeom>
              <a:blipFill>
                <a:blip r:embed="rId7"/>
                <a:stretch>
                  <a:fillRect l="-1835" r="-1835" b="-2758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1F8468-0D7B-BE40-8753-330B5CE7183B}"/>
                  </a:ext>
                </a:extLst>
              </p:cNvPr>
              <p:cNvSpPr txBox="1"/>
              <p:nvPr/>
            </p:nvSpPr>
            <p:spPr>
              <a:xfrm>
                <a:off x="5534172" y="3600917"/>
                <a:ext cx="2772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car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K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1F8468-0D7B-BE40-8753-330B5CE71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2" y="3600917"/>
                <a:ext cx="2772169" cy="369332"/>
              </a:xfrm>
              <a:prstGeom prst="rect">
                <a:avLst/>
              </a:prstGeom>
              <a:blipFill>
                <a:blip r:embed="rId8"/>
                <a:stretch>
                  <a:fillRect l="-1818" r="-1818" b="-2333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D55A79-8E13-124E-B950-5C160F6784E4}"/>
                  </a:ext>
                </a:extLst>
              </p:cNvPr>
              <p:cNvSpPr txBox="1"/>
              <p:nvPr/>
            </p:nvSpPr>
            <p:spPr>
              <a:xfrm>
                <a:off x="5534172" y="4198093"/>
                <a:ext cx="2772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car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PK" sz="2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D55A79-8E13-124E-B950-5C160F678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2" y="4198093"/>
                <a:ext cx="2772169" cy="369332"/>
              </a:xfrm>
              <a:prstGeom prst="rect">
                <a:avLst/>
              </a:prstGeom>
              <a:blipFill>
                <a:blip r:embed="rId9"/>
                <a:stretch>
                  <a:fillRect l="-1818" r="-1818" b="-2333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12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82352"/>
          </a:xfrm>
        </p:spPr>
        <p:txBody>
          <a:bodyPr/>
          <a:lstStyle/>
          <a:p>
            <a:r>
              <a:rPr lang="tr-TR"/>
              <a:t>Class </a:t>
            </a:r>
            <a:r>
              <a:rPr lang="tr-TR" i="0">
                <a:latin typeface="Lucida Calligraphy" pitchFamily="66" charset="0"/>
              </a:rPr>
              <a:t>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FE7FC5-EBE2-4223-9934-12223D1105AE}" type="slidenum">
              <a:rPr lang="tr-TR"/>
              <a:pPr/>
              <a:t>6</a:t>
            </a:fld>
            <a:endParaRPr lang="tr-TR"/>
          </a:p>
        </p:txBody>
      </p:sp>
      <p:graphicFrame>
        <p:nvGraphicFramePr>
          <p:cNvPr id="115723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14550" y="1863725"/>
          <a:ext cx="6135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2560" imgH="203040" progId="Equation.3">
                  <p:embed/>
                </p:oleObj>
              </mc:Choice>
              <mc:Fallback>
                <p:oleObj name="Equation" r:id="rId3" imgW="302256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863725"/>
                        <a:ext cx="61356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288FF1-D7C7-604F-B2FB-1763C4F90A81}"/>
              </a:ext>
            </a:extLst>
          </p:cNvPr>
          <p:cNvSpPr txBox="1"/>
          <p:nvPr/>
        </p:nvSpPr>
        <p:spPr>
          <a:xfrm>
            <a:off x="5724128" y="2631243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K" sz="2000" i="1">
                <a:solidFill>
                  <a:srgbClr val="FF0000"/>
                </a:solidFill>
              </a:rPr>
              <a:t>C</a:t>
            </a:r>
            <a:r>
              <a:rPr lang="en-PK" sz="2000"/>
              <a:t> is a class advised by experts or data analysis. In ML, we don’t know what </a:t>
            </a:r>
            <a:r>
              <a:rPr lang="en-PK" sz="2000" i="1">
                <a:solidFill>
                  <a:srgbClr val="FF0000"/>
                </a:solidFill>
              </a:rPr>
              <a:t>C</a:t>
            </a:r>
            <a:r>
              <a:rPr lang="en-PK" sz="2000"/>
              <a:t> 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82352"/>
          </a:xfrm>
        </p:spPr>
        <p:txBody>
          <a:bodyPr/>
          <a:lstStyle/>
          <a:p>
            <a:r>
              <a:rPr lang="tr-TR" err="1"/>
              <a:t>Hypothesis</a:t>
            </a:r>
            <a:r>
              <a:rPr lang="tr-TR"/>
              <a:t> </a:t>
            </a:r>
            <a:r>
              <a:rPr lang="tr-TR">
                <a:latin typeface="Lucida Calligraphy" pitchFamily="66" charset="0"/>
              </a:rPr>
              <a:t>h</a:t>
            </a:r>
            <a:endParaRPr lang="tr-TR" i="0">
              <a:latin typeface="Lucida Calligraphy" pitchFamily="6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FE7FC5-EBE2-4223-9934-12223D1105AE}" type="slidenum">
              <a:rPr lang="tr-TR"/>
              <a:pPr/>
              <a:t>7</a:t>
            </a:fld>
            <a:endParaRPr lang="tr-TR"/>
          </a:p>
        </p:txBody>
      </p:sp>
      <p:graphicFrame>
        <p:nvGraphicFramePr>
          <p:cNvPr id="115723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14550" y="1863725"/>
          <a:ext cx="6135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2560" imgH="203040" progId="Equation.3">
                  <p:embed/>
                </p:oleObj>
              </mc:Choice>
              <mc:Fallback>
                <p:oleObj name="Equation" r:id="rId3" imgW="3022560" imgH="203040" progId="Equation.3">
                  <p:embed/>
                  <p:pic>
                    <p:nvPicPr>
                      <p:cNvPr id="1157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863725"/>
                        <a:ext cx="61356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288FF1-D7C7-604F-B2FB-1763C4F90A81}"/>
              </a:ext>
            </a:extLst>
          </p:cNvPr>
          <p:cNvSpPr txBox="1"/>
          <p:nvPr/>
        </p:nvSpPr>
        <p:spPr>
          <a:xfrm>
            <a:off x="5724128" y="2631243"/>
            <a:ext cx="3096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K" sz="2000"/>
              <a:t>Let draw a hypothesis </a:t>
            </a:r>
            <a:r>
              <a:rPr lang="en-PK" sz="2000" i="1">
                <a:solidFill>
                  <a:srgbClr val="FF0000"/>
                </a:solidFill>
              </a:rPr>
              <a:t>h</a:t>
            </a:r>
            <a:r>
              <a:rPr lang="en-PK" sz="2000"/>
              <a:t> i.e., a decision trying to separate positive and negative examples. It can be right or wrong.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ED8D3-ABDF-614A-8ADF-1AFD14ACABC8}"/>
              </a:ext>
            </a:extLst>
          </p:cNvPr>
          <p:cNvSpPr/>
          <p:nvPr/>
        </p:nvSpPr>
        <p:spPr>
          <a:xfrm>
            <a:off x="2411760" y="2708920"/>
            <a:ext cx="2016224" cy="1368152"/>
          </a:xfrm>
          <a:prstGeom prst="rect">
            <a:avLst/>
          </a:prstGeom>
          <a:noFill/>
          <a:ln w="38100"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88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82352"/>
          </a:xfrm>
        </p:spPr>
        <p:txBody>
          <a:bodyPr/>
          <a:lstStyle/>
          <a:p>
            <a:r>
              <a:rPr lang="tr-TR" err="1"/>
              <a:t>Hypothesis</a:t>
            </a:r>
            <a:r>
              <a:rPr lang="tr-TR"/>
              <a:t> </a:t>
            </a:r>
            <a:r>
              <a:rPr lang="tr-TR">
                <a:latin typeface="Lucida Calligraphy" pitchFamily="66" charset="0"/>
              </a:rPr>
              <a:t>h</a:t>
            </a:r>
            <a:endParaRPr lang="tr-TR" i="0">
              <a:latin typeface="Lucida Calligraphy" pitchFamily="6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FE7FC5-EBE2-4223-9934-12223D1105AE}" type="slidenum">
              <a:rPr lang="tr-TR"/>
              <a:pPr/>
              <a:t>8</a:t>
            </a:fld>
            <a:endParaRPr lang="tr-TR"/>
          </a:p>
        </p:txBody>
      </p:sp>
      <p:graphicFrame>
        <p:nvGraphicFramePr>
          <p:cNvPr id="115723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14550" y="1863725"/>
          <a:ext cx="6135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2560" imgH="203040" progId="Equation.3">
                  <p:embed/>
                </p:oleObj>
              </mc:Choice>
              <mc:Fallback>
                <p:oleObj name="Equation" r:id="rId3" imgW="3022560" imgH="203040" progId="Equation.3">
                  <p:embed/>
                  <p:pic>
                    <p:nvPicPr>
                      <p:cNvPr id="1157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863725"/>
                        <a:ext cx="61356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288FF1-D7C7-604F-B2FB-1763C4F90A81}"/>
              </a:ext>
            </a:extLst>
          </p:cNvPr>
          <p:cNvSpPr txBox="1"/>
          <p:nvPr/>
        </p:nvSpPr>
        <p:spPr>
          <a:xfrm>
            <a:off x="5724128" y="2631243"/>
            <a:ext cx="3096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K" sz="2000"/>
              <a:t>Let draw a hypothesis </a:t>
            </a:r>
            <a:r>
              <a:rPr lang="en-PK" sz="2000" i="1">
                <a:solidFill>
                  <a:srgbClr val="FF0000"/>
                </a:solidFill>
              </a:rPr>
              <a:t>h</a:t>
            </a:r>
            <a:r>
              <a:rPr lang="en-PK" sz="2000"/>
              <a:t> i.e., a decision trying to separate positive and negative examples. It can be right or wrong.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ED8D3-ABDF-614A-8ADF-1AFD14ACABC8}"/>
              </a:ext>
            </a:extLst>
          </p:cNvPr>
          <p:cNvSpPr/>
          <p:nvPr/>
        </p:nvSpPr>
        <p:spPr>
          <a:xfrm>
            <a:off x="2411761" y="3233523"/>
            <a:ext cx="2016224" cy="13681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363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82352"/>
          </a:xfrm>
        </p:spPr>
        <p:txBody>
          <a:bodyPr/>
          <a:lstStyle/>
          <a:p>
            <a:r>
              <a:rPr lang="tr-TR" err="1"/>
              <a:t>Hypothesis</a:t>
            </a:r>
            <a:r>
              <a:rPr lang="tr-TR"/>
              <a:t> </a:t>
            </a:r>
            <a:r>
              <a:rPr lang="tr-TR">
                <a:latin typeface="Lucida Calligraphy" pitchFamily="66" charset="0"/>
              </a:rPr>
              <a:t>h</a:t>
            </a:r>
            <a:endParaRPr lang="tr-TR" i="0">
              <a:latin typeface="Lucida Calligraphy" pitchFamily="6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FE7FC5-EBE2-4223-9934-12223D1105AE}" type="slidenum">
              <a:rPr lang="tr-TR"/>
              <a:pPr/>
              <a:t>9</a:t>
            </a:fld>
            <a:endParaRPr lang="tr-TR"/>
          </a:p>
        </p:txBody>
      </p:sp>
      <p:graphicFrame>
        <p:nvGraphicFramePr>
          <p:cNvPr id="115723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14550" y="1863725"/>
          <a:ext cx="6135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2560" imgH="203040" progId="Equation.3">
                  <p:embed/>
                </p:oleObj>
              </mc:Choice>
              <mc:Fallback>
                <p:oleObj name="Equation" r:id="rId3" imgW="3022560" imgH="203040" progId="Equation.3">
                  <p:embed/>
                  <p:pic>
                    <p:nvPicPr>
                      <p:cNvPr id="1157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863725"/>
                        <a:ext cx="61356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288FF1-D7C7-604F-B2FB-1763C4F90A81}"/>
              </a:ext>
            </a:extLst>
          </p:cNvPr>
          <p:cNvSpPr txBox="1"/>
          <p:nvPr/>
        </p:nvSpPr>
        <p:spPr>
          <a:xfrm>
            <a:off x="5724128" y="2631243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K" sz="2000"/>
              <a:t>Let draw a hypothesis </a:t>
            </a:r>
            <a:r>
              <a:rPr lang="en-PK" sz="2000" i="1">
                <a:solidFill>
                  <a:srgbClr val="FF0000"/>
                </a:solidFill>
              </a:rPr>
              <a:t>h</a:t>
            </a:r>
            <a:r>
              <a:rPr lang="en-PK" sz="2000"/>
              <a:t> i.e., a decision by ML trying to separate positive and negative examples. It can be right or wrong.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ED8D3-ABDF-614A-8ADF-1AFD14ACABC8}"/>
              </a:ext>
            </a:extLst>
          </p:cNvPr>
          <p:cNvSpPr/>
          <p:nvPr/>
        </p:nvSpPr>
        <p:spPr>
          <a:xfrm>
            <a:off x="1469529" y="3897450"/>
            <a:ext cx="2016224" cy="1368152"/>
          </a:xfrm>
          <a:prstGeom prst="rect">
            <a:avLst/>
          </a:prstGeom>
          <a:noFill/>
          <a:ln w="38100"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8836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3805</TotalTime>
  <Words>845</Words>
  <Application>Microsoft Macintosh PowerPoint</Application>
  <PresentationFormat>On-screen Show (4:3)</PresentationFormat>
  <Paragraphs>145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Cambria Math</vt:lpstr>
      <vt:lpstr>Lucida Calligraphy</vt:lpstr>
      <vt:lpstr>Palatino Linotype</vt:lpstr>
      <vt:lpstr>Symbol</vt:lpstr>
      <vt:lpstr>Tw Cen MT</vt:lpstr>
      <vt:lpstr>Wingdings</vt:lpstr>
      <vt:lpstr>Wingdings 2</vt:lpstr>
      <vt:lpstr>Median</vt:lpstr>
      <vt:lpstr>Equation</vt:lpstr>
      <vt:lpstr>INTRODUCTION  TO  Machine  Learning 3rd Edition</vt:lpstr>
      <vt:lpstr>CHAPTER 2:  Supervised Learning</vt:lpstr>
      <vt:lpstr>Learning a Class from Examples</vt:lpstr>
      <vt:lpstr>Training set X</vt:lpstr>
      <vt:lpstr>Training set X</vt:lpstr>
      <vt:lpstr>Class C</vt:lpstr>
      <vt:lpstr>Hypothesis h</vt:lpstr>
      <vt:lpstr>Hypothesis h</vt:lpstr>
      <vt:lpstr>Hypothesis h</vt:lpstr>
      <vt:lpstr>Hypothesis h</vt:lpstr>
      <vt:lpstr>Error on H</vt:lpstr>
      <vt:lpstr>Specific, General, and the Version Space</vt:lpstr>
      <vt:lpstr>Margin</vt:lpstr>
      <vt:lpstr>Probably Approximately Correct (PAC) Learning</vt:lpstr>
      <vt:lpstr>Probably Approximately Correct (PAC) Learning</vt:lpstr>
      <vt:lpstr>Probably Approximately Correct (PAC) Learning</vt:lpstr>
      <vt:lpstr>Noise and Model Complexity</vt:lpstr>
      <vt:lpstr>Multiple Classes, Ci i=1,...,K</vt:lpstr>
      <vt:lpstr>Multiple Classes, Ci i=1,...,K</vt:lpstr>
      <vt:lpstr>Multiple Classes, Ci i=1,...,K</vt:lpstr>
      <vt:lpstr>Regression</vt:lpstr>
      <vt:lpstr>Model Selection &amp; Generalization</vt:lpstr>
      <vt:lpstr>Triple Trade-Off</vt:lpstr>
      <vt:lpstr>Cross-Validation</vt:lpstr>
      <vt:lpstr>Dimensions of a Supervised Learner</vt:lpstr>
      <vt:lpstr>Practice</vt:lpstr>
      <vt:lpstr>Practice</vt:lpstr>
      <vt:lpstr>Practice</vt:lpstr>
      <vt:lpstr>Practice</vt:lpstr>
      <vt:lpstr>Practice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Ahmad Salman</cp:lastModifiedBy>
  <cp:revision>236</cp:revision>
  <dcterms:created xsi:type="dcterms:W3CDTF">2005-01-24T14:46:28Z</dcterms:created>
  <dcterms:modified xsi:type="dcterms:W3CDTF">2023-09-19T08:57:27Z</dcterms:modified>
</cp:coreProperties>
</file>