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343" r:id="rId2"/>
    <p:sldId id="286" r:id="rId3"/>
    <p:sldId id="301" r:id="rId4"/>
    <p:sldId id="347" r:id="rId5"/>
    <p:sldId id="348" r:id="rId6"/>
    <p:sldId id="346" r:id="rId7"/>
    <p:sldId id="349" r:id="rId8"/>
    <p:sldId id="304" r:id="rId9"/>
    <p:sldId id="353" r:id="rId10"/>
    <p:sldId id="303" r:id="rId11"/>
    <p:sldId id="350" r:id="rId12"/>
    <p:sldId id="351" r:id="rId13"/>
    <p:sldId id="352" r:id="rId14"/>
    <p:sldId id="354" r:id="rId15"/>
    <p:sldId id="356" r:id="rId16"/>
    <p:sldId id="357" r:id="rId17"/>
    <p:sldId id="362" r:id="rId18"/>
    <p:sldId id="305" r:id="rId19"/>
    <p:sldId id="358" r:id="rId20"/>
    <p:sldId id="306" r:id="rId21"/>
    <p:sldId id="307" r:id="rId22"/>
    <p:sldId id="339" r:id="rId23"/>
    <p:sldId id="359" r:id="rId24"/>
    <p:sldId id="344" r:id="rId25"/>
    <p:sldId id="309" r:id="rId26"/>
    <p:sldId id="325" r:id="rId27"/>
    <p:sldId id="321" r:id="rId28"/>
    <p:sldId id="340" r:id="rId29"/>
    <p:sldId id="341" r:id="rId30"/>
    <p:sldId id="345" r:id="rId31"/>
    <p:sldId id="365" r:id="rId32"/>
    <p:sldId id="366" r:id="rId33"/>
    <p:sldId id="367" r:id="rId34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9" autoAdjust="0"/>
    <p:restoredTop sz="94241" autoAdjust="0"/>
  </p:normalViewPr>
  <p:slideViewPr>
    <p:cSldViewPr>
      <p:cViewPr varScale="1">
        <p:scale>
          <a:sx n="125" d="100"/>
          <a:sy n="125" d="100"/>
        </p:scale>
        <p:origin x="1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26C7BAC-60CE-4213-ADDB-C72BA79CD1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36601B0-AFDF-4B84-851D-0DCCB39530EE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/>
              <a:t>7/8/2014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65DAD-6D11-4ACC-AD94-403F1413F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F509-12A3-4F3F-899B-F3A967CE32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D12D57-F1E1-4002-8F3C-D10177A4A2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C3109D-626F-4B87-B607-773472FB170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C3C170-F6BF-474F-94BA-4476C884BB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7439C8-341D-41B9-B9BD-7CFD0FBA0B7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A7F945-CE03-4231-984A-DFA6DD1A9C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35C58-C29B-48E6-9F8A-45CCD3A5AEE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BB9A24-76F9-47A2-B9CB-8525C76B139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4CE0C8-4298-4E3D-B2ED-353C97C6B22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9F95BC-ADBE-42C3-879F-11968476A57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B6B350-9C2B-4FB0-B653-A9B04F10EC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8A611-3C1D-45D2-99AF-0EC0ECD9A0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5AFA08-C035-4EFF-8328-0935E664D29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A3659E-42A3-4D8B-94DA-699422BA87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211EA7-300B-44FF-95C4-A755C5D353C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br>
              <a:rPr lang="tr-TR" i="0" dirty="0"/>
            </a:br>
            <a:r>
              <a:rPr lang="tr-TR" i="0" dirty="0"/>
              <a:t>TO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Machine </a:t>
            </a:r>
            <a:br>
              <a:rPr lang="tr-TR" dirty="0"/>
            </a:br>
            <a:r>
              <a:rPr lang="tr-TR" dirty="0"/>
              <a:t>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38276625"/>
              </p:ext>
            </p:extLst>
          </p:nvPr>
        </p:nvGraphicFramePr>
        <p:xfrm>
          <a:off x="1166019" y="4423878"/>
          <a:ext cx="66690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660240" progId="Equation.3">
                  <p:embed/>
                </p:oleObj>
              </mc:Choice>
              <mc:Fallback>
                <p:oleObj name="Equation" r:id="rId4" imgW="2857320" imgH="6602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19" y="4423878"/>
                        <a:ext cx="666908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10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11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GB" dirty="0"/>
                  <a:t> is prior: prior knowledge regardless of x. Past experience of any process is a good judgement to get prior.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  <a:blipFill>
                <a:blip r:embed="rId5"/>
                <a:stretch>
                  <a:fillRect l="-469" t="-3974" r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8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12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GB" dirty="0"/>
                  <a:t> is a class likelihood: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=1,0</m:t>
                        </m:r>
                      </m:e>
                    </m:d>
                  </m:oMath>
                </a14:m>
                <a:r>
                  <a:rPr lang="en-GB" dirty="0"/>
                  <a:t> means that high-risk (1) , low-risk (0) customer has his or 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 In other words, labelled data can tell us this likelihood.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  <a:blipFill>
                <a:blip r:embed="rId5"/>
                <a:stretch>
                  <a:fillRect l="-469" t="-3974" r="-1563" b="-6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0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13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evidence: probability that x is seen regardless of any output or hypothesis </a:t>
                </a:r>
                <a:r>
                  <a:rPr lang="en-GB" i="1" dirty="0"/>
                  <a:t>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  <a:blipFill>
                <a:blip r:embed="rId5"/>
                <a:stretch>
                  <a:fillRect l="-469" t="-3974" r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34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14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posterior or probability of decision.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for high-risk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for low-risk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C0AC6-4AF1-1C4D-ACD1-60596988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09600" y="4252912"/>
                <a:ext cx="8121501" cy="1908654"/>
              </a:xfrm>
              <a:blipFill>
                <a:blip r:embed="rId5"/>
                <a:stretch>
                  <a:fillRect l="-469" t="-3974" r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72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15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0AC6-4AF1-1C4D-ACD1-605969888AD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4252912"/>
            <a:ext cx="8121501" cy="190865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To sum up, Bayes’ rule takes </a:t>
            </a:r>
            <a:r>
              <a:rPr lang="en-GB" dirty="0">
                <a:solidFill>
                  <a:srgbClr val="FF0000"/>
                </a:solidFill>
              </a:rPr>
              <a:t>initial belief (prior) </a:t>
            </a:r>
            <a:r>
              <a:rPr lang="en-GB" dirty="0"/>
              <a:t>and also incorporate </a:t>
            </a:r>
            <a:r>
              <a:rPr lang="en-GB" dirty="0">
                <a:solidFill>
                  <a:srgbClr val="FF0000"/>
                </a:solidFill>
              </a:rPr>
              <a:t>evidence</a:t>
            </a:r>
            <a:r>
              <a:rPr lang="en-GB" dirty="0"/>
              <a:t> and then makes a </a:t>
            </a:r>
            <a:r>
              <a:rPr lang="en-GB" dirty="0">
                <a:solidFill>
                  <a:srgbClr val="FF0000"/>
                </a:solidFill>
              </a:rPr>
              <a:t>revised decision (posterior).</a:t>
            </a:r>
          </a:p>
        </p:txBody>
      </p:sp>
    </p:spTree>
    <p:extLst>
      <p:ext uri="{BB962C8B-B14F-4D97-AF65-F5344CB8AC3E}">
        <p14:creationId xmlns:p14="http://schemas.microsoft.com/office/powerpoint/2010/main" val="62625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</a:t>
            </a:r>
            <a:r>
              <a:rPr lang="tr-TR" dirty="0" err="1"/>
              <a:t>Rule</a:t>
            </a:r>
            <a:r>
              <a:rPr lang="tr-TR" dirty="0"/>
              <a:t> Example-1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16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FB390-6406-6E46-B8AF-BCDA804D38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210872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out that in a new judicial case, the defendant is innocent by checking the blood type. With the past experience, the judge knows that about 40% of cases are innocent. Suppose the blood type of defendant is found in 1 out of 10 people if innocent and in 95% of cases when the defendant is guilty, the blood type matches.</a:t>
            </a:r>
          </a:p>
        </p:txBody>
      </p:sp>
    </p:spTree>
    <p:extLst>
      <p:ext uri="{BB962C8B-B14F-4D97-AF65-F5344CB8AC3E}">
        <p14:creationId xmlns:p14="http://schemas.microsoft.com/office/powerpoint/2010/main" val="79142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</a:t>
            </a:r>
            <a:r>
              <a:rPr lang="tr-TR" dirty="0" err="1"/>
              <a:t>Rule</a:t>
            </a:r>
            <a:r>
              <a:rPr lang="tr-TR" dirty="0"/>
              <a:t> Example-2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17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FB390-6406-6E46-B8AF-BCDA804D38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210872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out that a new case is COVID-19 +</a:t>
            </a:r>
            <a:r>
              <a:rPr lang="en-GB" dirty="0" err="1"/>
              <a:t>ve</a:t>
            </a:r>
            <a:r>
              <a:rPr lang="en-GB" dirty="0"/>
              <a:t> by using PCR diagnosis test. With experience it is found that 2 out of 100 people were covid +</a:t>
            </a:r>
            <a:r>
              <a:rPr lang="en-GB" dirty="0" err="1"/>
              <a:t>ve</a:t>
            </a:r>
            <a:r>
              <a:rPr lang="en-GB" dirty="0"/>
              <a:t> and 85% of covid +</a:t>
            </a:r>
            <a:r>
              <a:rPr lang="en-GB" dirty="0" err="1"/>
              <a:t>ve</a:t>
            </a:r>
            <a:r>
              <a:rPr lang="en-GB" dirty="0"/>
              <a:t> people have positive PCR test. The false positive rate of PCR test is 5%.</a:t>
            </a:r>
          </a:p>
        </p:txBody>
      </p:sp>
    </p:spTree>
    <p:extLst>
      <p:ext uri="{BB962C8B-B14F-4D97-AF65-F5344CB8AC3E}">
        <p14:creationId xmlns:p14="http://schemas.microsoft.com/office/powerpoint/2010/main" val="305659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7524"/>
          </a:xfrm>
        </p:spPr>
        <p:txBody>
          <a:bodyPr>
            <a:normAutofit/>
          </a:bodyPr>
          <a:lstStyle/>
          <a:p>
            <a:r>
              <a:rPr lang="tr-TR" dirty="0"/>
              <a:t>Bayes’ Rule: </a:t>
            </a:r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graphicFrame>
        <p:nvGraphicFramePr>
          <p:cNvPr id="139281" name="Object 1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54275" y="1928813"/>
          <a:ext cx="37687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1041120" progId="Equation.3">
                  <p:embed/>
                </p:oleObj>
              </mc:Choice>
              <mc:Fallback>
                <p:oleObj name="Equation" r:id="rId2" imgW="1638000" imgH="1041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28813"/>
                        <a:ext cx="3768725" cy="239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4625" y="4484688"/>
          <a:ext cx="49593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660240" progId="Equation.3">
                  <p:embed/>
                </p:oleObj>
              </mc:Choice>
              <mc:Fallback>
                <p:oleObj name="Equation" r:id="rId4" imgW="2349360" imgH="6602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484688"/>
                        <a:ext cx="495935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5B3E897-6897-4F6B-B827-8D748011E4DF}" type="slidenum">
              <a:rPr lang="tr-TR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7524"/>
          </a:xfrm>
        </p:spPr>
        <p:txBody>
          <a:bodyPr>
            <a:normAutofit/>
          </a:bodyPr>
          <a:lstStyle/>
          <a:p>
            <a:r>
              <a:rPr lang="tr-TR" dirty="0"/>
              <a:t>Bayes’ Rule: </a:t>
            </a:r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5B3E897-6897-4F6B-B827-8D748011E4DF}" type="slidenum">
              <a:rPr lang="tr-TR"/>
              <a:pPr/>
              <a:t>19</a:t>
            </a:fld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293D-216D-3048-B893-7CE49D0DEF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066856" cy="4572000"/>
          </a:xfrm>
        </p:spPr>
        <p:txBody>
          <a:bodyPr/>
          <a:lstStyle/>
          <a:p>
            <a:r>
              <a:rPr lang="en-GB" dirty="0"/>
              <a:t>Example: Digit Classification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No. of Classes = 10</a:t>
            </a:r>
          </a:p>
        </p:txBody>
      </p:sp>
      <p:pic>
        <p:nvPicPr>
          <p:cNvPr id="222214" name="Picture 6" descr="Simple Neural Network on MNIST Handwritten Digit Dataset | by Muhammad Ardi  | Becoming Human: Artificial Intelligence Magazine">
            <a:extLst>
              <a:ext uri="{FF2B5EF4-FFF2-40B4-BE49-F238E27FC236}">
                <a16:creationId xmlns:a16="http://schemas.microsoft.com/office/drawing/2014/main" id="{A77870CD-CBBF-C547-8CD9-D52B1D6B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5400600" cy="334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3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400" i="0"/>
              <a:t>CHAPTER 3:</a:t>
            </a:r>
            <a:br>
              <a:rPr lang="tr-TR" sz="2400" i="0"/>
            </a:br>
            <a:r>
              <a:rPr lang="tr-TR"/>
              <a:t>Bayesian Decision Theory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dirty="0"/>
              <a:t>Losses and Risks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50" cy="3608388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Actions: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Loss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the state is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risk (Duda and Hart, 1973)</a:t>
            </a:r>
          </a:p>
        </p:txBody>
      </p:sp>
      <p:graphicFrame>
        <p:nvGraphicFramePr>
          <p:cNvPr id="14029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343150" y="3559175"/>
          <a:ext cx="4381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660240" progId="Equation.3">
                  <p:embed/>
                </p:oleObj>
              </mc:Choice>
              <mc:Fallback>
                <p:oleObj name="Equation" r:id="rId2" imgW="2298600" imgH="660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559175"/>
                        <a:ext cx="4381500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55A17-3ACB-4EBD-84FB-B5DB317F51E3}" type="slidenum">
              <a:rPr lang="tr-TR">
                <a:solidFill>
                  <a:schemeClr val="tx2"/>
                </a:solidFill>
              </a:rPr>
              <a:pPr/>
              <a:t>20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85584" cy="864096"/>
          </a:xfrm>
        </p:spPr>
        <p:txBody>
          <a:bodyPr>
            <a:normAutofit/>
          </a:bodyPr>
          <a:lstStyle/>
          <a:p>
            <a:r>
              <a:rPr lang="tr-TR" dirty="0"/>
              <a:t>Losses and Risks: 0/1 Loss</a:t>
            </a:r>
          </a:p>
        </p:txBody>
      </p:sp>
      <p:graphicFrame>
        <p:nvGraphicFramePr>
          <p:cNvPr id="141327" name="Object 1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14575" y="1649413"/>
          <a:ext cx="20653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57200" progId="Equation.3">
                  <p:embed/>
                </p:oleObj>
              </mc:Choice>
              <mc:Fallback>
                <p:oleObj name="Equation" r:id="rId2" imgW="9144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649413"/>
                        <a:ext cx="2065338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24100" y="2727325"/>
          <a:ext cx="349091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1015920" progId="Equation.3">
                  <p:embed/>
                </p:oleObj>
              </mc:Choice>
              <mc:Fallback>
                <p:oleObj name="Equation" r:id="rId4" imgW="1460160" imgH="1015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727325"/>
                        <a:ext cx="3490913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DC89A4EB-B6A0-4D6E-A1AA-1C1C5AB94CC9}" type="slidenum">
              <a:rPr lang="tr-TR"/>
              <a:pPr/>
              <a:t>21</a:t>
            </a:fld>
            <a:endParaRPr lang="tr-TR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827088" y="5445125"/>
            <a:ext cx="6388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minimum risk, choose the most probable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828660"/>
          </a:xfrm>
        </p:spPr>
        <p:txBody>
          <a:bodyPr/>
          <a:lstStyle/>
          <a:p>
            <a:r>
              <a:rPr lang="tr-TR" dirty="0"/>
              <a:t>Losses and Risks: Reject</a:t>
            </a:r>
            <a:endParaRPr lang="en-GB" dirty="0"/>
          </a:p>
        </p:txBody>
      </p:sp>
      <p:graphicFrame>
        <p:nvGraphicFramePr>
          <p:cNvPr id="195593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130300" y="1698625"/>
          <a:ext cx="34956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711000" progId="Equation.3">
                  <p:embed/>
                </p:oleObj>
              </mc:Choice>
              <mc:Fallback>
                <p:oleObj name="Equation" r:id="rId2" imgW="1942920" imgH="71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698625"/>
                        <a:ext cx="349567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62138" y="3068638"/>
          <a:ext cx="46291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787320" progId="Equation.3">
                  <p:embed/>
                </p:oleObj>
              </mc:Choice>
              <mc:Fallback>
                <p:oleObj name="Equation" r:id="rId4" imgW="2057400" imgH="7873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068638"/>
                        <a:ext cx="4629150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C060-DC25-4AE6-9E32-CE653105CAC8}" type="slidenum">
              <a:rPr lang="tr-TR"/>
              <a:pPr/>
              <a:t>22</a:t>
            </a:fld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828660"/>
          </a:xfrm>
        </p:spPr>
        <p:txBody>
          <a:bodyPr/>
          <a:lstStyle/>
          <a:p>
            <a:r>
              <a:rPr lang="tr-TR" dirty="0"/>
              <a:t>Losses and Risks: Reject</a:t>
            </a:r>
            <a:endParaRPr lang="en-GB" dirty="0"/>
          </a:p>
        </p:txBody>
      </p:sp>
      <p:graphicFrame>
        <p:nvGraphicFramePr>
          <p:cNvPr id="195597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75747680"/>
              </p:ext>
            </p:extLst>
          </p:nvPr>
        </p:nvGraphicFramePr>
        <p:xfrm>
          <a:off x="629005" y="4523108"/>
          <a:ext cx="65738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31640" progId="Equation.3">
                  <p:embed/>
                </p:oleObj>
              </mc:Choice>
              <mc:Fallback>
                <p:oleObj name="Equation" r:id="rId2" imgW="3619440" imgH="431640" progId="Equation.3">
                  <p:embed/>
                  <p:pic>
                    <p:nvPicPr>
                      <p:cNvPr id="195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05" y="4523108"/>
                        <a:ext cx="657383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C060-DC25-4AE6-9E32-CE653105CAC8}" type="slidenum">
              <a:rPr lang="tr-TR"/>
              <a:pPr/>
              <a:t>23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1EC28-F3F3-974A-BC1C-B414733C3172}"/>
                  </a:ext>
                </a:extLst>
              </p:cNvPr>
              <p:cNvSpPr txBox="1"/>
              <p:nvPr/>
            </p:nvSpPr>
            <p:spPr>
              <a:xfrm>
                <a:off x="629005" y="1848779"/>
                <a:ext cx="5176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91EC28-F3F3-974A-BC1C-B414733C3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5" y="1848779"/>
                <a:ext cx="5176032" cy="369332"/>
              </a:xfrm>
              <a:prstGeom prst="rect">
                <a:avLst/>
              </a:prstGeom>
              <a:blipFill>
                <a:blip r:embed="rId5"/>
                <a:stretch>
                  <a:fillRect l="-980" t="-10000" r="-980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0015E7-E0AF-4443-84F1-824F170938BB}"/>
                  </a:ext>
                </a:extLst>
              </p:cNvPr>
              <p:cNvSpPr txBox="1"/>
              <p:nvPr/>
            </p:nvSpPr>
            <p:spPr>
              <a:xfrm>
                <a:off x="629005" y="2464675"/>
                <a:ext cx="3555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0015E7-E0AF-4443-84F1-824F17093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5" y="2464675"/>
                <a:ext cx="3555782" cy="369332"/>
              </a:xfrm>
              <a:prstGeom prst="rect">
                <a:avLst/>
              </a:prstGeom>
              <a:blipFill>
                <a:blip r:embed="rId6"/>
                <a:stretch>
                  <a:fillRect l="-1423" t="-6452" b="-32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9A295E-AC9F-BA4C-A061-3D247CE2F701}"/>
                  </a:ext>
                </a:extLst>
              </p:cNvPr>
              <p:cNvSpPr txBox="1"/>
              <p:nvPr/>
            </p:nvSpPr>
            <p:spPr>
              <a:xfrm>
                <a:off x="629005" y="3242530"/>
                <a:ext cx="58809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eject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=1,2,3,…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9A295E-AC9F-BA4C-A061-3D247CE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5" y="3242530"/>
                <a:ext cx="5880969" cy="369332"/>
              </a:xfrm>
              <a:prstGeom prst="rect">
                <a:avLst/>
              </a:prstGeom>
              <a:blipFill>
                <a:blip r:embed="rId7"/>
                <a:stretch>
                  <a:fillRect l="-647" t="-10000" r="-647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25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Losses and Reject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A39193-5921-4115-BC9E-B1007AB57D92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6273899" cy="501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206084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Equal losses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717032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Unequal losses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229200"/>
            <a:ext cx="165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With reject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11560" y="260648"/>
            <a:ext cx="8157592" cy="828660"/>
          </a:xfrm>
        </p:spPr>
        <p:txBody>
          <a:bodyPr/>
          <a:lstStyle/>
          <a:p>
            <a:r>
              <a:rPr lang="tr-TR" dirty="0"/>
              <a:t>Discriminant Functions</a:t>
            </a:r>
          </a:p>
        </p:txBody>
      </p:sp>
      <p:graphicFrame>
        <p:nvGraphicFramePr>
          <p:cNvPr id="143385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07200" y="1628775"/>
          <a:ext cx="19383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03040" progId="Equation.3">
                  <p:embed/>
                </p:oleObj>
              </mc:Choice>
              <mc:Fallback>
                <p:oleObj name="Equation" r:id="rId2" imgW="96516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628775"/>
                        <a:ext cx="193833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8025" y="1641475"/>
          <a:ext cx="398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203040" progId="Equation.3">
                  <p:embed/>
                </p:oleObj>
              </mc:Choice>
              <mc:Fallback>
                <p:oleObj name="Equation" r:id="rId4" imgW="193032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641475"/>
                        <a:ext cx="3981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0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6750" y="5229225"/>
          <a:ext cx="3560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203040" progId="Equation.3">
                  <p:embed/>
                </p:oleObj>
              </mc:Choice>
              <mc:Fallback>
                <p:oleObj name="Equation" r:id="rId6" imgW="1663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229225"/>
                        <a:ext cx="35607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19175" y="2276475"/>
          <a:ext cx="26400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711000" progId="Equation.3">
                  <p:embed/>
                </p:oleObj>
              </mc:Choice>
              <mc:Fallback>
                <p:oleObj name="Equation" r:id="rId8" imgW="1307880" imgH="711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276475"/>
                        <a:ext cx="2640013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27197F-4566-49A5-BA65-1BE1B3EB2E8B}" type="slidenum">
              <a:rPr lang="tr-TR"/>
              <a:pPr/>
              <a:t>25</a:t>
            </a:fld>
            <a:endParaRPr lang="tr-TR"/>
          </a:p>
        </p:txBody>
      </p:sp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370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K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decision regions 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baseline="-25000" dirty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,...,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i="1" baseline="-25000" dirty="0">
                <a:latin typeface="Lucida Bright" pitchFamily="18" charset="0"/>
              </a:rPr>
              <a:t>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i="1" dirty="0"/>
              <a:t>K</a:t>
            </a:r>
            <a:r>
              <a:rPr lang="tr-TR" dirty="0"/>
              <a:t>=2 Classes</a:t>
            </a:r>
            <a:endParaRPr lang="en-GB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=2) vs Polychotomizer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&gt;2)</a:t>
            </a: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=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–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 odds: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4875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78088" y="3086100"/>
          <a:ext cx="27463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57200" progId="Equation.3">
                  <p:embed/>
                </p:oleObj>
              </mc:Choice>
              <mc:Fallback>
                <p:oleObj name="Equation" r:id="rId2" imgW="147312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086100"/>
                        <a:ext cx="2746375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9050" y="4581526"/>
          <a:ext cx="1724918" cy="99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431640" progId="Equation.3">
                  <p:embed/>
                </p:oleObj>
              </mc:Choice>
              <mc:Fallback>
                <p:oleObj name="Equation" r:id="rId4" imgW="74916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581526"/>
                        <a:ext cx="1724918" cy="994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10CBB3-1A3C-4451-952A-321AA564EB22}" type="slidenum">
              <a:rPr lang="tr-TR"/>
              <a:pPr/>
              <a:t>26</a:t>
            </a:fld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864096"/>
          </a:xfrm>
        </p:spPr>
        <p:txBody>
          <a:bodyPr>
            <a:normAutofit/>
          </a:bodyPr>
          <a:lstStyle/>
          <a:p>
            <a:r>
              <a:rPr lang="tr-TR" dirty="0"/>
              <a:t>Association Rules</a:t>
            </a:r>
            <a:endParaRPr lang="en-GB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Association rule: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Y</a:t>
            </a: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People who buy/click/visit/enjoy X are also likely to buy/click/visit/enjoy Y.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 rule implies association, not necessarily causation.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0CA4B-C25F-42D4-9729-F14F76BFC467}" type="slidenum">
              <a:rPr lang="tr-TR"/>
              <a:pPr/>
              <a:t>27</a:t>
            </a:fld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Association measures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Support 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Y</a:t>
            </a:r>
            <a:r>
              <a:rPr lang="tr-TR" dirty="0">
                <a:solidFill>
                  <a:schemeClr val="tx2"/>
                </a:solidFill>
              </a:rPr>
              <a:t>):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r>
              <a:rPr lang="tr-TR" dirty="0">
                <a:solidFill>
                  <a:schemeClr val="tx2"/>
                </a:solidFill>
              </a:rPr>
              <a:t>Confidence 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Y</a:t>
            </a:r>
            <a:r>
              <a:rPr lang="tr-TR" dirty="0">
                <a:solidFill>
                  <a:schemeClr val="tx2"/>
                </a:solidFill>
              </a:rPr>
              <a:t>):</a:t>
            </a:r>
            <a:endParaRPr lang="en-GB" dirty="0">
              <a:solidFill>
                <a:schemeClr val="tx2"/>
              </a:solidFill>
            </a:endParaRP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</a:rPr>
              <a:t>Lift 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Y</a:t>
            </a:r>
            <a:r>
              <a:rPr lang="tr-TR" dirty="0">
                <a:solidFill>
                  <a:schemeClr val="tx2"/>
                </a:solidFill>
              </a:rPr>
              <a:t>):</a:t>
            </a:r>
            <a:endParaRPr lang="en-GB" dirty="0">
              <a:solidFill>
                <a:schemeClr val="tx2"/>
              </a:solidFill>
            </a:endParaRPr>
          </a:p>
          <a:p>
            <a:endParaRPr lang="tr-TR" dirty="0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100263" y="2286000"/>
          <a:ext cx="59912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419040" progId="Equation.3">
                  <p:embed/>
                </p:oleObj>
              </mc:Choice>
              <mc:Fallback>
                <p:oleObj name="Equation" r:id="rId2" imgW="28699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286000"/>
                        <a:ext cx="599122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882900" y="3630613"/>
          <a:ext cx="6189663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863280" progId="Equation.3">
                  <p:embed/>
                </p:oleObj>
              </mc:Choice>
              <mc:Fallback>
                <p:oleObj name="Equation" r:id="rId4" imgW="289548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630613"/>
                        <a:ext cx="6189663" cy="184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928662" y="5286388"/>
          <a:ext cx="2743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419040" progId="Equation.3">
                  <p:embed/>
                </p:oleObj>
              </mc:Choice>
              <mc:Fallback>
                <p:oleObj name="Equation" r:id="rId6" imgW="12826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286388"/>
                        <a:ext cx="27432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</a:rPr>
              <a:t>Apriori algorithm </a:t>
            </a:r>
            <a:r>
              <a:rPr lang="tr-TR" dirty="0"/>
              <a:t>(Agrawal et al., 1996)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For (X,Y,Z), a 3-item set, to be </a:t>
            </a:r>
            <a:r>
              <a:rPr lang="tr-TR" dirty="0">
                <a:solidFill>
                  <a:schemeClr val="accent1"/>
                </a:solidFill>
              </a:rPr>
              <a:t>frequent</a:t>
            </a:r>
            <a:r>
              <a:rPr lang="tr-TR" dirty="0">
                <a:solidFill>
                  <a:schemeClr val="tx2"/>
                </a:solidFill>
              </a:rPr>
              <a:t> (have enough support), (X,Y), (X,Z), and (Y,Z) should be frequent.</a:t>
            </a:r>
          </a:p>
          <a:p>
            <a:r>
              <a:rPr lang="tr-TR" dirty="0">
                <a:solidFill>
                  <a:schemeClr val="tx2"/>
                </a:solidFill>
              </a:rPr>
              <a:t>If (X,Y) is not frequent, none of its supersets can be frequent.</a:t>
            </a:r>
          </a:p>
          <a:p>
            <a:r>
              <a:rPr lang="tr-TR" dirty="0">
                <a:solidFill>
                  <a:schemeClr val="tx2"/>
                </a:solidFill>
              </a:rPr>
              <a:t>Once we find the frequent </a:t>
            </a:r>
            <a:r>
              <a:rPr lang="tr-TR" i="1" dirty="0">
                <a:solidFill>
                  <a:schemeClr val="tx2"/>
                </a:solidFill>
              </a:rPr>
              <a:t>k</a:t>
            </a:r>
            <a:r>
              <a:rPr lang="tr-TR" dirty="0">
                <a:solidFill>
                  <a:schemeClr val="tx2"/>
                </a:solidFill>
              </a:rPr>
              <a:t>-item sets, we convert them to rules: X, Y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</a:rPr>
              <a:t> Z, ...</a:t>
            </a:r>
          </a:p>
          <a:p>
            <a:pPr>
              <a:buNone/>
            </a:pPr>
            <a:r>
              <a:rPr lang="tr-TR" dirty="0">
                <a:solidFill>
                  <a:schemeClr val="tx2"/>
                </a:solidFill>
              </a:rPr>
              <a:t>	and X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</a:rPr>
              <a:t> Y, Z, ...</a:t>
            </a:r>
          </a:p>
          <a:p>
            <a:pPr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C3B64-C785-44CA-8443-53C55DF4B013}" type="slidenum">
              <a:rPr lang="tr-TR"/>
              <a:pPr/>
              <a:t>3</a:t>
            </a:fld>
            <a:endParaRPr lang="tr-T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tx2"/>
                </a:solidFill>
              </a:rPr>
              <a:t>In ML, data comes from the source with an unknown process.</a:t>
            </a:r>
          </a:p>
          <a:p>
            <a:pPr algn="just"/>
            <a:r>
              <a:rPr lang="en-GB" dirty="0">
                <a:solidFill>
                  <a:schemeClr val="tx2"/>
                </a:solidFill>
              </a:rPr>
              <a:t>This lack of knowledge compels us to model this process as a random process and apply statistics and probability theory.</a:t>
            </a:r>
          </a:p>
          <a:p>
            <a:pPr algn="just"/>
            <a:r>
              <a:rPr lang="en-GB" dirty="0">
                <a:solidFill>
                  <a:schemeClr val="tx2"/>
                </a:solidFill>
              </a:rPr>
              <a:t>Having a complete knowledge dissolves the need of probability theory and makes a process deterministic.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Exercise-1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8B6B350-9C2B-4FB0-B653-A9B04F10EC1D}" type="slidenum">
              <a:rPr lang="tr-TR" smtClean="0"/>
              <a:pPr/>
              <a:t>30</a:t>
            </a:fld>
            <a:endParaRPr lang="tr-TR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710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Exercise-2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31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36815-BEA1-1548-BA81-224AF05E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0" y="1700808"/>
            <a:ext cx="8071048" cy="199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9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Exercise-3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32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3E6CF-6A9F-F64F-92EB-67EA7C4E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00808"/>
            <a:ext cx="550861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3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Exercise-4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33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8F9B7-AED0-D446-8F04-BE9D24CB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00808"/>
            <a:ext cx="7931958" cy="28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BA399-5D57-BC47-BB6E-753CE025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012369"/>
            <a:ext cx="6288699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C3B64-C785-44CA-8443-53C55DF4B013}" type="slidenum">
              <a:rPr lang="tr-TR"/>
              <a:pPr/>
              <a:t>4</a:t>
            </a:fld>
            <a:endParaRPr lang="tr-T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tx2"/>
                </a:solidFill>
              </a:rPr>
              <a:t>The unknown knowledge is called unobservable variable.</a:t>
            </a:r>
          </a:p>
          <a:p>
            <a:pPr algn="just"/>
            <a:r>
              <a:rPr lang="en-GB" dirty="0">
                <a:solidFill>
                  <a:schemeClr val="tx2"/>
                </a:solidFill>
              </a:rPr>
              <a:t>The known knowledge is observable variable.</a:t>
            </a:r>
          </a:p>
          <a:p>
            <a:pPr algn="just"/>
            <a:r>
              <a:rPr lang="en-GB" dirty="0">
                <a:solidFill>
                  <a:schemeClr val="tx2"/>
                </a:solidFill>
              </a:rPr>
              <a:t>Why tossing a coin is a random process?</a:t>
            </a:r>
          </a:p>
          <a:p>
            <a:pPr lvl="1" algn="just"/>
            <a:r>
              <a:rPr lang="en-GB" dirty="0">
                <a:solidFill>
                  <a:schemeClr val="tx2"/>
                </a:solidFill>
              </a:rPr>
              <a:t>What are the observable variable?</a:t>
            </a:r>
          </a:p>
          <a:p>
            <a:pPr marL="365760" lvl="1" indent="0" algn="just">
              <a:buNone/>
            </a:pPr>
            <a:endParaRPr lang="en-GB" dirty="0">
              <a:solidFill>
                <a:schemeClr val="tx2"/>
              </a:solidFill>
            </a:endParaRPr>
          </a:p>
          <a:p>
            <a:pPr lvl="1" algn="just"/>
            <a:r>
              <a:rPr lang="en-GB" dirty="0">
                <a:solidFill>
                  <a:schemeClr val="tx2"/>
                </a:solidFill>
              </a:rPr>
              <a:t>What are the unobservable variables?</a:t>
            </a:r>
          </a:p>
        </p:txBody>
      </p:sp>
    </p:spTree>
    <p:extLst>
      <p:ext uri="{BB962C8B-B14F-4D97-AF65-F5344CB8AC3E}">
        <p14:creationId xmlns:p14="http://schemas.microsoft.com/office/powerpoint/2010/main" val="149180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C3B64-C785-44CA-8443-53C55DF4B013}" type="slidenum">
              <a:rPr lang="tr-TR"/>
              <a:pPr/>
              <a:t>5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7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en-GB" dirty="0">
                    <a:solidFill>
                      <a:schemeClr val="tx2"/>
                    </a:solidFill>
                  </a:rPr>
                  <a:t>Suppose an unobserved variable </a:t>
                </a:r>
                <a:r>
                  <a:rPr lang="en-GB" i="1" dirty="0">
                    <a:solidFill>
                      <a:schemeClr val="tx2"/>
                    </a:solidFill>
                  </a:rPr>
                  <a:t>z</a:t>
                </a:r>
                <a:r>
                  <a:rPr lang="en-GB" dirty="0">
                    <a:solidFill>
                      <a:schemeClr val="tx2"/>
                    </a:solidFill>
                  </a:rPr>
                  <a:t> and observable variable by </a:t>
                </a:r>
                <a:r>
                  <a:rPr lang="en-GB" i="1" dirty="0">
                    <a:solidFill>
                      <a:schemeClr val="tx2"/>
                    </a:solidFill>
                  </a:rPr>
                  <a:t>x</a:t>
                </a:r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chemeClr val="tx2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is a deterministic function.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We don’t have this function always so instead we define probability distribution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for a process.</a:t>
                </a:r>
              </a:p>
            </p:txBody>
          </p:sp>
        </mc:Choice>
        <mc:Fallback xmlns="">
          <p:sp>
            <p:nvSpPr>
              <p:cNvPr id="13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1690" r="-15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7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C3B64-C785-44CA-8443-53C55DF4B013}" type="slidenum">
              <a:rPr lang="tr-TR"/>
              <a:pPr/>
              <a:t>6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7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en-GB" dirty="0">
                    <a:solidFill>
                      <a:schemeClr val="tx2"/>
                    </a:solidFill>
                  </a:rPr>
                  <a:t>Result of tossing a coin is </a:t>
                </a:r>
                <a:r>
                  <a:rPr lang="en-GB" dirty="0" err="1">
                    <a:solidFill>
                      <a:schemeClr val="tx2"/>
                    </a:solidFill>
                    <a:latin typeface="Symbol" pitchFamily="18" charset="2"/>
                  </a:rPr>
                  <a:t>Î</a:t>
                </a:r>
                <a:r>
                  <a:rPr lang="en-GB" dirty="0">
                    <a:solidFill>
                      <a:schemeClr val="tx2"/>
                    </a:solidFill>
                    <a:latin typeface="Symbol" pitchFamily="18" charset="2"/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{</a:t>
                </a:r>
                <a:r>
                  <a:rPr lang="en-GB" dirty="0" err="1">
                    <a:solidFill>
                      <a:schemeClr val="tx2"/>
                    </a:solidFill>
                  </a:rPr>
                  <a:t>Heads,Tails</a:t>
                </a:r>
                <a:r>
                  <a:rPr lang="en-GB" dirty="0">
                    <a:solidFill>
                      <a:schemeClr val="tx2"/>
                    </a:solidFill>
                  </a:rPr>
                  <a:t>}</a:t>
                </a:r>
              </a:p>
              <a:p>
                <a:pPr algn="just"/>
                <a:r>
                  <a:rPr lang="en-GB" dirty="0">
                    <a:solidFill>
                      <a:schemeClr val="tx2"/>
                    </a:solidFill>
                  </a:rPr>
                  <a:t>Random var </a:t>
                </a:r>
                <a:r>
                  <a:rPr lang="en-GB" i="1" dirty="0">
                    <a:solidFill>
                      <a:schemeClr val="tx2"/>
                    </a:solidFill>
                  </a:rPr>
                  <a:t>X</a:t>
                </a:r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:r>
                  <a:rPr lang="en-GB" dirty="0" err="1">
                    <a:solidFill>
                      <a:schemeClr val="tx2"/>
                    </a:solidFill>
                    <a:latin typeface="Symbol" pitchFamily="18" charset="2"/>
                  </a:rPr>
                  <a:t>Î</a:t>
                </a:r>
                <a:r>
                  <a:rPr lang="en-GB" dirty="0">
                    <a:solidFill>
                      <a:schemeClr val="tx2"/>
                    </a:solidFill>
                  </a:rPr>
                  <a:t>{1,0}</a:t>
                </a:r>
              </a:p>
              <a:p>
                <a:pPr algn="just">
                  <a:buFont typeface="Wingdings" pitchFamily="2" charset="2"/>
                  <a:buNone/>
                </a:pPr>
                <a:r>
                  <a:rPr lang="en-GB" dirty="0">
                    <a:solidFill>
                      <a:schemeClr val="tx2"/>
                    </a:solidFill>
                  </a:rPr>
                  <a:t>		Bernoulli: </a:t>
                </a:r>
                <a:r>
                  <a:rPr lang="en-GB" i="1" dirty="0">
                    <a:solidFill>
                      <a:schemeClr val="tx2"/>
                    </a:solidFill>
                  </a:rPr>
                  <a:t>P </a:t>
                </a:r>
                <a:r>
                  <a:rPr lang="en-GB" dirty="0">
                    <a:solidFill>
                      <a:schemeClr val="tx2"/>
                    </a:solidFill>
                  </a:rPr>
                  <a:t>{</a:t>
                </a:r>
                <a:r>
                  <a:rPr lang="en-GB" i="1" dirty="0">
                    <a:solidFill>
                      <a:schemeClr val="tx2"/>
                    </a:solidFill>
                  </a:rPr>
                  <a:t>X</a:t>
                </a:r>
                <a:r>
                  <a:rPr lang="en-GB" dirty="0">
                    <a:solidFill>
                      <a:schemeClr val="tx2"/>
                    </a:solidFill>
                  </a:rPr>
                  <a:t>=1} = </a:t>
                </a:r>
                <a:r>
                  <a:rPr lang="en-GB" i="1" dirty="0" err="1">
                    <a:solidFill>
                      <a:schemeClr val="tx2"/>
                    </a:solidFill>
                  </a:rPr>
                  <a:t>p</a:t>
                </a:r>
                <a:r>
                  <a:rPr lang="en-GB" i="1" baseline="-25000" dirty="0" err="1">
                    <a:solidFill>
                      <a:schemeClr val="tx2"/>
                    </a:solidFill>
                  </a:rPr>
                  <a:t>o</a:t>
                </a:r>
                <a:r>
                  <a:rPr lang="en-GB" i="1" baseline="30000" dirty="0" err="1">
                    <a:solidFill>
                      <a:schemeClr val="tx2"/>
                    </a:solidFill>
                  </a:rPr>
                  <a:t>X</a:t>
                </a:r>
                <a:r>
                  <a:rPr lang="en-GB" i="1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(1 ‒ </a:t>
                </a:r>
                <a:r>
                  <a:rPr lang="en-GB" i="1" dirty="0">
                    <a:solidFill>
                      <a:schemeClr val="tx2"/>
                    </a:solidFill>
                  </a:rPr>
                  <a:t>p</a:t>
                </a:r>
                <a:r>
                  <a:rPr lang="en-GB" i="1" baseline="-25000" dirty="0">
                    <a:solidFill>
                      <a:schemeClr val="tx2"/>
                    </a:solidFill>
                  </a:rPr>
                  <a:t>o</a:t>
                </a:r>
                <a:r>
                  <a:rPr lang="en-GB" dirty="0">
                    <a:solidFill>
                      <a:schemeClr val="tx2"/>
                    </a:solidFill>
                  </a:rPr>
                  <a:t>)</a:t>
                </a:r>
                <a:r>
                  <a:rPr lang="en-GB" i="1" baseline="30000" dirty="0">
                    <a:solidFill>
                      <a:schemeClr val="tx2"/>
                    </a:solidFill>
                  </a:rPr>
                  <a:t>(1 </a:t>
                </a:r>
                <a:r>
                  <a:rPr lang="en-GB" baseline="30000" dirty="0">
                    <a:solidFill>
                      <a:schemeClr val="tx2"/>
                    </a:solidFill>
                  </a:rPr>
                  <a:t>‒</a:t>
                </a:r>
                <a:r>
                  <a:rPr lang="en-GB" i="1" baseline="30000" dirty="0">
                    <a:solidFill>
                      <a:schemeClr val="tx2"/>
                    </a:solidFill>
                  </a:rPr>
                  <a:t> X)</a:t>
                </a:r>
              </a:p>
              <a:p>
                <a:pPr algn="just"/>
                <a:r>
                  <a:rPr lang="en-GB" dirty="0">
                    <a:solidFill>
                      <a:schemeClr val="tx2"/>
                    </a:solidFill>
                  </a:rPr>
                  <a:t>What if we also don’t know the probability distribution function?</a:t>
                </a:r>
              </a:p>
              <a:p>
                <a:pPr algn="just"/>
                <a:r>
                  <a:rPr lang="en-GB" dirty="0">
                    <a:solidFill>
                      <a:schemeClr val="tx2"/>
                    </a:solidFill>
                  </a:rPr>
                  <a:t>Then we only have data and some ways to find out information from pure data sample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with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drawn from probability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1972" r="-1555" b="-2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63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C3B64-C785-44CA-8443-53C55DF4B013}" type="slidenum">
              <a:rPr lang="tr-TR"/>
              <a:pPr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7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Now the aim is to find the approximator of this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Sample: </a:t>
                </a:r>
                <a:r>
                  <a:rPr lang="en-GB" b="1" i="1" dirty="0">
                    <a:solidFill>
                      <a:schemeClr val="tx2"/>
                    </a:solidFill>
                  </a:rPr>
                  <a:t>X </a:t>
                </a:r>
                <a:r>
                  <a:rPr lang="en-GB" dirty="0">
                    <a:solidFill>
                      <a:schemeClr val="tx2"/>
                    </a:solidFill>
                  </a:rPr>
                  <a:t>= {</a:t>
                </a:r>
                <a:r>
                  <a:rPr lang="en-GB" i="1" dirty="0" err="1">
                    <a:solidFill>
                      <a:schemeClr val="tx2"/>
                    </a:solidFill>
                  </a:rPr>
                  <a:t>x</a:t>
                </a:r>
                <a:r>
                  <a:rPr lang="en-GB" i="1" baseline="3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i="1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}</a:t>
                </a:r>
                <a:r>
                  <a:rPr lang="en-GB" i="1" baseline="30000" dirty="0" err="1">
                    <a:solidFill>
                      <a:schemeClr val="tx2"/>
                    </a:solidFill>
                  </a:rPr>
                  <a:t>N</a:t>
                </a:r>
                <a:r>
                  <a:rPr lang="en-GB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baseline="-25000" dirty="0">
                    <a:solidFill>
                      <a:schemeClr val="tx2"/>
                    </a:solidFill>
                  </a:rPr>
                  <a:t>=1</a:t>
                </a:r>
                <a:r>
                  <a:rPr lang="en-GB" dirty="0">
                    <a:solidFill>
                      <a:schemeClr val="tx2"/>
                    </a:solidFill>
                  </a:rPr>
                  <a:t> = {1,0}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For example, for coin toss with </a:t>
                </a:r>
                <a:r>
                  <a:rPr lang="en-GB" i="1" dirty="0" err="1">
                    <a:solidFill>
                      <a:schemeClr val="tx2"/>
                    </a:solidFill>
                  </a:rPr>
                  <a:t>x</a:t>
                </a:r>
                <a:r>
                  <a:rPr lang="en-GB" i="1" baseline="3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i="1" dirty="0">
                    <a:solidFill>
                      <a:schemeClr val="tx2"/>
                    </a:solidFill>
                  </a:rPr>
                  <a:t> = </a:t>
                </a:r>
                <a:r>
                  <a:rPr lang="en-GB" dirty="0">
                    <a:solidFill>
                      <a:schemeClr val="tx2"/>
                    </a:solidFill>
                  </a:rPr>
                  <a:t>1 for heads and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2"/>
                    </a:solidFill>
                  </a:rPr>
                  <a:t>x</a:t>
                </a:r>
                <a:r>
                  <a:rPr lang="en-GB" i="1" baseline="3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i="1" dirty="0">
                    <a:solidFill>
                      <a:schemeClr val="tx2"/>
                    </a:solidFill>
                  </a:rPr>
                  <a:t> = </a:t>
                </a:r>
                <a:r>
                  <a:rPr lang="en-GB" dirty="0">
                    <a:solidFill>
                      <a:schemeClr val="tx2"/>
                    </a:solidFill>
                  </a:rPr>
                  <a:t>0 for tails,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GB" dirty="0">
                    <a:solidFill>
                      <a:schemeClr val="tx2"/>
                    </a:solidFill>
                  </a:rPr>
                  <a:t>	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= # {Heads}/#{Tosses} = ∑</a:t>
                </a:r>
                <a:r>
                  <a:rPr lang="en-GB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en-GB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2"/>
                    </a:solidFill>
                  </a:rPr>
                  <a:t>x</a:t>
                </a:r>
                <a:r>
                  <a:rPr lang="en-GB" i="1" baseline="3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i="1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/ </a:t>
                </a:r>
                <a:r>
                  <a:rPr lang="en-GB" i="1" dirty="0">
                    <a:solidFill>
                      <a:schemeClr val="tx2"/>
                    </a:solidFill>
                  </a:rPr>
                  <a:t>N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Prediction of next toss: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GB" dirty="0">
                    <a:solidFill>
                      <a:schemeClr val="tx2"/>
                    </a:solidFill>
                  </a:rPr>
                  <a:t>		Heads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&gt; ½, Tails otherwise</a:t>
                </a:r>
              </a:p>
            </p:txBody>
          </p:sp>
        </mc:Choice>
        <mc:Fallback xmlns="">
          <p:sp>
            <p:nvSpPr>
              <p:cNvPr id="13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1690" r="-9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9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Classification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643813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dirty="0">
                <a:solidFill>
                  <a:schemeClr val="tx2"/>
                </a:solidFill>
                <a:latin typeface="+mj-lt"/>
              </a:rPr>
              <a:t>Example: Credit scoring: Inputs (observables) are income and savings.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		Output (observable) is low-risk vs high-risk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         Input: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= [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en-GB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,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en-GB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]</a:t>
            </a:r>
            <a:r>
              <a:rPr lang="en-GB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, Output: C = {0,1}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GB" dirty="0">
                <a:solidFill>
                  <a:schemeClr val="tx2"/>
                </a:solidFill>
                <a:latin typeface="+mj-lt"/>
              </a:rPr>
              <a:t>What can be unobservable variables?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A9BB6-0795-496E-A2D0-7546A1AF2870}" type="slidenum">
              <a:rPr lang="tr-TR">
                <a:latin typeface="+mj-lt"/>
              </a:rPr>
              <a:pPr/>
              <a:t>8</a:t>
            </a:fld>
            <a:endParaRPr lang="tr-TR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Classification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643813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dirty="0">
                <a:solidFill>
                  <a:schemeClr val="tx2"/>
                </a:solidFill>
                <a:latin typeface="+mj-lt"/>
              </a:rPr>
              <a:t>Example: Credit scoring: Inputs (observables) are income and savings.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		Output (observable) is low-risk vs high-risk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         Input: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= [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en-GB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,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en-GB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]</a:t>
            </a:r>
            <a:r>
              <a:rPr lang="en-GB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, Output: C = {0,1}</a:t>
            </a:r>
          </a:p>
          <a:p>
            <a:pPr>
              <a:lnSpc>
                <a:spcPct val="80000"/>
              </a:lnSpc>
            </a:pPr>
            <a:r>
              <a:rPr lang="en-GB" dirty="0">
                <a:solidFill>
                  <a:schemeClr val="tx2"/>
                </a:solidFill>
                <a:latin typeface="+mj-lt"/>
              </a:rPr>
              <a:t>Prediction: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graphicFrame>
        <p:nvGraphicFramePr>
          <p:cNvPr id="138250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569663"/>
              </p:ext>
            </p:extLst>
          </p:nvPr>
        </p:nvGraphicFramePr>
        <p:xfrm>
          <a:off x="1634562" y="4162426"/>
          <a:ext cx="5994400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1180800" progId="Equation.3">
                  <p:embed/>
                </p:oleObj>
              </mc:Choice>
              <mc:Fallback>
                <p:oleObj name="Equation" r:id="rId2" imgW="3073320" imgH="1180800" progId="Equation.3">
                  <p:embed/>
                  <p:pic>
                    <p:nvPicPr>
                      <p:cNvPr id="138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562" y="4162426"/>
                        <a:ext cx="5994400" cy="230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A9BB6-0795-496E-A2D0-7546A1AF2870}" type="slidenum">
              <a:rPr lang="tr-TR">
                <a:latin typeface="+mj-lt"/>
              </a:rPr>
              <a:pPr/>
              <a:t>9</a:t>
            </a:fld>
            <a:endParaRPr lang="tr-T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97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4351</TotalTime>
  <Words>1119</Words>
  <Application>Microsoft Macintosh PowerPoint</Application>
  <PresentationFormat>On-screen Show (4:3)</PresentationFormat>
  <Paragraphs>176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Lucida Bright</vt:lpstr>
      <vt:lpstr>Lucida Calligraphy</vt:lpstr>
      <vt:lpstr>Palatino Linotype</vt:lpstr>
      <vt:lpstr>Symbol</vt:lpstr>
      <vt:lpstr>Tw Cen MT</vt:lpstr>
      <vt:lpstr>Wingdings</vt:lpstr>
      <vt:lpstr>Wingdings 2</vt:lpstr>
      <vt:lpstr>Median</vt:lpstr>
      <vt:lpstr>Equation</vt:lpstr>
      <vt:lpstr>INTRODUCTION  TO  Machine  Learning 3rd Edition</vt:lpstr>
      <vt:lpstr>CHAPTER 3: Bayesian Decision Theory</vt:lpstr>
      <vt:lpstr>Probability and Inference</vt:lpstr>
      <vt:lpstr>Probability and Inference</vt:lpstr>
      <vt:lpstr>Probability and Inference</vt:lpstr>
      <vt:lpstr>Probability and Inference</vt:lpstr>
      <vt:lpstr>Probability and Inference</vt:lpstr>
      <vt:lpstr>Classification</vt:lpstr>
      <vt:lpstr>Classification</vt:lpstr>
      <vt:lpstr>Bayes’ Rule</vt:lpstr>
      <vt:lpstr>Bayes’ Rule</vt:lpstr>
      <vt:lpstr>Bayes’ Rule</vt:lpstr>
      <vt:lpstr>Bayes’ Rule</vt:lpstr>
      <vt:lpstr>Bayes’ Rule</vt:lpstr>
      <vt:lpstr>Bayes’ Rule</vt:lpstr>
      <vt:lpstr>Bayes’ Rule Example-1</vt:lpstr>
      <vt:lpstr>Bayes’ Rule Example-2</vt:lpstr>
      <vt:lpstr>Bayes’ Rule: K&gt;2 Classes</vt:lpstr>
      <vt:lpstr>Bayes’ Rule: K&gt;2 Classes</vt:lpstr>
      <vt:lpstr>Losses and Risks</vt:lpstr>
      <vt:lpstr>Losses and Risks: 0/1 Loss</vt:lpstr>
      <vt:lpstr>Losses and Risks: Reject</vt:lpstr>
      <vt:lpstr>Losses and Risks: Reject</vt:lpstr>
      <vt:lpstr>Different Losses and Reject</vt:lpstr>
      <vt:lpstr>Discriminant Functions</vt:lpstr>
      <vt:lpstr>K=2 Classes</vt:lpstr>
      <vt:lpstr>Association Rules</vt:lpstr>
      <vt:lpstr>Association measures</vt:lpstr>
      <vt:lpstr>Apriori algorithm (Agrawal et al., 1996)</vt:lpstr>
      <vt:lpstr>Exercise-1</vt:lpstr>
      <vt:lpstr>Exercise-2</vt:lpstr>
      <vt:lpstr>Exercise-3</vt:lpstr>
      <vt:lpstr>Exercise-4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Ahmad Salman</cp:lastModifiedBy>
  <cp:revision>253</cp:revision>
  <dcterms:created xsi:type="dcterms:W3CDTF">2005-01-24T14:46:28Z</dcterms:created>
  <dcterms:modified xsi:type="dcterms:W3CDTF">2023-09-25T11:17:15Z</dcterms:modified>
</cp:coreProperties>
</file>