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10" r:id="rId2"/>
    <p:sldId id="378" r:id="rId3"/>
    <p:sldId id="425" r:id="rId4"/>
    <p:sldId id="426" r:id="rId5"/>
    <p:sldId id="427" r:id="rId6"/>
    <p:sldId id="429" r:id="rId7"/>
    <p:sldId id="412" r:id="rId8"/>
    <p:sldId id="413" r:id="rId9"/>
    <p:sldId id="416" r:id="rId10"/>
    <p:sldId id="414" r:id="rId11"/>
    <p:sldId id="417" r:id="rId12"/>
    <p:sldId id="418" r:id="rId13"/>
    <p:sldId id="432" r:id="rId14"/>
    <p:sldId id="431" r:id="rId15"/>
    <p:sldId id="434" r:id="rId16"/>
    <p:sldId id="433" r:id="rId17"/>
    <p:sldId id="430" r:id="rId18"/>
    <p:sldId id="422" r:id="rId19"/>
    <p:sldId id="420" r:id="rId20"/>
    <p:sldId id="435" r:id="rId21"/>
    <p:sldId id="436" r:id="rId22"/>
    <p:sldId id="437" r:id="rId23"/>
    <p:sldId id="438" r:id="rId24"/>
    <p:sldId id="439" r:id="rId25"/>
    <p:sldId id="415" r:id="rId26"/>
    <p:sldId id="44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FFFF"/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5C57-5252-4492-9CEA-0E7C1FD0ED50}" v="6" dt="2022-08-25T07:13:49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3487" autoAdjust="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67" y="801856"/>
            <a:ext cx="8662730" cy="886265"/>
          </a:xfrm>
        </p:spPr>
        <p:txBody>
          <a:bodyPr anchor="t">
            <a:noAutofit/>
          </a:bodyPr>
          <a:lstStyle/>
          <a:p>
            <a:r>
              <a:rPr lang="en-US" sz="6000" b="1" dirty="0" smtClean="0"/>
              <a:t>DIP </a:t>
            </a:r>
            <a:r>
              <a:rPr lang="en-US" sz="6000" b="1" dirty="0" smtClean="0"/>
              <a:t>Lab </a:t>
            </a:r>
            <a:r>
              <a:rPr lang="en-US" sz="6000" b="1" dirty="0"/>
              <a:t>2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81911"/>
            <a:ext cx="10993546" cy="83637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School of electrical engineering and computer science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National University of Sciences and Technology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9314" y="1694197"/>
            <a:ext cx="8469925" cy="9837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200" b="1" cap="none" dirty="0" smtClean="0">
                <a:solidFill>
                  <a:srgbClr val="4D1434"/>
                </a:solidFill>
              </a:rPr>
              <a:t>Introduction to OpenCV</a:t>
            </a:r>
            <a:endParaRPr lang="en-US" sz="5200" b="1" cap="none" dirty="0">
              <a:solidFill>
                <a:srgbClr val="4D1434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42149" y="590844"/>
            <a:ext cx="3204972" cy="3204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15" y="623896"/>
            <a:ext cx="3057533" cy="3057533"/>
          </a:xfrm>
          <a:prstGeom prst="rect">
            <a:avLst/>
          </a:prstGeom>
        </p:spPr>
      </p:pic>
      <p:sp>
        <p:nvSpPr>
          <p:cNvPr id="18" name="Snip Same Side Corner Rectangle 17"/>
          <p:cNvSpPr/>
          <p:nvPr/>
        </p:nvSpPr>
        <p:spPr>
          <a:xfrm>
            <a:off x="450166" y="2897949"/>
            <a:ext cx="4149969" cy="1038547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3384" y="2999014"/>
            <a:ext cx="5683347" cy="100526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err="1" smtClean="0">
                <a:solidFill>
                  <a:prstClr val="white"/>
                </a:solidFill>
              </a:rPr>
              <a:t>KalEEM</a:t>
            </a:r>
            <a:r>
              <a:rPr lang="en-US" sz="4400" dirty="0">
                <a:solidFill>
                  <a:prstClr val="white"/>
                </a:solidFill>
              </a:rPr>
              <a:t> </a:t>
            </a:r>
            <a:r>
              <a:rPr lang="en-US" sz="4400" dirty="0" err="1">
                <a:solidFill>
                  <a:prstClr val="white"/>
                </a:solidFill>
              </a:rPr>
              <a:t>ullah</a:t>
            </a:r>
            <a:endParaRPr lang="en-US" sz="440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22" y="4297509"/>
            <a:ext cx="1353425" cy="1335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26" y="4300523"/>
            <a:ext cx="1313788" cy="12967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9" y="4281071"/>
            <a:ext cx="1387545" cy="13695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18" y="4252020"/>
            <a:ext cx="1366154" cy="13792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59" y="4296080"/>
            <a:ext cx="1357634" cy="1370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80" y="4313927"/>
            <a:ext cx="1320675" cy="13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Display</a:t>
            </a:r>
            <a:r>
              <a:rPr lang="en-US" sz="4400" cap="none" dirty="0" smtClean="0">
                <a:solidFill>
                  <a:srgbClr val="4D1434"/>
                </a:solidFill>
              </a:rPr>
              <a:t>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Once the image is loaded, it can be displayed using the </a:t>
            </a:r>
            <a:r>
              <a:rPr lang="en-US" sz="2400" b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imshow</a:t>
            </a:r>
            <a:r>
              <a:rPr lang="en-US" sz="2400" b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function:</a:t>
            </a:r>
          </a:p>
          <a:p>
            <a:endParaRPr lang="en-US" sz="2400" b="1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When the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imshow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 is used, the image appears only for a very small time before it closes. To avoid this, the </a:t>
            </a:r>
            <a:r>
              <a:rPr lang="en-US" sz="2400" b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waitKey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 is used to hold the image.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argument for the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waitkey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 specifies the time (in milliseconds) to hold the image. If the argument is 0, then the image is held for infinite time until the user presses a key.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2148841"/>
            <a:ext cx="709129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cv2.imshow('image1',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imgA)</a:t>
            </a: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cv2.waitKey(0)</a:t>
            </a:r>
          </a:p>
        </p:txBody>
      </p:sp>
    </p:spTree>
    <p:extLst>
      <p:ext uri="{BB962C8B-B14F-4D97-AF65-F5344CB8AC3E}">
        <p14:creationId xmlns:p14="http://schemas.microsoft.com/office/powerpoint/2010/main" val="6272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Display</a:t>
            </a:r>
            <a:r>
              <a:rPr lang="en-US" sz="4400" cap="none" dirty="0" smtClean="0">
                <a:solidFill>
                  <a:srgbClr val="4D1434"/>
                </a:solidFill>
              </a:rPr>
              <a:t>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following code will display two images </a:t>
            </a:r>
          </a:p>
          <a:p>
            <a:endParaRPr lang="en-US" sz="2400" b="1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ensure all windows are closed, the </a:t>
            </a:r>
            <a:r>
              <a:rPr lang="en-US" sz="2400" b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destroyAllWIndows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 is used. 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(Another function called </a:t>
            </a:r>
            <a:r>
              <a:rPr lang="en-US" sz="2400" i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destroyWindow</a:t>
            </a:r>
            <a:r>
              <a:rPr lang="en-US" sz="2400" i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(‘</a:t>
            </a:r>
            <a:r>
              <a:rPr lang="en-US" sz="2400" i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window_name</a:t>
            </a:r>
            <a:r>
              <a:rPr lang="en-US" sz="2400" i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’) 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can be used to close a specific window)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1783080"/>
            <a:ext cx="7091290" cy="21183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cv2.imshow('image1',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cv2.imshow('image1',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imgB)</a:t>
            </a: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cv2.waitKey(0)</a:t>
            </a: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8534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Save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save an image on disk, the </a:t>
            </a:r>
            <a:r>
              <a:rPr lang="en-US" sz="2400" b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imwrite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 is used:</a:t>
            </a:r>
          </a:p>
          <a:p>
            <a:endParaRPr lang="en-US" sz="2400" b="1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first argument is the name of the image file to be saved</a:t>
            </a:r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second argument is the image object that we are saving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1798320"/>
            <a:ext cx="7620588" cy="56388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cv2.imwrite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(‘myImageRotated.jpg',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6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4" y="3414764"/>
            <a:ext cx="4283034" cy="2810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025639" y="3281695"/>
            <a:ext cx="4764506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10399" y="3337843"/>
            <a:ext cx="8024" cy="326949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514427" y="3201485"/>
            <a:ext cx="55303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38944" y="6065156"/>
            <a:ext cx="553039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008194" y="277425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990442" y="2780919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619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449422" y="3260433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93758" y="5945865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419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Basic Operations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0"/>
            <a:ext cx="10823917" cy="533868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Consider the image of size 620 x 420</a:t>
            </a: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</a:t>
            </a:r>
            <a:r>
              <a:rPr lang="en-US" sz="2400" b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x-axis goes from 0 to 619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y-axis goes from 0 to 419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(The channels go from 0 to 2)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4" y="3414764"/>
            <a:ext cx="4283034" cy="2810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025639" y="3281695"/>
            <a:ext cx="4764506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10399" y="3337843"/>
            <a:ext cx="8024" cy="326949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514427" y="3201485"/>
            <a:ext cx="55303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38944" y="6065156"/>
            <a:ext cx="553039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008194" y="277425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990442" y="2780919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619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449422" y="3260433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93758" y="5945865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419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Basic Operations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0"/>
            <a:ext cx="10823917" cy="533868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get the BGR values of a specific pixel at location (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px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,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py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), we use: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211499" y="5142205"/>
            <a:ext cx="216678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cap="none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cap="none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px,py</a:t>
            </a:r>
            <a:r>
              <a:rPr lang="en-US" sz="2800" b="1" cap="none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195136" y="1844842"/>
            <a:ext cx="6248400" cy="144487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(‘bird.jpg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1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:]</a:t>
            </a:r>
            <a:endParaRPr lang="en-US" sz="2400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942555" y="273487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sz="2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325782" y="5121254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2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8129307" y="3137360"/>
            <a:ext cx="1" cy="224423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61621" y="5401645"/>
            <a:ext cx="1190781" cy="16179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028294" y="5318226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73722" y="3406922"/>
            <a:ext cx="5299515" cy="315557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first index (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py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) is the row of the array. It corresponds to the y-axis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second index (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px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) is the column of the array. It corresponds to the x-axis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third index (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:)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is the channel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4" y="3414764"/>
            <a:ext cx="4283034" cy="2810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025639" y="3281695"/>
            <a:ext cx="4764506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10399" y="3337843"/>
            <a:ext cx="8024" cy="326949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514427" y="3201485"/>
            <a:ext cx="55303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38944" y="6065156"/>
            <a:ext cx="553039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008194" y="277425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990442" y="2780919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619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449422" y="3260433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93758" y="5945865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419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Basic Operations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95136" y="1844842"/>
            <a:ext cx="6248400" cy="24940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cv2.imread(‘bird.jpg', 1)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[380,62,:]) print(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[150,150,:]) print(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[48,350,:]) print(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[372,588,:])</a:t>
            </a:r>
            <a:endParaRPr lang="en-US" sz="2400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22643" y="5682809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73722" y="1153550"/>
            <a:ext cx="10823917" cy="113451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get the BGR values at a number of pixels: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224614" y="4977282"/>
            <a:ext cx="2574384" cy="1621638"/>
          </a:xfrm>
          <a:prstGeom prst="rect">
            <a:avLst/>
          </a:prstGeom>
          <a:ln>
            <a:solidFill>
              <a:schemeClr val="tx2"/>
            </a:solidFill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[27 59 42]</a:t>
            </a:r>
          </a:p>
          <a:p>
            <a:r>
              <a:rPr lang="en-US" sz="2400" b="1" cap="none" dirty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2  54 251</a:t>
            </a:r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cap="none" dirty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251 151 127]</a:t>
            </a:r>
          </a:p>
          <a:p>
            <a:r>
              <a:rPr lang="en-US" sz="2400" b="1" cap="none" dirty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 0 102 184]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85609" y="4937607"/>
            <a:ext cx="1448974" cy="48479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Output:</a:t>
            </a:r>
            <a:endParaRPr lang="en-US" sz="20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59564" y="3610092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134350" y="4323633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889428" y="5666484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527649" y="5767497"/>
            <a:ext cx="2487408" cy="52427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(62,380)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342392" y="4440116"/>
            <a:ext cx="2487408" cy="52427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(150,150)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866392" y="3724259"/>
            <a:ext cx="2487408" cy="52427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(350,48)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9661591" y="5796899"/>
            <a:ext cx="2728529" cy="52427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(588,372)</a:t>
            </a:r>
          </a:p>
        </p:txBody>
      </p:sp>
    </p:spTree>
    <p:extLst>
      <p:ext uri="{BB962C8B-B14F-4D97-AF65-F5344CB8AC3E}">
        <p14:creationId xmlns:p14="http://schemas.microsoft.com/office/powerpoint/2010/main" val="38438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4" y="3414764"/>
            <a:ext cx="4283034" cy="2810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025639" y="3281695"/>
            <a:ext cx="4764506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10399" y="3337843"/>
            <a:ext cx="8024" cy="326949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514427" y="3201485"/>
            <a:ext cx="55303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38944" y="6065156"/>
            <a:ext cx="553039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008194" y="277425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990442" y="2780919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619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449422" y="3260433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93758" y="5945865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419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Basic Operations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95136" y="1844842"/>
            <a:ext cx="6248400" cy="144487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cv2.imread(‘bird.jpg', 1)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[0,0,:]) </a:t>
            </a:r>
            <a:r>
              <a:rPr lang="en-US" sz="2400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BGR</a:t>
            </a:r>
            <a:endParaRPr lang="en-US" sz="2400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[0,0,0]) </a:t>
            </a:r>
            <a:r>
              <a:rPr lang="en-US" sz="2400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[0,0,1]) </a:t>
            </a:r>
            <a:r>
              <a:rPr lang="en-US" sz="2400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2400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[0,0,2]) </a:t>
            </a:r>
            <a:r>
              <a:rPr lang="en-US" sz="2400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2400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13894" y="3367506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73722" y="1153550"/>
            <a:ext cx="10823917" cy="113451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get the BGR values at location (0,0) pixel: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224614" y="4992522"/>
            <a:ext cx="2574384" cy="1606398"/>
          </a:xfrm>
          <a:prstGeom prst="rect">
            <a:avLst/>
          </a:prstGeom>
          <a:ln>
            <a:solidFill>
              <a:schemeClr val="tx2"/>
            </a:solidFill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[22 </a:t>
            </a:r>
            <a:r>
              <a:rPr lang="en-US" sz="2400" b="1" cap="none" dirty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143  63]</a:t>
            </a:r>
          </a:p>
          <a:p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2400" b="1" cap="none" dirty="0">
              <a:solidFill>
                <a:srgbClr val="4061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143</a:t>
            </a:r>
            <a:endParaRPr lang="en-US" sz="2400" b="1" cap="none" dirty="0">
              <a:solidFill>
                <a:srgbClr val="4061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en-US" sz="2400" b="1" cap="none" dirty="0">
              <a:solidFill>
                <a:srgbClr val="4061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85609" y="4937607"/>
            <a:ext cx="1448974" cy="48479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Output:</a:t>
            </a:r>
            <a:endParaRPr lang="en-US" sz="20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222656" y="3417483"/>
            <a:ext cx="2487408" cy="52427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405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4" y="3414764"/>
            <a:ext cx="4283034" cy="2810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025639" y="3281695"/>
            <a:ext cx="4764506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10399" y="3337843"/>
            <a:ext cx="8024" cy="326949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514427" y="3201485"/>
            <a:ext cx="55303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38944" y="6065156"/>
            <a:ext cx="553039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008194" y="277425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990442" y="2780919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619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449422" y="3260433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93758" y="5945865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419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Basic Operations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0"/>
            <a:ext cx="10823917" cy="533868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</a:t>
            </a:r>
            <a:r>
              <a:rPr lang="en-US" sz="2400" b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shape 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attribute is used to get the dimensions of the array: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192934" y="1843640"/>
            <a:ext cx="6248400" cy="287496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(‘bird.jpg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1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print(rows)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print(cols)</a:t>
            </a:r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224614" y="5129682"/>
            <a:ext cx="2574384" cy="1256243"/>
          </a:xfrm>
          <a:prstGeom prst="rect">
            <a:avLst/>
          </a:prstGeom>
          <a:ln>
            <a:solidFill>
              <a:schemeClr val="tx2"/>
            </a:solidFill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420, 620</a:t>
            </a:r>
            <a:r>
              <a:rPr lang="en-US" sz="2400" b="1" cap="none" dirty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420</a:t>
            </a:r>
            <a:endParaRPr lang="en-US" sz="2400" b="1" cap="none" dirty="0">
              <a:solidFill>
                <a:srgbClr val="40619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cap="none" dirty="0" smtClean="0">
                <a:solidFill>
                  <a:srgbClr val="4061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620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985609" y="5059527"/>
            <a:ext cx="1448974" cy="48479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Output:</a:t>
            </a:r>
            <a:endParaRPr lang="en-US" sz="20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Basic Operations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823917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following code will load an image and display its color channels</a:t>
            </a:r>
            <a:endParaRPr lang="en-US" sz="2400" b="1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10640" y="1920240"/>
            <a:ext cx="6248400" cy="427672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(‘bird.jpg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1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imgB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[:,:,0]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[:,:,1]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[:,:,2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('Original',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cv2.imshow('Blue',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imgB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cv2.imshow('Green',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cv2.imshow('Red',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cv2.waitKey(0)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cv2.destroyAllWindows()</a:t>
            </a:r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0" y="3321996"/>
            <a:ext cx="4480559" cy="30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Basic Operations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3" y="1153551"/>
            <a:ext cx="3737318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results are shown.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more white color indicates large values of the channel color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Note that the color channels are ordered as BGR (instead of RGB) in OpenCV: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37" y="1168791"/>
            <a:ext cx="7237176" cy="55237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73722" y="5242561"/>
            <a:ext cx="3493478" cy="129539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imgB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[:,:,0]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[:,:,1]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[:,:,2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Overview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This lab will be centered on the following: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Understand the image data as an array of pixels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Load and Save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Display images in different windows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Access and modify pixels in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Access and modify regions in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Place lines, rectangles, circles and text in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Resize images at various scales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Rotate images at various angles</a:t>
            </a:r>
          </a:p>
        </p:txBody>
      </p:sp>
    </p:spTree>
    <p:extLst>
      <p:ext uri="{BB962C8B-B14F-4D97-AF65-F5344CB8AC3E}">
        <p14:creationId xmlns:p14="http://schemas.microsoft.com/office/powerpoint/2010/main" val="36595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84" y="3414764"/>
            <a:ext cx="4283034" cy="2810741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H="1" flipV="1">
            <a:off x="9958107" y="3198320"/>
            <a:ext cx="1" cy="224423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025639" y="3296935"/>
            <a:ext cx="4764506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10399" y="3337843"/>
            <a:ext cx="8024" cy="326949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514427" y="3201485"/>
            <a:ext cx="55303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38944" y="6065156"/>
            <a:ext cx="553039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990442" y="2780919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93758" y="5945865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419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Cropping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0"/>
            <a:ext cx="10823917" cy="533868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Cropping a region of image (ROI) is similar to accessing pixels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A range of pixel values can be taken using a slice operation (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:)</a:t>
            </a: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195135" y="2127152"/>
            <a:ext cx="7730637" cy="17721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(‘bird.jpg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1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img_crop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[50:250,100:400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(‘ROI', 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img_crop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cv2.waitKey(0)</a:t>
            </a:r>
          </a:p>
          <a:p>
            <a:endParaRPr lang="en-US" sz="2400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7870227" y="3198320"/>
            <a:ext cx="1" cy="224423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31142" y="5112086"/>
            <a:ext cx="365397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831142" y="3755726"/>
            <a:ext cx="365397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750101" y="3643910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53974" y="4998186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837981" y="3659150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841854" y="5013426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70" y="3864311"/>
            <a:ext cx="3152775" cy="2495550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7496324" y="278949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9600260" y="2774250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372213" y="3488343"/>
            <a:ext cx="1091564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254992" y="4875314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6283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Scaling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0"/>
            <a:ext cx="10823917" cy="533868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</a:t>
            </a:r>
            <a:r>
              <a:rPr lang="en-US" sz="2400" b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resize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 is used to change the image size</a:t>
            </a:r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fx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and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fy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are the scaling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factors</a:t>
            </a: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Scaling factor of 0.5 means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half of original length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92" y="2878019"/>
            <a:ext cx="6974128" cy="373614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773722" y="1685192"/>
            <a:ext cx="10401886" cy="406028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imgResize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cv2.resize(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img,None,fx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=0.5,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=0.5, interpolation = cv2.INTER_CUBIC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cv2.imshow('Img1', 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img_reSize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Scaling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1"/>
            <a:ext cx="10823917" cy="53164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If the scaling factors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fx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and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fy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are not equal, the image gets stretched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09" y="2094030"/>
            <a:ext cx="8467725" cy="45529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73722" y="1685192"/>
            <a:ext cx="10401886" cy="406028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img_resized1 = cv2.resize(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img,None,fx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=0.4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interpolation = cv2.INTER_CUBIC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img_resized2 = cv2.resize(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img,None,fx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=0.3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fy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interpolation = cv2.INTER_CUBIC)</a:t>
            </a:r>
            <a:endParaRPr lang="en-US" sz="2400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Rotating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3" y="1153550"/>
            <a:ext cx="5992838" cy="245188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rotate the image, 2 functions are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getRotationMatrix2D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to compute the transformation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warpAffine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to apply the rotation transformation to the image matrix</a:t>
            </a:r>
            <a:endParaRPr lang="en-US" sz="2400" b="1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2" y="3605432"/>
            <a:ext cx="10401886" cy="31763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cv2.imread(‘bird.jpg', 1)</a:t>
            </a: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cv2.getRotationMatrix2D((cols/2,rows/2),30, 1)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 = cv2.warpAffine(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img,M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cols,rows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(‘Rotate',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rot)</a:t>
            </a:r>
            <a:endParaRPr lang="en-US" sz="2400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13" y="1352850"/>
            <a:ext cx="4967641" cy="35227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419833" y="853440"/>
            <a:ext cx="4114800" cy="49941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Rotated at 30 degrees</a:t>
            </a:r>
          </a:p>
        </p:txBody>
      </p:sp>
    </p:spTree>
    <p:extLst>
      <p:ext uri="{BB962C8B-B14F-4D97-AF65-F5344CB8AC3E}">
        <p14:creationId xmlns:p14="http://schemas.microsoft.com/office/powerpoint/2010/main" val="29689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Rotating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1"/>
            <a:ext cx="10884877" cy="198589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</a:t>
            </a:r>
            <a:r>
              <a:rPr lang="en-US" sz="2400" b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getRotationMatrix2D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takes the following inputs: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Center of rotation (cx, 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Angle of rotation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S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cale factor 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62442" y="2980592"/>
            <a:ext cx="10401886" cy="31763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cv2.getRotationMatrix2D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((cx, cy), A, k)</a:t>
            </a:r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180" y="3789246"/>
            <a:ext cx="3628433" cy="2601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789246"/>
            <a:ext cx="3669109" cy="2601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91" y="3797390"/>
            <a:ext cx="3588649" cy="25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Placing Shapes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8482" y="1706880"/>
            <a:ext cx="11079480" cy="437388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img1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cv2.line(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,(x1,y1),(x2,y2),(B,G,R),t)</a:t>
            </a:r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img2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cv2.rectangle(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x1,y1),(x2,y2),(B,G,R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),t)</a:t>
            </a:r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img3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cv2.circle(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xc,yc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radius, (B,G,R), t)</a:t>
            </a: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cv2.putText(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,'Hello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cv2.FONT_HERSHEY_SIMPLEX, size, (B,G,R), thickness, cv2.LINE_AA)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2" y="1153550"/>
            <a:ext cx="10823917" cy="515581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Various shapes can be placed in the image: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	(x1,y1)		start point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	(x2,y2)		end point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	(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xc,yc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)		center point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	(B,G,R)		color values from 0 to 255</a:t>
            </a: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	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thickness		line thickness (-1 for solid color)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Text can also be placed in the image: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23" y="3108960"/>
            <a:ext cx="3637426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Placing Shapes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8482" y="1706880"/>
            <a:ext cx="11079480" cy="437388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cv2.line(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,(50,50),(600,400),(255,255,0),5)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cv2.rectangle(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,(400,50),(550,200),(0,255,255),5)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cv2.circle(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,(80,200), 30, (255,0,255), 5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 = cv2.FONT_HERSHEY_SIMPLEX</a:t>
            </a:r>
          </a:p>
          <a:p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cv2.putText(</a:t>
            </a:r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,'Hello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50,350), 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font, 3, </a:t>
            </a:r>
          </a:p>
          <a:p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255,255,255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5, cv2.LINE_AA)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(‘Shapes',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049" y="3238500"/>
            <a:ext cx="4908194" cy="32080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3722" y="1153551"/>
            <a:ext cx="10823917" cy="53164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following example places some shapes and text in the image</a:t>
            </a:r>
          </a:p>
        </p:txBody>
      </p:sp>
    </p:spTree>
    <p:extLst>
      <p:ext uri="{BB962C8B-B14F-4D97-AF65-F5344CB8AC3E}">
        <p14:creationId xmlns:p14="http://schemas.microsoft.com/office/powerpoint/2010/main" val="22604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1219200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48640" y="267289"/>
            <a:ext cx="7512148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chemeClr val="bg1"/>
                </a:solidFill>
              </a:rPr>
              <a:t>Lab Tasks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745B62-F9F6-45FA-3269-784092BDEEE1}"/>
              </a:ext>
            </a:extLst>
          </p:cNvPr>
          <p:cNvSpPr txBox="1">
            <a:spLocks/>
          </p:cNvSpPr>
          <p:nvPr/>
        </p:nvSpPr>
        <p:spPr>
          <a:xfrm>
            <a:off x="581192" y="1571737"/>
            <a:ext cx="11029615" cy="52862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+mj-lt"/>
              </a:rPr>
              <a:t>Download the manual from LMS</a:t>
            </a:r>
          </a:p>
          <a:p>
            <a:r>
              <a:rPr lang="en-US" sz="2800" dirty="0" smtClean="0">
                <a:latin typeface="+mj-lt"/>
              </a:rPr>
              <a:t>Perform the Lab Tasks as given in the manual and submit it on LMS</a:t>
            </a:r>
          </a:p>
          <a:p>
            <a:r>
              <a:rPr lang="en-US" sz="2800" dirty="0" smtClean="0">
                <a:latin typeface="+mj-lt"/>
              </a:rPr>
              <a:t>Remember to execute scripts with the terminal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OpenCV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3" y="1153551"/>
            <a:ext cx="10283484" cy="411948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OpenCV is an imaging library used widely for computer vision tasks such as feature extraction, stereovision, image stitching, pose estimation and many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Computer vision is the field that involves getting information from image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OpenCV </a:t>
            </a: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is available in Python, C++ and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MatLab</a:t>
            </a: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use OpenCV in Python, we import the library: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22572" y="4920175"/>
            <a:ext cx="7091290" cy="106298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cv2</a:t>
            </a:r>
          </a:p>
        </p:txBody>
      </p:sp>
    </p:spTree>
    <p:extLst>
      <p:ext uri="{BB962C8B-B14F-4D97-AF65-F5344CB8AC3E}">
        <p14:creationId xmlns:p14="http://schemas.microsoft.com/office/powerpoint/2010/main" val="7830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3" y="1153551"/>
            <a:ext cx="9912474" cy="58380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An image is an array of unit squares called “pixels”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51" y="1737360"/>
            <a:ext cx="7522415" cy="49365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06866" y="3067662"/>
            <a:ext cx="332121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38232" y="2878331"/>
            <a:ext cx="807720" cy="43375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138232" y="3285706"/>
            <a:ext cx="807720" cy="263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2016" y="3341388"/>
            <a:ext cx="753936" cy="3761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773723" y="3951173"/>
            <a:ext cx="3825573" cy="262609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Each pixel has a location (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x,y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) in the image array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Each pixel has some color values (intensity level)</a:t>
            </a:r>
          </a:p>
        </p:txBody>
      </p:sp>
    </p:spTree>
    <p:extLst>
      <p:ext uri="{BB962C8B-B14F-4D97-AF65-F5344CB8AC3E}">
        <p14:creationId xmlns:p14="http://schemas.microsoft.com/office/powerpoint/2010/main" val="33579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94" y="2493626"/>
            <a:ext cx="3128212" cy="2052888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3" y="1153551"/>
            <a:ext cx="9912474" cy="203757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A colored image has 3 channels, i.e.  there are 3 color values in every pixel: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Blue 		(channel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Green 		(channel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Red 		(channel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By default, OpenCV stores channels as BGR (not RGB)</a:t>
            </a:r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03" y="3345863"/>
            <a:ext cx="3188680" cy="2092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56" y="2939586"/>
            <a:ext cx="3128212" cy="205288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975981" y="4333653"/>
            <a:ext cx="1475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53" y="3385546"/>
            <a:ext cx="3128212" cy="20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67" y="2299201"/>
            <a:ext cx="4767439" cy="312863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487835" cy="539162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An image is essentially a 3-D array defined by its height (y), width (x) and number of channels (n)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Notice that the y-axis points 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downwards in the pixel frame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9" y="2745161"/>
            <a:ext cx="4767439" cy="3128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6" y="3191121"/>
            <a:ext cx="4767439" cy="31286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437471" y="3361103"/>
            <a:ext cx="4523874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2848" y="3402011"/>
            <a:ext cx="17405" cy="282148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34650" y="2354803"/>
            <a:ext cx="1527624" cy="98731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9404836" y="3338133"/>
            <a:ext cx="332121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400" b="1" cap="non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598902" y="5518958"/>
            <a:ext cx="3321218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957929" y="2099783"/>
            <a:ext cx="332121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832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Load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To load an image, we use the </a:t>
            </a:r>
            <a:r>
              <a:rPr lang="en-US" sz="2400" b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imread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above function will load the image file and place it in </a:t>
            </a:r>
            <a:r>
              <a:rPr lang="en-US" sz="2400" i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imgA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</a:t>
            </a:r>
            <a:r>
              <a:rPr lang="en-US" sz="2400" i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sz="2400" i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imgA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is like a variable that stores an image and we can use it in our program to reference the image</a:t>
            </a: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(The second argument in the </a:t>
            </a:r>
            <a:r>
              <a:rPr lang="en-US" sz="2400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imread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function chooses the color mode;</a:t>
            </a: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0 is for grayscale, 1 is for colored and -1 is for alpha-channel inclusive)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1817372"/>
            <a:ext cx="7091290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cv2.imread(“my_image.jpg”, 1)</a:t>
            </a:r>
          </a:p>
        </p:txBody>
      </p:sp>
    </p:spTree>
    <p:extLst>
      <p:ext uri="{BB962C8B-B14F-4D97-AF65-F5344CB8AC3E}">
        <p14:creationId xmlns:p14="http://schemas.microsoft.com/office/powerpoint/2010/main" val="7030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Load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If the image is in the same directory as the script file, the image filename is directly used: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If the image is in a different directory then the entire path to the image must be provided: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2164081"/>
            <a:ext cx="7091290" cy="62484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cv2.imread(“p3at.jpg”, 1)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8553" y="4099561"/>
            <a:ext cx="10698480" cy="62484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imgB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cv2.imread('D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://docs/Robot Pics/turtlebot.jpg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1)</a:t>
            </a:r>
            <a:endParaRPr lang="en-US" sz="2400" cap="none" dirty="0" smtClean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solidFill>
                  <a:srgbClr val="4D1434"/>
                </a:solidFill>
              </a:rPr>
              <a:t>Display Images</a:t>
            </a:r>
            <a:endParaRPr lang="en-US" sz="4400" cap="none" dirty="0">
              <a:solidFill>
                <a:srgbClr val="4D1434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Once the image is loaded, it can be displayed using the </a:t>
            </a:r>
            <a:r>
              <a:rPr lang="en-US" sz="2400" b="1" cap="none" dirty="0" err="1" smtClean="0">
                <a:solidFill>
                  <a:prstClr val="black"/>
                </a:solidFill>
                <a:cs typeface="Courier New" panose="02070309020205020404" pitchFamily="49" charset="0"/>
              </a:rPr>
              <a:t>imshow</a:t>
            </a:r>
            <a:r>
              <a:rPr lang="en-US" sz="2400" b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function:</a:t>
            </a:r>
          </a:p>
          <a:p>
            <a:endParaRPr lang="en-US" sz="2400" b="1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b="1" cap="none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first argument is the </a:t>
            </a:r>
            <a:r>
              <a:rPr lang="en-US" sz="2400" i="1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window</a:t>
            </a:r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 name. This name appears at the top of the window which shows the image.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smtClean="0">
                <a:solidFill>
                  <a:prstClr val="black"/>
                </a:solidFill>
                <a:cs typeface="Courier New" panose="02070309020205020404" pitchFamily="49" charset="0"/>
              </a:rPr>
              <a:t>The second argument is the image object that is to be displayed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2164081"/>
            <a:ext cx="7091290" cy="70104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cv2.imshow('image1',</a:t>
            </a:r>
            <a:r>
              <a:rPr lang="en-US" sz="2400" cap="none" dirty="0" smtClean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imgA)</a:t>
            </a:r>
          </a:p>
        </p:txBody>
      </p:sp>
    </p:spTree>
    <p:extLst>
      <p:ext uri="{BB962C8B-B14F-4D97-AF65-F5344CB8AC3E}">
        <p14:creationId xmlns:p14="http://schemas.microsoft.com/office/powerpoint/2010/main" val="36851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4741</TotalTime>
  <Words>1490</Words>
  <Application>Microsoft Office PowerPoint</Application>
  <PresentationFormat>Widescreen</PresentationFormat>
  <Paragraphs>332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Courier New</vt:lpstr>
      <vt:lpstr>Gill Sans MT</vt:lpstr>
      <vt:lpstr>Wingdings</vt:lpstr>
      <vt:lpstr>Wingdings 2</vt:lpstr>
      <vt:lpstr>Dividend</vt:lpstr>
      <vt:lpstr>DIP Lab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Munadi Sial</dc:creator>
  <cp:lastModifiedBy>Amaan</cp:lastModifiedBy>
  <cp:revision>1045</cp:revision>
  <dcterms:created xsi:type="dcterms:W3CDTF">2022-08-25T07:12:22Z</dcterms:created>
  <dcterms:modified xsi:type="dcterms:W3CDTF">2023-09-23T23:19:36Z</dcterms:modified>
</cp:coreProperties>
</file>