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7" r:id="rId2"/>
    <p:sldId id="477" r:id="rId3"/>
    <p:sldId id="478" r:id="rId4"/>
    <p:sldId id="387" r:id="rId5"/>
    <p:sldId id="479" r:id="rId6"/>
    <p:sldId id="485" r:id="rId7"/>
    <p:sldId id="480" r:id="rId8"/>
    <p:sldId id="393" r:id="rId9"/>
    <p:sldId id="394" r:id="rId10"/>
    <p:sldId id="395" r:id="rId11"/>
    <p:sldId id="396" r:id="rId12"/>
    <p:sldId id="486" r:id="rId13"/>
    <p:sldId id="399" r:id="rId14"/>
    <p:sldId id="400" r:id="rId15"/>
    <p:sldId id="401" r:id="rId16"/>
    <p:sldId id="402" r:id="rId17"/>
    <p:sldId id="403" r:id="rId18"/>
    <p:sldId id="441" r:id="rId19"/>
    <p:sldId id="442" r:id="rId20"/>
    <p:sldId id="31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E04"/>
    <a:srgbClr val="305480"/>
    <a:srgbClr val="F3F7FB"/>
    <a:srgbClr val="F0F5FA"/>
    <a:srgbClr val="FFCC66"/>
    <a:srgbClr val="F6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743" autoAdjust="0"/>
  </p:normalViewPr>
  <p:slideViewPr>
    <p:cSldViewPr>
      <p:cViewPr varScale="1">
        <p:scale>
          <a:sx n="72" d="100"/>
          <a:sy n="72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781D6A-7307-4F5D-85B8-8387CB4F5B2D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B1E55AE-B22F-41EA-929D-7BC87D8CAF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0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55AE-B22F-41EA-929D-7BC87D8CAFA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6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77DBF1FD-74D0-47A1-8F69-977B14558041}" type="slidenum">
              <a:rPr lang="en-US" sz="1300"/>
              <a:pPr algn="r"/>
              <a:t>16</a:t>
            </a:fld>
            <a:endParaRPr lang="en-US" sz="1300"/>
          </a:p>
        </p:txBody>
      </p:sp>
      <p:sp>
        <p:nvSpPr>
          <p:cNvPr id="628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8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EDA7FBE0-80F4-4023-AA92-EF4FADA2FC51}" type="slidenum">
              <a:rPr lang="en-US" sz="1300"/>
              <a:pPr algn="r"/>
              <a:t>17</a:t>
            </a:fld>
            <a:endParaRPr lang="en-US" sz="1300"/>
          </a:p>
        </p:txBody>
      </p:sp>
      <p:sp>
        <p:nvSpPr>
          <p:cNvPr id="632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B56B32FD-923F-40CC-B839-2013B8C8A646}" type="slidenum">
              <a:rPr lang="en-US" sz="1300"/>
              <a:pPr algn="r"/>
              <a:t>18</a:t>
            </a:fld>
            <a:endParaRPr lang="en-US" sz="1300"/>
          </a:p>
        </p:txBody>
      </p:sp>
      <p:sp>
        <p:nvSpPr>
          <p:cNvPr id="585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A1C882EE-CB10-4844-8F3C-5BC2EDB8F6FA}" type="slidenum">
              <a:rPr lang="en-US" sz="1300"/>
              <a:pPr algn="r"/>
              <a:t>19</a:t>
            </a:fld>
            <a:endParaRPr lang="en-US" sz="1300"/>
          </a:p>
        </p:txBody>
      </p:sp>
      <p:sp>
        <p:nvSpPr>
          <p:cNvPr id="612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55AE-B22F-41EA-929D-7BC87D8CAF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0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55AE-B22F-41EA-929D-7BC87D8CAF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9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3" tIns="48326" rIns="96653" bIns="48326" anchor="b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D313AEB-2F6D-4D47-816A-E0A5D7EB9857}" type="slidenum">
              <a:rPr lang="en-US" sz="1300"/>
              <a:pPr algn="r" eaLnBrk="1" hangingPunct="1"/>
              <a:t>4</a:t>
            </a:fld>
            <a:endParaRPr lang="en-US" sz="13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CF97AF02-0BAE-4DA8-B09F-9A0BD72E1248}" type="slidenum">
              <a:rPr lang="en-US" sz="1300"/>
              <a:pPr algn="r"/>
              <a:t>9</a:t>
            </a:fld>
            <a:endParaRPr lang="en-US" sz="1300"/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CF97AF02-0BAE-4DA8-B09F-9A0BD72E1248}" type="slidenum">
              <a:rPr lang="en-US" sz="1300"/>
              <a:pPr algn="r"/>
              <a:t>10</a:t>
            </a:fld>
            <a:endParaRPr lang="en-US" sz="1300"/>
          </a:p>
        </p:txBody>
      </p:sp>
      <p:sp>
        <p:nvSpPr>
          <p:cNvPr id="58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A0D77738-5FAB-4001-9DFD-0B948FFF1B54}" type="slidenum">
              <a:rPr lang="en-US" sz="1300"/>
              <a:pPr algn="r"/>
              <a:t>11</a:t>
            </a:fld>
            <a:endParaRPr lang="en-US" sz="1300"/>
          </a:p>
        </p:txBody>
      </p:sp>
      <p:sp>
        <p:nvSpPr>
          <p:cNvPr id="58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1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7E8A8470-A8E4-4436-AC35-A9F4A393386A}" type="slidenum">
              <a:rPr lang="en-US" sz="1300"/>
              <a:pPr algn="r"/>
              <a:t>13</a:t>
            </a:fld>
            <a:endParaRPr lang="en-US" sz="1300"/>
          </a:p>
        </p:txBody>
      </p:sp>
      <p:sp>
        <p:nvSpPr>
          <p:cNvPr id="616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ABE16DFF-3271-4E79-A9E6-DD7F127642F1}" type="slidenum">
              <a:rPr lang="en-US" sz="1300"/>
              <a:pPr algn="r"/>
              <a:t>14</a:t>
            </a:fld>
            <a:endParaRPr lang="en-US" sz="1300"/>
          </a:p>
        </p:txBody>
      </p:sp>
      <p:sp>
        <p:nvSpPr>
          <p:cNvPr id="620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F2C3E46C-3DD8-4A2F-B435-B6B21402093B}" type="slidenum">
              <a:rPr lang="en-US" sz="1300"/>
              <a:pPr algn="r"/>
              <a:t>15</a:t>
            </a:fld>
            <a:endParaRPr lang="en-US" sz="1300"/>
          </a:p>
        </p:txBody>
      </p:sp>
      <p:sp>
        <p:nvSpPr>
          <p:cNvPr id="62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5E6075-0ADB-4A0A-9DC2-A4EDC9A49608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A0849D-34D6-4E46-B72A-FCCA0715D5F1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120461-E551-4327-9F6B-C7D51A18D087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CE27CD-44CE-49C7-9298-8B2B29992154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E63AB8-B26C-4EA0-A075-59DFE7818503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40D850-8582-4BF1-8FBA-602C1A6A9033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AA95E9-5FCD-4C83-BE6B-C134EA6B122F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E8CFC-0F0A-4650-B010-EF500BEC2621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99CBD-4303-4A2F-B21A-BE44923863B2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64F23-30BF-49F6-BEAD-1334E736B997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26091E-29FC-49FC-917E-B8AC2F66018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9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Khawar Khurshid,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F1BD-43F8-46BD-82CF-A8D039272C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467600" y="6629400"/>
            <a:ext cx="1676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38200" y="3581400"/>
            <a:ext cx="7772400" cy="19050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  <a:t>Digital Image Processing</a:t>
            </a:r>
            <a:br>
              <a:rPr lang="en-US" sz="4000" dirty="0">
                <a:solidFill>
                  <a:srgbClr val="002060"/>
                </a:solidFill>
                <a:latin typeface="Comic Sans MS" pitchFamily="66" charset="0"/>
                <a:cs typeface="Times New Roman" pitchFamily="18" charset="0"/>
              </a:rPr>
            </a:br>
            <a:endParaRPr lang="en-US" sz="2000" dirty="0">
              <a:solidFill>
                <a:srgbClr val="002060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3648" y="2514600"/>
            <a:ext cx="915764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3648" y="2632164"/>
            <a:ext cx="915764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www.coeusol.com/wp-content/uploads/2011/11/20100403155040NUST_Pakistan_New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314325"/>
            <a:ext cx="1438274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057400" y="152400"/>
            <a:ext cx="6934200" cy="1676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National University of Sciences and Technology (NUST)</a:t>
            </a:r>
          </a:p>
          <a:p>
            <a:pPr algn="l"/>
            <a:endParaRPr lang="en-US" sz="15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School of Electrical Engineering and Computer Science (SEECS)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457200" y="1277541"/>
            <a:ext cx="82296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V: 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Set of gray levels used to define the criterion of similarity</a:t>
            </a:r>
          </a:p>
          <a:p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P,q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Pixels being observed</a:t>
            </a:r>
          </a:p>
          <a:p>
            <a:endParaRPr lang="en-US" dirty="0"/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410200" y="3653135"/>
            <a:ext cx="315772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/>
              <a:t>Set of gray levels V = {1}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941813"/>
              </p:ext>
            </p:extLst>
          </p:nvPr>
        </p:nvGraphicFramePr>
        <p:xfrm>
          <a:off x="5413017" y="4191000"/>
          <a:ext cx="3273783" cy="4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228600" progId="">
                  <p:embed/>
                </p:oleObj>
              </mc:Choice>
              <mc:Fallback>
                <p:oleObj name="Equation" r:id="rId3" imgW="15748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017" y="4191000"/>
                        <a:ext cx="3273783" cy="47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327" y="3048000"/>
            <a:ext cx="48754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7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1" name="Content Placeholder 2"/>
          <p:cNvSpPr>
            <a:spLocks/>
          </p:cNvSpPr>
          <p:nvPr/>
        </p:nvSpPr>
        <p:spPr bwMode="auto">
          <a:xfrm>
            <a:off x="1066800" y="1690688"/>
            <a:ext cx="44196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1400" dirty="0">
                <a:latin typeface="Calibri" pitchFamily="34" charset="0"/>
              </a:rPr>
              <a:t>Process the image from left to</a:t>
            </a:r>
            <a:br>
              <a:rPr lang="en-US" sz="1400" dirty="0">
                <a:latin typeface="Calibri" pitchFamily="34" charset="0"/>
              </a:rPr>
            </a:br>
            <a:r>
              <a:rPr lang="en-US" sz="1400" dirty="0">
                <a:latin typeface="Calibri" pitchFamily="34" charset="0"/>
              </a:rPr>
              <a:t>right, top to bottom: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1.) If the next pixel to process is 1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        i.)   If only one of its neighbors</a:t>
            </a:r>
            <a:br>
              <a:rPr lang="en-US" sz="1400" dirty="0">
                <a:latin typeface="Calibri" pitchFamily="34" charset="0"/>
              </a:rPr>
            </a:br>
            <a:r>
              <a:rPr lang="en-US" sz="1400" dirty="0">
                <a:latin typeface="Calibri" pitchFamily="34" charset="0"/>
              </a:rPr>
              <a:t>	       (top or left) is 1, copy its label.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sz="14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        ii.)  If both are 1 and have the </a:t>
            </a:r>
            <a:br>
              <a:rPr lang="en-US" sz="1400" dirty="0">
                <a:latin typeface="Calibri" pitchFamily="34" charset="0"/>
              </a:rPr>
            </a:br>
            <a:r>
              <a:rPr lang="en-US" sz="1400" dirty="0">
                <a:latin typeface="Calibri" pitchFamily="34" charset="0"/>
              </a:rPr>
              <a:t>	       same label, copy it.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sz="1400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        iii.) If they have different labels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		       </a:t>
            </a:r>
            <a:r>
              <a:rPr lang="en-US" sz="1400" dirty="0">
                <a:latin typeface="Calibri" pitchFamily="34" charset="0"/>
                <a:sym typeface="Symbol" pitchFamily="18" charset="2"/>
              </a:rPr>
              <a:t> </a:t>
            </a:r>
            <a:r>
              <a:rPr lang="en-US" sz="1400" dirty="0">
                <a:latin typeface="Calibri" pitchFamily="34" charset="0"/>
              </a:rPr>
              <a:t>Copy the label from the left.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</a:rPr>
              <a:t>		       </a:t>
            </a:r>
            <a:r>
              <a:rPr lang="en-US" sz="1400" dirty="0">
                <a:latin typeface="Calibri" pitchFamily="34" charset="0"/>
                <a:sym typeface="Symbol" pitchFamily="18" charset="2"/>
              </a:rPr>
              <a:t> Update the equivalence table.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sz="1400" dirty="0">
              <a:latin typeface="Calibri" pitchFamily="34" charset="0"/>
              <a:sym typeface="Symbol" pitchFamily="18" charset="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  <a:sym typeface="Symbol" pitchFamily="18" charset="2"/>
              </a:rPr>
              <a:t>        iv.) Otherwise, assign a new label.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sz="1400" dirty="0">
              <a:latin typeface="Calibri" pitchFamily="34" charset="0"/>
              <a:sym typeface="Symbol" pitchFamily="18" charset="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</a:pPr>
            <a:endParaRPr lang="en-US" sz="1400" dirty="0">
              <a:latin typeface="Calibri" pitchFamily="34" charset="0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sym typeface="Symbol" pitchFamily="18" charset="2"/>
              </a:rPr>
              <a:t>Re-label with the smallest of equivalent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sym typeface="Symbol" pitchFamily="18" charset="2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sym typeface="Symbol" pitchFamily="18" charset="2"/>
              </a:rPr>
              <a:t>labels</a:t>
            </a:r>
            <a:endParaRPr lang="de-CH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5826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21368" r="87631" b="69566"/>
          <a:stretch>
            <a:fillRect/>
          </a:stretch>
        </p:blipFill>
        <p:spPr bwMode="auto">
          <a:xfrm>
            <a:off x="304800" y="2224088"/>
            <a:ext cx="104616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8266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044" t="37498" r="87631" b="53436"/>
          <a:stretch>
            <a:fillRect/>
          </a:stretch>
        </p:blipFill>
        <p:spPr bwMode="auto">
          <a:xfrm>
            <a:off x="609600" y="3146425"/>
            <a:ext cx="534988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8266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044" t="50984" r="87631" b="39951"/>
          <a:stretch>
            <a:fillRect/>
          </a:stretch>
        </p:blipFill>
        <p:spPr bwMode="auto">
          <a:xfrm>
            <a:off x="609600" y="3984625"/>
            <a:ext cx="534988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8266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044" t="78716" r="87631" b="11937"/>
          <a:stretch>
            <a:fillRect/>
          </a:stretch>
        </p:blipFill>
        <p:spPr bwMode="auto">
          <a:xfrm>
            <a:off x="609600" y="4724400"/>
            <a:ext cx="534988" cy="527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826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0284" r="3021" b="45328"/>
          <a:stretch>
            <a:fillRect/>
          </a:stretch>
        </p:blipFill>
        <p:spPr bwMode="auto">
          <a:xfrm>
            <a:off x="5486400" y="1517475"/>
            <a:ext cx="3541626" cy="3518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8266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71002" t="54672" r="13025" b="30434"/>
          <a:stretch>
            <a:fillRect/>
          </a:stretch>
        </p:blipFill>
        <p:spPr bwMode="auto">
          <a:xfrm>
            <a:off x="5638799" y="5486400"/>
            <a:ext cx="1618413" cy="10060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82668" name="AutoShape 12"/>
          <p:cNvSpPr>
            <a:spLocks/>
          </p:cNvSpPr>
          <p:nvPr/>
        </p:nvSpPr>
        <p:spPr bwMode="auto">
          <a:xfrm>
            <a:off x="4419600" y="1752600"/>
            <a:ext cx="533400" cy="3581400"/>
          </a:xfrm>
          <a:prstGeom prst="rightBrace">
            <a:avLst>
              <a:gd name="adj1" fmla="val 55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2669" name="AutoShape 13"/>
          <p:cNvSpPr>
            <a:spLocks/>
          </p:cNvSpPr>
          <p:nvPr/>
        </p:nvSpPr>
        <p:spPr bwMode="auto">
          <a:xfrm>
            <a:off x="4419600" y="55626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2670" name="Text Box 14"/>
          <p:cNvSpPr txBox="1">
            <a:spLocks noChangeArrowheads="1"/>
          </p:cNvSpPr>
          <p:nvPr/>
        </p:nvSpPr>
        <p:spPr bwMode="auto">
          <a:xfrm>
            <a:off x="4660900" y="3910013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Pass 1</a:t>
            </a:r>
          </a:p>
        </p:txBody>
      </p:sp>
      <p:sp>
        <p:nvSpPr>
          <p:cNvPr id="582671" name="Text Box 15"/>
          <p:cNvSpPr txBox="1">
            <a:spLocks noChangeArrowheads="1"/>
          </p:cNvSpPr>
          <p:nvPr/>
        </p:nvSpPr>
        <p:spPr bwMode="auto">
          <a:xfrm>
            <a:off x="4648200" y="5715000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Pass 2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4-Connectivity Labeling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54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2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2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2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2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2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2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26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8" grpId="0" animBg="1"/>
      <p:bldP spid="582669" grpId="0" animBg="1"/>
      <p:bldP spid="582670" grpId="0"/>
      <p:bldP spid="5826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C:\Users\Qasim\Desktop\Untitl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636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Qasim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6" y="1447800"/>
            <a:ext cx="3622614" cy="22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4-Connectivity Labeling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161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16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1557" y="1600200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9051" y="4278868"/>
            <a:ext cx="79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1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938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248400" y="184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2  2  2  2  2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9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0" y="18404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6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38800" y="2069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3  3  3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5600" y="20690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4357" y="2057400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00" y="20690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32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6388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3  3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5600" y="22976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2799" y="2297668"/>
            <a:ext cx="78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2  2  2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71800" y="4267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2</a:t>
            </a:r>
          </a:p>
        </p:txBody>
      </p:sp>
      <p:pic>
        <p:nvPicPr>
          <p:cNvPr id="37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638800" y="25262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25262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00" y="252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2  2</a:t>
            </a:r>
          </a:p>
        </p:txBody>
      </p:sp>
      <p:pic>
        <p:nvPicPr>
          <p:cNvPr id="41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05600" y="2754868"/>
            <a:ext cx="22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4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67056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2  2  2</a:t>
            </a:r>
          </a:p>
        </p:txBody>
      </p:sp>
      <p:pic>
        <p:nvPicPr>
          <p:cNvPr id="46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638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4  4  4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19400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0" y="3212068"/>
            <a:ext cx="45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</a:t>
            </a:r>
          </a:p>
        </p:txBody>
      </p:sp>
      <p:pic>
        <p:nvPicPr>
          <p:cNvPr id="49" name="Picture 5" descr="C:\Users\Qasim\Desktop\Untitled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2"/>
          <p:cNvSpPr txBox="1">
            <a:spLocks noChangeArrowheads="1"/>
          </p:cNvSpPr>
          <p:nvPr/>
        </p:nvSpPr>
        <p:spPr>
          <a:xfrm>
            <a:off x="1374892" y="5507878"/>
            <a:ext cx="6570632" cy="70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宋体" pitchFamily="2" charset="-122"/>
              </a:rPr>
              <a:t>What will be values of table in second scan ?</a:t>
            </a:r>
          </a:p>
        </p:txBody>
      </p:sp>
      <p:sp>
        <p:nvSpPr>
          <p:cNvPr id="52" name="Footer Placeholder 1"/>
          <p:cNvSpPr txBox="1">
            <a:spLocks/>
          </p:cNvSpPr>
          <p:nvPr/>
        </p:nvSpPr>
        <p:spPr>
          <a:xfrm>
            <a:off x="6705600" y="6629401"/>
            <a:ext cx="2438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625 0.001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875 0.005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556 L 0.3625 0.00556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5.55112E-17 L 0.14167 5.55112E-1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6 1.19389E-6 L 0.2875 0.0020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208 L 0.3625 0.00208 " pathEditMode="relative" rAng="0" ptsTypes="AA">
                                      <p:cBhvr>
                                        <p:cTn id="74" dur="1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555 L 0.07083 0.005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555 L 0.19583 0.0055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00555 L 0.2375 0.00555 " pathEditMode="relative" rAng="0" ptsTypes="AA">
                                      <p:cBhvr>
                                        <p:cTn id="109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0.00555 L 0.2875 0.00555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555 L 0.3625 0.00555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17 0.00555 L 0.07083 0.00555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555 L 0.19583 0.00555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00555 L 0.2375 0.00555 " pathEditMode="relative" rAng="0" ptsTypes="AA">
                                      <p:cBhvr>
                                        <p:cTn id="156" dur="1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1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0.00556 L 0.2875 0.00556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556 L 0.3625 0.0055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17 0.00555 L 0.07083 0.00555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555 L 0.19583 0.00555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00556 L 0.2875 0.00556 " pathEditMode="relative" rAng="0" ptsTypes="AA">
                                      <p:cBhvr>
                                        <p:cTn id="208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100"/>
                            </p:stCondLst>
                            <p:childTnLst>
                              <p:par>
                                <p:cTn id="2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556 L 0.3625 0.0055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3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0.00556 L 0.19583 -0.00556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8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-0.00556 L 0.3625 -0.00556 " pathEditMode="relative" rAng="0" ptsTypes="AA">
                                      <p:cBhvr>
                                        <p:cTn id="243" dur="1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1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63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0.00556 L 0.19583 -0.00556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00"/>
                            </p:stCondLst>
                            <p:childTnLst>
                              <p:par>
                                <p:cTn id="2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8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-0.00556 L 0.3625 -0.00556 " pathEditMode="relative" rAng="0" ptsTypes="AA">
                                      <p:cBhvr>
                                        <p:cTn id="266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1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L 0.06666 -0.00555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555 L 0.2125 -0.00347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-0.00347 L 0.3625 -0.00555 " pathEditMode="relative" rAng="0" ptsTypes="AA">
                                      <p:cBhvr>
                                        <p:cTn id="301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100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625 0.00138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000"/>
                            </p:stCondLst>
                            <p:childTnLst>
                              <p:par>
                                <p:cTn id="3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3" grpId="0"/>
      <p:bldP spid="45" grpId="0"/>
      <p:bldP spid="47" grpId="0"/>
      <p:bldP spid="48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2133600"/>
            <a:ext cx="3429000" cy="3225800"/>
            <a:chOff x="624" y="1584"/>
            <a:chExt cx="2160" cy="2032"/>
          </a:xfrm>
        </p:grpSpPr>
        <p:pic>
          <p:nvPicPr>
            <p:cNvPr id="6154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" y="1584"/>
              <a:ext cx="2160" cy="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848" y="3216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15432" name="Text Box 8"/>
            <p:cNvSpPr txBox="1">
              <a:spLocks noChangeArrowheads="1"/>
            </p:cNvSpPr>
            <p:nvPr/>
          </p:nvSpPr>
          <p:spPr bwMode="auto">
            <a:xfrm>
              <a:off x="848" y="3435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00600" y="2057400"/>
            <a:ext cx="3367088" cy="3657600"/>
            <a:chOff x="3024" y="1488"/>
            <a:chExt cx="2121" cy="2304"/>
          </a:xfrm>
        </p:grpSpPr>
        <p:pic>
          <p:nvPicPr>
            <p:cNvPr id="6154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24" y="1488"/>
              <a:ext cx="2121" cy="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5433" name="Text Box 9"/>
            <p:cNvSpPr txBox="1">
              <a:spLocks noChangeArrowheads="1"/>
            </p:cNvSpPr>
            <p:nvPr/>
          </p:nvSpPr>
          <p:spPr bwMode="auto">
            <a:xfrm>
              <a:off x="3216" y="3160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15434" name="Text Box 10"/>
            <p:cNvSpPr txBox="1">
              <a:spLocks noChangeArrowheads="1"/>
            </p:cNvSpPr>
            <p:nvPr/>
          </p:nvSpPr>
          <p:spPr bwMode="auto">
            <a:xfrm>
              <a:off x="3216" y="337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15435" name="Text Box 11"/>
            <p:cNvSpPr txBox="1">
              <a:spLocks noChangeArrowheads="1"/>
            </p:cNvSpPr>
            <p:nvPr/>
          </p:nvSpPr>
          <p:spPr bwMode="auto">
            <a:xfrm>
              <a:off x="3208" y="357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 Labeling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59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19200" y="1981200"/>
            <a:ext cx="3081338" cy="3594100"/>
            <a:chOff x="768" y="1440"/>
            <a:chExt cx="1941" cy="2264"/>
          </a:xfrm>
        </p:grpSpPr>
        <p:pic>
          <p:nvPicPr>
            <p:cNvPr id="6195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8" y="1440"/>
              <a:ext cx="1941" cy="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9526" name="Text Box 6"/>
            <p:cNvSpPr txBox="1">
              <a:spLocks noChangeArrowheads="1"/>
            </p:cNvSpPr>
            <p:nvPr/>
          </p:nvSpPr>
          <p:spPr bwMode="auto">
            <a:xfrm>
              <a:off x="912" y="2936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19527" name="Text Box 7"/>
            <p:cNvSpPr txBox="1">
              <a:spLocks noChangeArrowheads="1"/>
            </p:cNvSpPr>
            <p:nvPr/>
          </p:nvSpPr>
          <p:spPr bwMode="auto">
            <a:xfrm>
              <a:off x="912" y="3147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19530" name="Text Box 10"/>
            <p:cNvSpPr txBox="1">
              <a:spLocks noChangeArrowheads="1"/>
            </p:cNvSpPr>
            <p:nvPr/>
          </p:nvSpPr>
          <p:spPr bwMode="auto">
            <a:xfrm>
              <a:off x="912" y="333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19531" name="Text Box 11"/>
            <p:cNvSpPr txBox="1">
              <a:spLocks noChangeArrowheads="1"/>
            </p:cNvSpPr>
            <p:nvPr/>
          </p:nvSpPr>
          <p:spPr bwMode="auto">
            <a:xfrm>
              <a:off x="912" y="3531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257800" y="1828800"/>
            <a:ext cx="3151188" cy="4122738"/>
            <a:chOff x="3312" y="1344"/>
            <a:chExt cx="1985" cy="2597"/>
          </a:xfrm>
        </p:grpSpPr>
        <p:pic>
          <p:nvPicPr>
            <p:cNvPr id="61952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2" y="1344"/>
              <a:ext cx="1985" cy="2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19532" name="Text Box 12"/>
            <p:cNvSpPr txBox="1">
              <a:spLocks noChangeArrowheads="1"/>
            </p:cNvSpPr>
            <p:nvPr/>
          </p:nvSpPr>
          <p:spPr bwMode="auto">
            <a:xfrm>
              <a:off x="3488" y="2968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19533" name="Text Box 13"/>
            <p:cNvSpPr txBox="1">
              <a:spLocks noChangeArrowheads="1"/>
            </p:cNvSpPr>
            <p:nvPr/>
          </p:nvSpPr>
          <p:spPr bwMode="auto">
            <a:xfrm>
              <a:off x="3488" y="317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19534" name="Text Box 14"/>
            <p:cNvSpPr txBox="1">
              <a:spLocks noChangeArrowheads="1"/>
            </p:cNvSpPr>
            <p:nvPr/>
          </p:nvSpPr>
          <p:spPr bwMode="auto">
            <a:xfrm>
              <a:off x="3488" y="3371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19535" name="Text Box 15"/>
            <p:cNvSpPr txBox="1">
              <a:spLocks noChangeArrowheads="1"/>
            </p:cNvSpPr>
            <p:nvPr/>
          </p:nvSpPr>
          <p:spPr bwMode="auto">
            <a:xfrm>
              <a:off x="3488" y="3563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19536" name="Text Box 16"/>
            <p:cNvSpPr txBox="1">
              <a:spLocks noChangeArrowheads="1"/>
            </p:cNvSpPr>
            <p:nvPr/>
          </p:nvSpPr>
          <p:spPr bwMode="auto">
            <a:xfrm>
              <a:off x="3488" y="3755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 Labeling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5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90600" y="2028825"/>
            <a:ext cx="3148013" cy="4141788"/>
            <a:chOff x="624" y="1278"/>
            <a:chExt cx="1983" cy="2609"/>
          </a:xfrm>
        </p:grpSpPr>
        <p:pic>
          <p:nvPicPr>
            <p:cNvPr id="623620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" y="1278"/>
              <a:ext cx="1983" cy="2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3623" name="Text Box 7"/>
            <p:cNvSpPr txBox="1">
              <a:spLocks noChangeArrowheads="1"/>
            </p:cNvSpPr>
            <p:nvPr/>
          </p:nvSpPr>
          <p:spPr bwMode="auto">
            <a:xfrm>
              <a:off x="800" y="2888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23624" name="Text Box 8"/>
            <p:cNvSpPr txBox="1">
              <a:spLocks noChangeArrowheads="1"/>
            </p:cNvSpPr>
            <p:nvPr/>
          </p:nvSpPr>
          <p:spPr bwMode="auto">
            <a:xfrm>
              <a:off x="800" y="3115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23625" name="Text Box 9"/>
            <p:cNvSpPr txBox="1">
              <a:spLocks noChangeArrowheads="1"/>
            </p:cNvSpPr>
            <p:nvPr/>
          </p:nvSpPr>
          <p:spPr bwMode="auto">
            <a:xfrm>
              <a:off x="800" y="3307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23626" name="Text Box 10"/>
            <p:cNvSpPr txBox="1">
              <a:spLocks noChangeArrowheads="1"/>
            </p:cNvSpPr>
            <p:nvPr/>
          </p:nvSpPr>
          <p:spPr bwMode="auto">
            <a:xfrm>
              <a:off x="800" y="349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23627" name="Text Box 11"/>
            <p:cNvSpPr txBox="1">
              <a:spLocks noChangeArrowheads="1"/>
            </p:cNvSpPr>
            <p:nvPr/>
          </p:nvSpPr>
          <p:spPr bwMode="auto">
            <a:xfrm>
              <a:off x="800" y="3699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53000" y="2017713"/>
            <a:ext cx="3357563" cy="4230687"/>
            <a:chOff x="3120" y="1271"/>
            <a:chExt cx="2115" cy="2665"/>
          </a:xfrm>
        </p:grpSpPr>
        <p:pic>
          <p:nvPicPr>
            <p:cNvPr id="623621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0" y="1271"/>
              <a:ext cx="2115" cy="2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3628" name="Text Box 12"/>
            <p:cNvSpPr txBox="1">
              <a:spLocks noChangeArrowheads="1"/>
            </p:cNvSpPr>
            <p:nvPr/>
          </p:nvSpPr>
          <p:spPr bwMode="auto">
            <a:xfrm>
              <a:off x="3304" y="2920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23629" name="Text Box 13"/>
            <p:cNvSpPr txBox="1">
              <a:spLocks noChangeArrowheads="1"/>
            </p:cNvSpPr>
            <p:nvPr/>
          </p:nvSpPr>
          <p:spPr bwMode="auto">
            <a:xfrm>
              <a:off x="3304" y="3147"/>
              <a:ext cx="11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23630" name="Text Box 14"/>
            <p:cNvSpPr txBox="1">
              <a:spLocks noChangeArrowheads="1"/>
            </p:cNvSpPr>
            <p:nvPr/>
          </p:nvSpPr>
          <p:spPr bwMode="auto">
            <a:xfrm>
              <a:off x="3304" y="3339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23631" name="Text Box 15"/>
            <p:cNvSpPr txBox="1">
              <a:spLocks noChangeArrowheads="1"/>
            </p:cNvSpPr>
            <p:nvPr/>
          </p:nvSpPr>
          <p:spPr bwMode="auto">
            <a:xfrm>
              <a:off x="3304" y="3531"/>
              <a:ext cx="7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3304" y="3731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 Labeling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2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50938" y="1857375"/>
            <a:ext cx="3116262" cy="3963988"/>
            <a:chOff x="725" y="1362"/>
            <a:chExt cx="1963" cy="2497"/>
          </a:xfrm>
        </p:grpSpPr>
        <p:pic>
          <p:nvPicPr>
            <p:cNvPr id="6277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5" y="1362"/>
              <a:ext cx="1963" cy="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7718" name="Text Box 6"/>
            <p:cNvSpPr txBox="1">
              <a:spLocks noChangeArrowheads="1"/>
            </p:cNvSpPr>
            <p:nvPr/>
          </p:nvSpPr>
          <p:spPr bwMode="auto">
            <a:xfrm>
              <a:off x="856" y="2877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27719" name="Text Box 7"/>
            <p:cNvSpPr txBox="1">
              <a:spLocks noChangeArrowheads="1"/>
            </p:cNvSpPr>
            <p:nvPr/>
          </p:nvSpPr>
          <p:spPr bwMode="auto">
            <a:xfrm>
              <a:off x="856" y="3277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27720" name="Text Box 8"/>
            <p:cNvSpPr txBox="1">
              <a:spLocks noChangeArrowheads="1"/>
            </p:cNvSpPr>
            <p:nvPr/>
          </p:nvSpPr>
          <p:spPr bwMode="auto">
            <a:xfrm>
              <a:off x="864" y="3466"/>
              <a:ext cx="7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27721" name="Text Box 9"/>
            <p:cNvSpPr txBox="1">
              <a:spLocks noChangeArrowheads="1"/>
            </p:cNvSpPr>
            <p:nvPr/>
          </p:nvSpPr>
          <p:spPr bwMode="auto">
            <a:xfrm>
              <a:off x="856" y="3658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  <p:sp>
          <p:nvSpPr>
            <p:cNvPr id="627722" name="Text Box 10"/>
            <p:cNvSpPr txBox="1">
              <a:spLocks noChangeArrowheads="1"/>
            </p:cNvSpPr>
            <p:nvPr/>
          </p:nvSpPr>
          <p:spPr bwMode="auto">
            <a:xfrm>
              <a:off x="864" y="3072"/>
              <a:ext cx="101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29200" y="1828800"/>
            <a:ext cx="3094038" cy="3962400"/>
            <a:chOff x="3168" y="1344"/>
            <a:chExt cx="1949" cy="2496"/>
          </a:xfrm>
        </p:grpSpPr>
        <p:pic>
          <p:nvPicPr>
            <p:cNvPr id="62771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68" y="1344"/>
              <a:ext cx="1949" cy="2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7723" name="Text Box 11"/>
            <p:cNvSpPr txBox="1">
              <a:spLocks noChangeArrowheads="1"/>
            </p:cNvSpPr>
            <p:nvPr/>
          </p:nvSpPr>
          <p:spPr bwMode="auto">
            <a:xfrm>
              <a:off x="3312" y="2848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27724" name="Text Box 12"/>
            <p:cNvSpPr txBox="1">
              <a:spLocks noChangeArrowheads="1"/>
            </p:cNvSpPr>
            <p:nvPr/>
          </p:nvSpPr>
          <p:spPr bwMode="auto">
            <a:xfrm>
              <a:off x="3312" y="3248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27725" name="Text Box 13"/>
            <p:cNvSpPr txBox="1">
              <a:spLocks noChangeArrowheads="1"/>
            </p:cNvSpPr>
            <p:nvPr/>
          </p:nvSpPr>
          <p:spPr bwMode="auto">
            <a:xfrm>
              <a:off x="3320" y="3437"/>
              <a:ext cx="7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27726" name="Text Box 14"/>
            <p:cNvSpPr txBox="1">
              <a:spLocks noChangeArrowheads="1"/>
            </p:cNvSpPr>
            <p:nvPr/>
          </p:nvSpPr>
          <p:spPr bwMode="auto">
            <a:xfrm>
              <a:off x="3312" y="3629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3320" y="3043"/>
              <a:ext cx="101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 Labeling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3886200" y="6000750"/>
            <a:ext cx="2514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31900" y="1905000"/>
            <a:ext cx="2959100" cy="4114800"/>
            <a:chOff x="776" y="1392"/>
            <a:chExt cx="1864" cy="2592"/>
          </a:xfrm>
        </p:grpSpPr>
        <p:pic>
          <p:nvPicPr>
            <p:cNvPr id="63181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6" y="1392"/>
              <a:ext cx="1864" cy="2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1815" name="Rectangle 7"/>
            <p:cNvSpPr>
              <a:spLocks noChangeArrowheads="1"/>
            </p:cNvSpPr>
            <p:nvPr/>
          </p:nvSpPr>
          <p:spPr bwMode="auto">
            <a:xfrm>
              <a:off x="1488" y="3744"/>
              <a:ext cx="115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1817" name="Text Box 9"/>
            <p:cNvSpPr txBox="1">
              <a:spLocks noChangeArrowheads="1"/>
            </p:cNvSpPr>
            <p:nvPr/>
          </p:nvSpPr>
          <p:spPr bwMode="auto">
            <a:xfrm>
              <a:off x="912" y="2805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/>
                <a:t>Background pixel</a:t>
              </a:r>
            </a:p>
          </p:txBody>
        </p:sp>
        <p:sp>
          <p:nvSpPr>
            <p:cNvPr id="631818" name="Text Box 10"/>
            <p:cNvSpPr txBox="1">
              <a:spLocks noChangeArrowheads="1"/>
            </p:cNvSpPr>
            <p:nvPr/>
          </p:nvSpPr>
          <p:spPr bwMode="auto">
            <a:xfrm>
              <a:off x="920" y="3189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31819" name="Text Box 11"/>
            <p:cNvSpPr txBox="1">
              <a:spLocks noChangeArrowheads="1"/>
            </p:cNvSpPr>
            <p:nvPr/>
          </p:nvSpPr>
          <p:spPr bwMode="auto">
            <a:xfrm>
              <a:off x="920" y="3394"/>
              <a:ext cx="7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31820" name="Text Box 12"/>
            <p:cNvSpPr txBox="1">
              <a:spLocks noChangeArrowheads="1"/>
            </p:cNvSpPr>
            <p:nvPr/>
          </p:nvSpPr>
          <p:spPr bwMode="auto">
            <a:xfrm>
              <a:off x="920" y="3560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  <p:sp>
          <p:nvSpPr>
            <p:cNvPr id="631821" name="Text Box 13"/>
            <p:cNvSpPr txBox="1">
              <a:spLocks noChangeArrowheads="1"/>
            </p:cNvSpPr>
            <p:nvPr/>
          </p:nvSpPr>
          <p:spPr bwMode="auto">
            <a:xfrm>
              <a:off x="920" y="3008"/>
              <a:ext cx="101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31822" name="Text Box 14"/>
            <p:cNvSpPr txBox="1">
              <a:spLocks noChangeArrowheads="1"/>
            </p:cNvSpPr>
            <p:nvPr/>
          </p:nvSpPr>
          <p:spPr bwMode="auto">
            <a:xfrm>
              <a:off x="920" y="3747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05400" y="1905000"/>
            <a:ext cx="3057525" cy="4152900"/>
            <a:chOff x="3216" y="1392"/>
            <a:chExt cx="1926" cy="2616"/>
          </a:xfrm>
        </p:grpSpPr>
        <p:pic>
          <p:nvPicPr>
            <p:cNvPr id="63181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6" y="1392"/>
              <a:ext cx="1879" cy="2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1816" name="Rectangle 8"/>
            <p:cNvSpPr>
              <a:spLocks noChangeArrowheads="1"/>
            </p:cNvSpPr>
            <p:nvPr/>
          </p:nvSpPr>
          <p:spPr bwMode="auto">
            <a:xfrm>
              <a:off x="3990" y="3768"/>
              <a:ext cx="115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3360" y="2824"/>
              <a:ext cx="803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/>
                <a:t>Background pixel</a:t>
              </a: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3368" y="3208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1</a:t>
              </a:r>
            </a:p>
          </p:txBody>
        </p:sp>
        <p:sp>
          <p:nvSpPr>
            <p:cNvPr id="631825" name="Text Box 17"/>
            <p:cNvSpPr txBox="1">
              <a:spLocks noChangeArrowheads="1"/>
            </p:cNvSpPr>
            <p:nvPr/>
          </p:nvSpPr>
          <p:spPr bwMode="auto">
            <a:xfrm>
              <a:off x="3368" y="3389"/>
              <a:ext cx="7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2</a:t>
              </a:r>
            </a:p>
          </p:txBody>
        </p:sp>
        <p:sp>
          <p:nvSpPr>
            <p:cNvPr id="631826" name="Text Box 18"/>
            <p:cNvSpPr txBox="1">
              <a:spLocks noChangeArrowheads="1"/>
            </p:cNvSpPr>
            <p:nvPr/>
          </p:nvSpPr>
          <p:spPr bwMode="auto">
            <a:xfrm>
              <a:off x="3368" y="3579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3</a:t>
              </a:r>
            </a:p>
          </p:txBody>
        </p:sp>
        <p:sp>
          <p:nvSpPr>
            <p:cNvPr id="631827" name="Text Box 19"/>
            <p:cNvSpPr txBox="1">
              <a:spLocks noChangeArrowheads="1"/>
            </p:cNvSpPr>
            <p:nvPr/>
          </p:nvSpPr>
          <p:spPr bwMode="auto">
            <a:xfrm>
              <a:off x="3368" y="3027"/>
              <a:ext cx="101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Unlabeled pixel</a:t>
              </a:r>
            </a:p>
          </p:txBody>
        </p:sp>
        <p:sp>
          <p:nvSpPr>
            <p:cNvPr id="631828" name="Text Box 20"/>
            <p:cNvSpPr txBox="1">
              <a:spLocks noChangeArrowheads="1"/>
            </p:cNvSpPr>
            <p:nvPr/>
          </p:nvSpPr>
          <p:spPr bwMode="auto">
            <a:xfrm>
              <a:off x="3368" y="3766"/>
              <a:ext cx="63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Label 4</a:t>
              </a: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8-Connectivity Labeling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150" y="2514600"/>
            <a:ext cx="29146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47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514600"/>
            <a:ext cx="30480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Labeling - 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6151" y="182433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Original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2084" y="179129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Labeled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36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13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4384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Labeling - 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1824335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Original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933" y="179129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Labeled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6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3648" y="2244636"/>
            <a:ext cx="915764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3648" y="2362200"/>
            <a:ext cx="915764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585627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Kristen ITC" pitchFamily="66" charset="0"/>
                <a:cs typeface="Times New Roman" pitchFamily="18" charset="0"/>
              </a:rPr>
              <a:t>Pixel Connectivity</a:t>
            </a:r>
          </a:p>
          <a:p>
            <a:pPr algn="ctr"/>
            <a:endParaRPr lang="en-US" sz="2400" b="1" dirty="0">
              <a:solidFill>
                <a:srgbClr val="002060"/>
              </a:solidFill>
              <a:latin typeface="Kristen ITC" pitchFamily="66" charset="0"/>
              <a:cs typeface="Times New Roman" pitchFamily="18" charset="0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3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3648" y="2244636"/>
            <a:ext cx="915764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3648" y="2362200"/>
            <a:ext cx="915764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361194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Kristen ITC" pitchFamily="66" charset="0"/>
                <a:cs typeface="Times New Roman" pitchFamily="18" charset="0"/>
              </a:rPr>
              <a:t>End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Kristen ITC" pitchFamily="66" charset="0"/>
              </a:rPr>
              <a:t>Pixel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7962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86200" y="3581400"/>
            <a:ext cx="1066800" cy="1066800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3810000"/>
            <a:ext cx="73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(X,Y)</a:t>
            </a:r>
          </a:p>
        </p:txBody>
      </p:sp>
      <p:sp>
        <p:nvSpPr>
          <p:cNvPr id="12" name="Oval 11"/>
          <p:cNvSpPr/>
          <p:nvPr/>
        </p:nvSpPr>
        <p:spPr>
          <a:xfrm>
            <a:off x="5037174" y="3581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(X+1,Y)</a:t>
            </a:r>
          </a:p>
        </p:txBody>
      </p:sp>
      <p:sp>
        <p:nvSpPr>
          <p:cNvPr id="19" name="Oval 18"/>
          <p:cNvSpPr/>
          <p:nvPr/>
        </p:nvSpPr>
        <p:spPr>
          <a:xfrm>
            <a:off x="3918540" y="4724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182880" rtlCol="0" anchor="ctr"/>
          <a:lstStyle/>
          <a:p>
            <a:pPr algn="ctr"/>
            <a:r>
              <a:rPr lang="en-US" sz="1200" dirty="0"/>
              <a:t>(X,Y-1)</a:t>
            </a:r>
          </a:p>
        </p:txBody>
      </p:sp>
      <p:sp>
        <p:nvSpPr>
          <p:cNvPr id="20" name="Oval 19"/>
          <p:cNvSpPr/>
          <p:nvPr/>
        </p:nvSpPr>
        <p:spPr>
          <a:xfrm>
            <a:off x="2743200" y="3581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(X-1,Y)</a:t>
            </a:r>
          </a:p>
        </p:txBody>
      </p:sp>
      <p:sp>
        <p:nvSpPr>
          <p:cNvPr id="21" name="Oval 20"/>
          <p:cNvSpPr/>
          <p:nvPr/>
        </p:nvSpPr>
        <p:spPr>
          <a:xfrm>
            <a:off x="3890187" y="2438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(X,Y+1)</a:t>
            </a:r>
          </a:p>
        </p:txBody>
      </p:sp>
      <p:sp>
        <p:nvSpPr>
          <p:cNvPr id="22" name="Oval 21"/>
          <p:cNvSpPr/>
          <p:nvPr/>
        </p:nvSpPr>
        <p:spPr>
          <a:xfrm>
            <a:off x="5037173" y="4724400"/>
            <a:ext cx="1058826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(X+1,Y-1)</a:t>
            </a:r>
          </a:p>
        </p:txBody>
      </p:sp>
      <p:sp>
        <p:nvSpPr>
          <p:cNvPr id="23" name="Oval 22"/>
          <p:cNvSpPr/>
          <p:nvPr/>
        </p:nvSpPr>
        <p:spPr>
          <a:xfrm>
            <a:off x="2743200" y="4724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(X-1,Y-1)</a:t>
            </a:r>
          </a:p>
        </p:txBody>
      </p:sp>
      <p:sp>
        <p:nvSpPr>
          <p:cNvPr id="24" name="Oval 23"/>
          <p:cNvSpPr/>
          <p:nvPr/>
        </p:nvSpPr>
        <p:spPr>
          <a:xfrm>
            <a:off x="5037174" y="2438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(X+1,Y+1)</a:t>
            </a:r>
          </a:p>
        </p:txBody>
      </p:sp>
      <p:sp>
        <p:nvSpPr>
          <p:cNvPr id="25" name="Oval 24"/>
          <p:cNvSpPr/>
          <p:nvPr/>
        </p:nvSpPr>
        <p:spPr>
          <a:xfrm>
            <a:off x="2743199" y="2438400"/>
            <a:ext cx="1058825" cy="1066800"/>
          </a:xfrm>
          <a:prstGeom prst="ellipse">
            <a:avLst/>
          </a:prstGeom>
          <a:solidFill>
            <a:schemeClr val="tx2">
              <a:alpha val="6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(X-1,Y+1)</a:t>
            </a:r>
          </a:p>
        </p:txBody>
      </p:sp>
      <p:sp>
        <p:nvSpPr>
          <p:cNvPr id="26" name="Rectangle 1027"/>
          <p:cNvSpPr>
            <a:spLocks noChangeArrowheads="1"/>
          </p:cNvSpPr>
          <p:nvPr/>
        </p:nvSpPr>
        <p:spPr bwMode="auto">
          <a:xfrm>
            <a:off x="414670" y="1142110"/>
            <a:ext cx="8534400" cy="91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Neighbors of pixel are the pixels that are adjacent to the identified pixel.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Pixel Neighborhood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389" y="3796560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(4 Connectivity)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2545" y="23622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(Diagonal Pixels)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02821" y="6172200"/>
            <a:ext cx="189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(8 Connectivity)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</p:spTree>
    <p:extLst>
      <p:ext uri="{BB962C8B-B14F-4D97-AF65-F5344CB8AC3E}">
        <p14:creationId xmlns:p14="http://schemas.microsoft.com/office/powerpoint/2010/main" val="20024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2" grpId="1" animBg="1"/>
      <p:bldP spid="12" grpId="2" animBg="1"/>
      <p:bldP spid="12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18" grpId="0"/>
      <p:bldP spid="18" grpId="1"/>
      <p:bldP spid="32" grpId="0"/>
      <p:bldP spid="32" grpId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04800" y="2667000"/>
            <a:ext cx="8229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City Block Distance –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 D</a:t>
            </a:r>
            <a:r>
              <a:rPr lang="en-US" sz="28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4   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endParaRPr lang="en-US" sz="2800" baseline="-25000" dirty="0">
              <a:solidFill>
                <a:srgbClr val="002060"/>
              </a:solidFill>
              <a:latin typeface="Comic Sans MS" pitchFamily="66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Chess Board Distance –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 D</a:t>
            </a:r>
            <a:r>
              <a:rPr lang="en-US" sz="28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8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endParaRPr lang="en-US" sz="2800" baseline="-25000" dirty="0">
              <a:solidFill>
                <a:srgbClr val="002060"/>
              </a:solidFill>
              <a:latin typeface="Comic Sans MS" pitchFamily="66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en-US" sz="28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Euclidean Distance -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E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55000"/>
            </a:pPr>
            <a:endParaRPr lang="en-US" sz="2800" dirty="0">
              <a:solidFill>
                <a:srgbClr val="002060"/>
              </a:solidFill>
              <a:latin typeface="Comic Sans MS" pitchFamily="66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Distance Measures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447800"/>
            <a:ext cx="7141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We can divide distance between pixels in </a:t>
            </a:r>
          </a:p>
          <a:p>
            <a:r>
              <a:rPr lang="en-US" sz="2800" dirty="0">
                <a:solidFill>
                  <a:srgbClr val="002060"/>
                </a:solidFill>
                <a:latin typeface="Comic Sans MS" pitchFamily="66" charset="0"/>
                <a:cs typeface="Arial" charset="0"/>
              </a:rPr>
              <a:t>following categories</a:t>
            </a:r>
          </a:p>
        </p:txBody>
      </p:sp>
    </p:spTree>
    <p:extLst>
      <p:ext uri="{BB962C8B-B14F-4D97-AF65-F5344CB8AC3E}">
        <p14:creationId xmlns:p14="http://schemas.microsoft.com/office/powerpoint/2010/main" val="234863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Distance Measures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3700" y="1123293"/>
            <a:ext cx="73787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City block distance (D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distance)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26628" name="Picture 4" descr="C:\Users\Qasim\Desktop\New folder (2)\conne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28951"/>
            <a:ext cx="3214687" cy="32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4953000" y="3567175"/>
            <a:ext cx="762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733801" y="3562346"/>
            <a:ext cx="838199" cy="157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236243" y="4217289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4236243" y="2921889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3159885" y="2921890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301913" y="2905143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152850" y="4217289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5298314" y="4217289"/>
            <a:ext cx="990600" cy="1572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45599" y="341012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7134" y="34101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8071" y="3399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6642" y="23099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6642" y="44841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8071" y="4472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7134" y="229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78071" y="23151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9413" y="44726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Right Arrow 29"/>
          <p:cNvSpPr/>
          <p:nvPr/>
        </p:nvSpPr>
        <p:spPr>
          <a:xfrm rot="10800000">
            <a:off x="3789035" y="2477823"/>
            <a:ext cx="838199" cy="157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3775445" y="4636387"/>
            <a:ext cx="838199" cy="15722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885757" y="2477823"/>
            <a:ext cx="762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885757" y="4627316"/>
            <a:ext cx="762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96149"/>
              </p:ext>
            </p:extLst>
          </p:nvPr>
        </p:nvGraphicFramePr>
        <p:xfrm>
          <a:off x="2674143" y="5586174"/>
          <a:ext cx="4114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50" imgH="253890" progId="Equation.DSMT4">
                  <p:embed/>
                </p:oleObj>
              </mc:Choice>
              <mc:Fallback>
                <p:oleObj name="Equation" r:id="rId4" imgW="1497950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143" y="5586174"/>
                        <a:ext cx="4114800" cy="696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ooter Placeholder 1"/>
          <p:cNvSpPr txBox="1">
            <a:spLocks/>
          </p:cNvSpPr>
          <p:nvPr/>
        </p:nvSpPr>
        <p:spPr>
          <a:xfrm>
            <a:off x="6705600" y="6629401"/>
            <a:ext cx="2438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0" grpId="0"/>
      <p:bldP spid="11" grpId="0"/>
      <p:bldP spid="22" grpId="0"/>
      <p:bldP spid="23" grpId="0"/>
      <p:bldP spid="24" grpId="0"/>
      <p:bldP spid="12" grpId="0"/>
      <p:bldP spid="26" grpId="0"/>
      <p:bldP spid="27" grpId="0"/>
      <p:bldP spid="28" grpId="0"/>
      <p:bldP spid="30" grpId="2" animBg="1"/>
      <p:bldP spid="30" grpId="3" animBg="1"/>
      <p:bldP spid="31" grpId="2" animBg="1"/>
      <p:bldP spid="31" grpId="3" animBg="1"/>
      <p:bldP spid="32" grpId="0" animBg="1"/>
      <p:bldP spid="3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Distance Measures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93700" y="1123293"/>
            <a:ext cx="7378700" cy="70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宋体" pitchFamily="2" charset="-122"/>
              </a:rPr>
              <a:t>Euclidean Distance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84163"/>
              </p:ext>
            </p:extLst>
          </p:nvPr>
        </p:nvGraphicFramePr>
        <p:xfrm>
          <a:off x="2590800" y="1984375"/>
          <a:ext cx="4495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279400" progId="Equation.DSMT4">
                  <p:embed/>
                </p:oleObj>
              </mc:Choice>
              <mc:Fallback>
                <p:oleObj name="Equation" r:id="rId3" imgW="1841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4375"/>
                        <a:ext cx="4495800" cy="682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5" descr="C:\Users\Qasim\Desktop\neighbourhoo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01" y="3284508"/>
            <a:ext cx="31369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71600" y="5900708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1751" y="3995708"/>
            <a:ext cx="722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5313180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{(1-4)^2 + (1-4)^2}^0.5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820043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4.24</a:t>
            </a:r>
          </a:p>
        </p:txBody>
      </p:sp>
      <p:pic>
        <p:nvPicPr>
          <p:cNvPr id="28681" name="Picture 9" descr="C:\Users\Qasim\Desktop\untitl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3337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1"/>
          <p:cNvSpPr txBox="1">
            <a:spLocks/>
          </p:cNvSpPr>
          <p:nvPr/>
        </p:nvSpPr>
        <p:spPr>
          <a:xfrm>
            <a:off x="6705600" y="6629401"/>
            <a:ext cx="2438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Distance Measures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 descr="C:\Users\Qasim\Desktop\neighbourh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26" y="2133600"/>
            <a:ext cx="31369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3700" y="1123293"/>
            <a:ext cx="7378700" cy="78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Chessboard distance (D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8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distance)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5097" y="3477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724400" y="3652773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605915">
            <a:off x="4714891" y="3304087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4381499" y="3314699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038601" y="3652772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3372883">
            <a:off x="4039545" y="3319730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7890238">
            <a:off x="4045793" y="3997836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237310">
            <a:off x="4390428" y="3997107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437293">
            <a:off x="4728106" y="3932934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8282" y="28070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1920" y="28070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42892" y="28070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282" y="34981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7860" y="40740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91056" y="40740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1077" y="40740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2892" y="3492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Right Arrow 30"/>
          <p:cNvSpPr/>
          <p:nvPr/>
        </p:nvSpPr>
        <p:spPr>
          <a:xfrm rot="10800000">
            <a:off x="3429000" y="3033084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3429000" y="3657598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3429001" y="4267198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8005692">
            <a:off x="3429001" y="4571998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3036772">
            <a:off x="3442727" y="2690619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5991703">
            <a:off x="3760503" y="2633165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5991703">
            <a:off x="4370103" y="2624634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5991703">
            <a:off x="4979703" y="2624634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8570295">
            <a:off x="5284503" y="2700140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92156" y="2997053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334000" y="3581400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334000" y="4190999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2551042">
            <a:off x="5257800" y="4539491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4977340" y="4605026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4367740" y="4615173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3771899" y="4610099"/>
            <a:ext cx="381000" cy="1524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53612" y="2207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00124" y="2209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19600" y="2209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33800" y="2209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165042" y="2209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24200" y="2891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24200" y="3500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24200" y="41103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200" y="4719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74642" y="4724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19600" y="4724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29200" y="4724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800" y="4724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8800" y="4114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35007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8800" y="28194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97863"/>
              </p:ext>
            </p:extLst>
          </p:nvPr>
        </p:nvGraphicFramePr>
        <p:xfrm>
          <a:off x="2119840" y="5708650"/>
          <a:ext cx="4876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254000" progId="Equation.DSMT4">
                  <p:embed/>
                </p:oleObj>
              </mc:Choice>
              <mc:Fallback>
                <p:oleObj name="Equation" r:id="rId4" imgW="17907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840" y="5708650"/>
                        <a:ext cx="4876800" cy="692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4905391" y="3352800"/>
            <a:ext cx="2120900" cy="781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D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8 =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U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2400" baseline="-25000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2400" baseline="-250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 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5" name="Footer Placeholder 1"/>
          <p:cNvSpPr txBox="1">
            <a:spLocks/>
          </p:cNvSpPr>
          <p:nvPr/>
        </p:nvSpPr>
        <p:spPr>
          <a:xfrm>
            <a:off x="6705600" y="6629401"/>
            <a:ext cx="2438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7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6" dur="2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3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20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13" grpId="0"/>
      <p:bldP spid="1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Establishing boundaries of objects and components of regions in an image.</a:t>
            </a:r>
          </a:p>
          <a:p>
            <a:pPr algn="just" eaLnBrk="1" hangingPunct="1"/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  <a:p>
            <a:pPr algn="just" eaLnBrk="1" hangingPunct="1"/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Group the same region by assumption that the pixels are of same color or equal intensity</a:t>
            </a:r>
          </a:p>
          <a:p>
            <a:pPr algn="just" eaLnBrk="1" hangingPunct="1"/>
            <a:endParaRPr lang="en-US" sz="2400" dirty="0">
              <a:latin typeface="Comic Sans MS" pitchFamily="66" charset="0"/>
            </a:endParaRPr>
          </a:p>
          <a:p>
            <a:pPr algn="just" eaLnBrk="1" hangingPunct="1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Two pixels p &amp; q are connected if</a:t>
            </a:r>
          </a:p>
          <a:p>
            <a:pPr algn="just" eaLnBrk="1" hangingPunct="1"/>
            <a:endParaRPr lang="en-US" sz="1400" dirty="0">
              <a:solidFill>
                <a:schemeClr val="accent6">
                  <a:lumMod val="50000"/>
                </a:schemeClr>
              </a:solidFill>
              <a:latin typeface="Comic Sans MS" pitchFamily="66" charset="0"/>
            </a:endParaRPr>
          </a:p>
          <a:p>
            <a:pPr lvl="1" algn="just" eaLnBrk="1" hangingPunct="1"/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They are adjacent in some sense</a:t>
            </a:r>
          </a:p>
          <a:p>
            <a:pPr lvl="1" eaLnBrk="1" hangingPunct="1"/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If their gray levels satisfy a specified criterion of similarity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Connectivity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8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381000" y="1487269"/>
            <a:ext cx="876299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V: 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Set of gray levels used to define the criterion of similarity</a:t>
            </a:r>
          </a:p>
          <a:p>
            <a:endParaRPr lang="en-US" sz="2000" dirty="0">
              <a:solidFill>
                <a:srgbClr val="002060"/>
              </a:solidFill>
              <a:latin typeface="Comic Sans MS" pitchFamily="66" charset="0"/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p,q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: </a:t>
            </a:r>
            <a:r>
              <a:rPr lang="en-US" sz="2400" dirty="0">
                <a:solidFill>
                  <a:srgbClr val="002060"/>
                </a:solidFill>
                <a:latin typeface="Comic Sans MS" pitchFamily="66" charset="0"/>
              </a:rPr>
              <a:t>Pixels being observed</a:t>
            </a: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588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18390"/>
              </p:ext>
            </p:extLst>
          </p:nvPr>
        </p:nvGraphicFramePr>
        <p:xfrm>
          <a:off x="5257800" y="4495800"/>
          <a:ext cx="3180513" cy="461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228600" progId="">
                  <p:embed/>
                </p:oleObj>
              </mc:Choice>
              <mc:Fallback>
                <p:oleObj name="Equation" r:id="rId3" imgW="15746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3180513" cy="461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8815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198235"/>
            <a:ext cx="4724400" cy="35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5257800" y="3881735"/>
            <a:ext cx="315772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/>
              <a:t>Set of gray levels V = {1}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52400"/>
            <a:ext cx="73914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Kristen ITC" pitchFamily="66" charset="0"/>
              </a:rPr>
              <a:t>4-Connectivity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-13648" y="914400"/>
            <a:ext cx="91576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3648" y="993864"/>
            <a:ext cx="915764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705600" y="6629401"/>
            <a:ext cx="2438400" cy="228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Khawar Khurshid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F1BD-43F8-46BD-82CF-A8D039272C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24" y="38100"/>
            <a:ext cx="11794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27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11549</TotalTime>
  <Words>700</Words>
  <Application>Microsoft Office PowerPoint</Application>
  <PresentationFormat>On-screen Show (4:3)</PresentationFormat>
  <Paragraphs>246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Kristen ITC</vt:lpstr>
      <vt:lpstr>Times New Roman</vt:lpstr>
      <vt:lpstr>Wingdings</vt:lpstr>
      <vt:lpstr>Office Theme</vt:lpstr>
      <vt:lpstr>Equation</vt:lpstr>
      <vt:lpstr>Digital Image 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full context-based prediction in reversible watermarking of images</dc:title>
  <dc:creator>afridi</dc:creator>
  <cp:lastModifiedBy>Kaleem Ullah</cp:lastModifiedBy>
  <cp:revision>1058</cp:revision>
  <cp:lastPrinted>2013-02-13T13:32:58Z</cp:lastPrinted>
  <dcterms:created xsi:type="dcterms:W3CDTF">2012-01-04T09:22:46Z</dcterms:created>
  <dcterms:modified xsi:type="dcterms:W3CDTF">2023-10-18T16:41:34Z</dcterms:modified>
</cp:coreProperties>
</file>