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10" r:id="rId2"/>
    <p:sldId id="378" r:id="rId3"/>
    <p:sldId id="412" r:id="rId4"/>
    <p:sldId id="431" r:id="rId5"/>
    <p:sldId id="432" r:id="rId6"/>
    <p:sldId id="440" r:id="rId7"/>
    <p:sldId id="433" r:id="rId8"/>
    <p:sldId id="439" r:id="rId9"/>
    <p:sldId id="434" r:id="rId10"/>
    <p:sldId id="435" r:id="rId11"/>
    <p:sldId id="441" r:id="rId12"/>
    <p:sldId id="436" r:id="rId13"/>
    <p:sldId id="437" r:id="rId14"/>
    <p:sldId id="442" r:id="rId15"/>
    <p:sldId id="438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FFFF"/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3487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67" y="801856"/>
            <a:ext cx="8662730" cy="886265"/>
          </a:xfrm>
        </p:spPr>
        <p:txBody>
          <a:bodyPr anchor="t">
            <a:noAutofit/>
          </a:bodyPr>
          <a:lstStyle/>
          <a:p>
            <a:r>
              <a:rPr lang="en-US" sz="6000" b="1" dirty="0"/>
              <a:t>cv 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81911"/>
            <a:ext cx="10993546" cy="83637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School of electrical engineering and computer science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National University of Sciences and Technology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9314" y="1694197"/>
            <a:ext cx="8469925" cy="98370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200" b="1" cap="none" dirty="0">
                <a:solidFill>
                  <a:srgbClr val="4D1434"/>
                </a:solidFill>
              </a:rPr>
              <a:t>Further OpenCV</a:t>
            </a:r>
          </a:p>
        </p:txBody>
      </p:sp>
      <p:sp>
        <p:nvSpPr>
          <p:cNvPr id="9" name="Oval 8"/>
          <p:cNvSpPr/>
          <p:nvPr/>
        </p:nvSpPr>
        <p:spPr>
          <a:xfrm>
            <a:off x="8342149" y="590844"/>
            <a:ext cx="3204972" cy="32049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15" y="623896"/>
            <a:ext cx="3057533" cy="3057533"/>
          </a:xfrm>
          <a:prstGeom prst="rect">
            <a:avLst/>
          </a:prstGeom>
        </p:spPr>
      </p:pic>
      <p:sp>
        <p:nvSpPr>
          <p:cNvPr id="18" name="Snip Same Side Corner Rectangle 17"/>
          <p:cNvSpPr/>
          <p:nvPr/>
        </p:nvSpPr>
        <p:spPr>
          <a:xfrm>
            <a:off x="463418" y="2897949"/>
            <a:ext cx="4149969" cy="1038547"/>
          </a:xfrm>
          <a:prstGeom prst="snip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dirty="0">
                <a:solidFill>
                  <a:prstClr val="white"/>
                </a:solidFill>
              </a:rPr>
              <a:t> 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30897" y="4621594"/>
            <a:ext cx="5683347" cy="100526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prstClr val="white"/>
                </a:solidFill>
              </a:rPr>
              <a:t>Kaleem Ullah</a:t>
            </a:r>
          </a:p>
        </p:txBody>
      </p:sp>
    </p:spTree>
    <p:extLst>
      <p:ext uri="{BB962C8B-B14F-4D97-AF65-F5344CB8AC3E}">
        <p14:creationId xmlns:p14="http://schemas.microsoft.com/office/powerpoint/2010/main" val="284734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Color Spaces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229068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To change the color space of image from BGR to HSV: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 err="1">
                <a:solidFill>
                  <a:prstClr val="black"/>
                </a:solidFill>
                <a:cs typeface="Courier New" panose="02070309020205020404" pitchFamily="49" charset="0"/>
              </a:rPr>
              <a:t>img_hsv</a:t>
            </a: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 will now have (H,S,V) values instead of (B,G,R)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89760" y="1710693"/>
            <a:ext cx="8534400" cy="62102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img_hsv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cv2.cvtColor(img,cv2.COLOR_BGR2HSV)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19" y="2995543"/>
            <a:ext cx="7675245" cy="286241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0040" y="6385560"/>
            <a:ext cx="11010313" cy="41522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cap="none" dirty="0">
                <a:solidFill>
                  <a:prstClr val="black"/>
                </a:solidFill>
                <a:cs typeface="Courier New" panose="02070309020205020404" pitchFamily="49" charset="0"/>
              </a:rPr>
              <a:t>https://medium.com/neurosapiens/segmentation-and-classification-with-hsv-8f2406c62b39</a:t>
            </a:r>
          </a:p>
          <a:p>
            <a:endParaRPr lang="en-US" sz="18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18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18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18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1800" cap="none" dirty="0">
                <a:solidFill>
                  <a:prstClr val="black"/>
                </a:solidFill>
                <a:cs typeface="Courier New" panose="02070309020205020404" pitchFamily="49" charset="0"/>
              </a:rPr>
              <a:t>:</a:t>
            </a:r>
          </a:p>
          <a:p>
            <a:endParaRPr lang="en-US" sz="18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" y="6263640"/>
            <a:ext cx="1175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6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err="1">
                <a:solidFill>
                  <a:srgbClr val="4D1434"/>
                </a:solidFill>
              </a:rPr>
              <a:t>InRange</a:t>
            </a:r>
            <a:r>
              <a:rPr lang="en-US" sz="4400" cap="none" dirty="0">
                <a:solidFill>
                  <a:srgbClr val="4D1434"/>
                </a:solidFill>
              </a:rPr>
              <a:t> Function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10882" y="2545081"/>
            <a:ext cx="10873153" cy="414176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Values of H, S, V range as follows:</a:t>
            </a: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Hue:				0-179</a:t>
            </a: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Saturation:		0-255</a:t>
            </a: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Value	:			0-255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35722" y="1710692"/>
            <a:ext cx="11250638" cy="198090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img2 = cv2.inRange(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hsv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hmin,smin,vmin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hmax,smax,vmax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19" y="4308822"/>
            <a:ext cx="3508715" cy="2298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59" y="4308822"/>
            <a:ext cx="3487865" cy="228515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73722" y="1153551"/>
            <a:ext cx="10873153" cy="38950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We can use the </a:t>
            </a:r>
            <a:r>
              <a:rPr lang="en-US" sz="2400" b="1" cap="none" dirty="0" err="1">
                <a:solidFill>
                  <a:prstClr val="black"/>
                </a:solidFill>
                <a:cs typeface="Courier New" panose="02070309020205020404" pitchFamily="49" charset="0"/>
              </a:rPr>
              <a:t>inRange</a:t>
            </a:r>
            <a:r>
              <a:rPr lang="en-US" sz="2400" b="1" cap="none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function to get pixels that have certain values.</a:t>
            </a:r>
          </a:p>
        </p:txBody>
      </p:sp>
    </p:spTree>
    <p:extLst>
      <p:ext uri="{BB962C8B-B14F-4D97-AF65-F5344CB8AC3E}">
        <p14:creationId xmlns:p14="http://schemas.microsoft.com/office/powerpoint/2010/main" val="89203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err="1">
                <a:solidFill>
                  <a:srgbClr val="4D1434"/>
                </a:solidFill>
              </a:rPr>
              <a:t>InRange</a:t>
            </a:r>
            <a:r>
              <a:rPr lang="en-US" sz="4400" cap="none" dirty="0">
                <a:solidFill>
                  <a:srgbClr val="4D1434"/>
                </a:solidFill>
              </a:rPr>
              <a:t> Function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873153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It is generally preferable to use HSV color space instead of BGR in order to get pixels that have a certain color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35722" y="2884172"/>
            <a:ext cx="11250638" cy="198090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img2 = cv2.inRange(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hsv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([90,0,0]),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([150,255,230]))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69132" y="2411733"/>
            <a:ext cx="7864428" cy="62102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hsv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cv2.cvtColor(img,cv2.COLOR_BGR2HSV)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19" y="4308822"/>
            <a:ext cx="3508715" cy="2298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59" y="4308822"/>
            <a:ext cx="3487865" cy="22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Centroids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7225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To get the centroid point (cx, cy), we need a binary image 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9732" y="1680212"/>
            <a:ext cx="7091290" cy="198090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cv2.moments(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M['m00'] &gt; 0: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cx 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(M['m10']/M['m00'])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cy 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(M['m01']/M['m00'])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423" y="3627383"/>
            <a:ext cx="3281822" cy="2177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3630147"/>
            <a:ext cx="3262677" cy="21751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3841797" y="4450080"/>
            <a:ext cx="486363" cy="48768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3" name="Right Arrow 12"/>
          <p:cNvSpPr/>
          <p:nvPr/>
        </p:nvSpPr>
        <p:spPr>
          <a:xfrm>
            <a:off x="7682277" y="4471851"/>
            <a:ext cx="486363" cy="48768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0" y="3626118"/>
            <a:ext cx="3271690" cy="217914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51560" y="5942002"/>
            <a:ext cx="10496685" cy="57225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Original Image				    Binary Image				 Centroid in Image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0688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Centroids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841797" y="3124200"/>
            <a:ext cx="486363" cy="48768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682277" y="3145971"/>
            <a:ext cx="486363" cy="48768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>
              <a:solidFill>
                <a:prstClr val="white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51560" y="4616122"/>
            <a:ext cx="10496685" cy="57225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Original Image				    Binary Image				 Centroid in Image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51" y="2303046"/>
            <a:ext cx="3274294" cy="2145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59" y="2303046"/>
            <a:ext cx="3297554" cy="21604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3" y="2330970"/>
            <a:ext cx="3231674" cy="21173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680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59" y="3362218"/>
            <a:ext cx="7736225" cy="3282422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Perspective Transformation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5714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To do perspective transformation: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3722" y="1710692"/>
            <a:ext cx="11052518" cy="198090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pts1 = np.float32([[x1,y1],[x2,y2],[x3,y3],[x4,y4]])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pts2 = np.float32([[x5,y5],[x6,y6],[x7,y7],[x8,y8]])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cv2.getPerspectiveTransform(pts1,pts2)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imgP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cv2.warpPerspective(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img,M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cols,rows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4156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12192000" cy="125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548640" y="267289"/>
            <a:ext cx="7512148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chemeClr val="bg1"/>
                </a:solidFill>
              </a:rPr>
              <a:t>Lab Tasks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745B62-F9F6-45FA-3269-784092BDEEE1}"/>
              </a:ext>
            </a:extLst>
          </p:cNvPr>
          <p:cNvSpPr txBox="1">
            <a:spLocks/>
          </p:cNvSpPr>
          <p:nvPr/>
        </p:nvSpPr>
        <p:spPr>
          <a:xfrm>
            <a:off x="581192" y="1571737"/>
            <a:ext cx="11029615" cy="52862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j-lt"/>
              </a:rPr>
              <a:t>Download the manual from LMS</a:t>
            </a:r>
          </a:p>
          <a:p>
            <a:r>
              <a:rPr lang="en-US" sz="2800" dirty="0">
                <a:latin typeface="+mj-lt"/>
              </a:rPr>
              <a:t>Perform the Lab Tasks as given in the manual and submit it on LMS</a:t>
            </a:r>
          </a:p>
          <a:p>
            <a:r>
              <a:rPr lang="en-US" sz="2800" dirty="0">
                <a:latin typeface="+mj-lt"/>
              </a:rPr>
              <a:t>Remember to execute scripts with the terminal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9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Overview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This lab will be centered on the following: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cs typeface="Courier New" panose="02070309020205020404" pitchFamily="49" charset="0"/>
              </a:rPr>
              <a:t>Gaussian Blur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cs typeface="Courier New" panose="02070309020205020404" pitchFamily="49" charset="0"/>
              </a:rPr>
              <a:t>Canny Edge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cs typeface="Courier New" panose="02070309020205020404" pitchFamily="49" charset="0"/>
              </a:rPr>
              <a:t>Bitwise Operations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cs typeface="Courier New" panose="02070309020205020404" pitchFamily="49" charset="0"/>
              </a:rPr>
              <a:t>Color Spaces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  <a:cs typeface="Courier New" panose="02070309020205020404" pitchFamily="49" charset="0"/>
              </a:rPr>
              <a:t>InRange</a:t>
            </a:r>
            <a:r>
              <a:rPr lang="en-US" sz="2400" dirty="0">
                <a:solidFill>
                  <a:prstClr val="black"/>
                </a:solidFill>
                <a:cs typeface="Courier New" panose="02070309020205020404" pitchFamily="49" charset="0"/>
              </a:rPr>
              <a:t> Function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cs typeface="Courier New" panose="02070309020205020404" pitchFamily="49" charset="0"/>
              </a:rPr>
              <a:t>Centroids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cs typeface="Courier New" panose="02070309020205020404" pitchFamily="49" charset="0"/>
              </a:rPr>
              <a:t>Perspective Transform</a:t>
            </a:r>
          </a:p>
        </p:txBody>
      </p:sp>
    </p:spTree>
    <p:extLst>
      <p:ext uri="{BB962C8B-B14F-4D97-AF65-F5344CB8AC3E}">
        <p14:creationId xmlns:p14="http://schemas.microsoft.com/office/powerpoint/2010/main" val="365951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Review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To load an image: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To display an image: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To save an image: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To get image width and height: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9732" y="1710692"/>
            <a:ext cx="7091290" cy="198090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cv2.imread(“file.jpg”, 1)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59732" y="2819400"/>
            <a:ext cx="7091290" cy="211836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cv2.imshow('image1',img) cv2.waitKey(0)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cv2.destroyAllWindows()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59732" y="4645794"/>
            <a:ext cx="7620588" cy="56388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cv2.imwrite(‘myImageRotated.jpg',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imgA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59732" y="5717368"/>
            <a:ext cx="6248400" cy="80584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img.shape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 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img.shape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70300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36" y="3430806"/>
            <a:ext cx="4283034" cy="28107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7121891" y="3297737"/>
            <a:ext cx="4764506" cy="2297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106651" y="3353885"/>
            <a:ext cx="8024" cy="3269498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1610679" y="3217527"/>
            <a:ext cx="553039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235196" y="6081198"/>
            <a:ext cx="553039" cy="88100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104446" y="2790292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545674" y="3276475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Review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3722" y="1153551"/>
            <a:ext cx="10823917" cy="283933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To get the BGR values of a specific pixel at location (</a:t>
            </a:r>
            <a:r>
              <a:rPr lang="en-US" sz="2400" cap="none" dirty="0" err="1">
                <a:solidFill>
                  <a:prstClr val="black"/>
                </a:solidFill>
                <a:cs typeface="Courier New" panose="02070309020205020404" pitchFamily="49" charset="0"/>
              </a:rPr>
              <a:t>px</a:t>
            </a: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, </a:t>
            </a:r>
            <a:r>
              <a:rPr lang="en-US" sz="2400" cap="none" dirty="0" err="1">
                <a:solidFill>
                  <a:prstClr val="black"/>
                </a:solidFill>
                <a:cs typeface="Courier New" panose="02070309020205020404" pitchFamily="49" charset="0"/>
              </a:rPr>
              <a:t>py</a:t>
            </a: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), we use: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07751" y="5158247"/>
            <a:ext cx="2166789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cap="none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cap="none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px,py</a:t>
            </a:r>
            <a:r>
              <a:rPr lang="en-US" sz="2800" b="1" cap="none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082842" y="1844843"/>
            <a:ext cx="6248400" cy="501315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cv2.imread(‘bird.jpg', 1)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:]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[24,120,:] = (255,0,0)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[320,84,:] = (255,255,255)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[71,120,:] = (0,0,255)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[56,153,:] = (0,0,0)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[200,:,:] = (0,255,0)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[:,300,:] = (255,0,255)</a:t>
            </a:r>
          </a:p>
          <a:p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[5:80,300,:] = (88,34,14)</a:t>
            </a: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038807" y="2750912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sz="2400" b="1" cap="non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422034" y="5137296"/>
            <a:ext cx="1028898" cy="61663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cap="non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sz="2400" b="1" cap="non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8225559" y="3153402"/>
            <a:ext cx="1" cy="224423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957873" y="5417687"/>
            <a:ext cx="1190781" cy="16179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124546" y="5334268"/>
            <a:ext cx="202027" cy="2020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773722" y="3406922"/>
            <a:ext cx="5299515" cy="315557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To change pixel colors:</a:t>
            </a:r>
            <a:endParaRPr lang="en-US" sz="24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0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Gaussian Blur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3" y="1153551"/>
            <a:ext cx="5901398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To blur an image: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The first argument is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The second argument is the kernel size. A larger kernel has more blurring. Kernel sizes can be 3x3, 5x5, 7x7 and so on. The size dimension must be a positive odd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The third argument is the standard deviation of the Gaussian function. It </a:t>
            </a:r>
            <a:r>
              <a:rPr lang="en-US" sz="2400" cap="none" dirty="0" err="1">
                <a:solidFill>
                  <a:prstClr val="black"/>
                </a:solidFill>
                <a:cs typeface="Courier New" panose="02070309020205020404" pitchFamily="49" charset="0"/>
              </a:rPr>
              <a:t>it</a:t>
            </a: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 is set to 0, the standard deviation is calculated from the kernel size.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9532" y="1710692"/>
            <a:ext cx="7091290" cy="198090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blur = cv2.GaussianBlur(</a:t>
            </a:r>
            <a:r>
              <a:rPr lang="en-US" sz="2400" cap="none" dirty="0" err="1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,(5,5),0)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631" y="1153551"/>
            <a:ext cx="3622795" cy="23735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631" y="3787063"/>
            <a:ext cx="3622795" cy="23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1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Gaussian Blur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82764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Blurring is a preprocessing step to remove noise in the image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41" y="2209800"/>
            <a:ext cx="5490621" cy="3622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2209799"/>
            <a:ext cx="5556932" cy="362294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71002" y="5883235"/>
            <a:ext cx="5299515" cy="7297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Edge detection</a:t>
            </a:r>
            <a:endParaRPr lang="en-US" sz="24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01045" y="5883235"/>
            <a:ext cx="5299515" cy="7297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Edge detection after blurring</a:t>
            </a:r>
            <a:endParaRPr lang="en-US" sz="2400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5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Edge Detection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7974037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To use the Canny edge detector: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The first argument is the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The second and third arguments are the lower and upper thresholds respectively. The thresholds are for the edge gradients. A gradient above the upper is definitely an edge. A gradient below the lower threshold is definitely not an edge. Gradient values between the thresholds are either edges or non-edges depending on their connectivity of nearby edges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: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9732" y="1710692"/>
            <a:ext cx="7091290" cy="198090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edged = cv2.Canny(img,10,200)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966" y="3932213"/>
            <a:ext cx="1905000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966" y="1479750"/>
            <a:ext cx="1905000" cy="142875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411286" y="2952162"/>
            <a:ext cx="2445433" cy="51347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Low gradient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411286" y="5490498"/>
            <a:ext cx="2445433" cy="51347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High gradient</a:t>
            </a:r>
          </a:p>
        </p:txBody>
      </p:sp>
    </p:spTree>
    <p:extLst>
      <p:ext uri="{BB962C8B-B14F-4D97-AF65-F5344CB8AC3E}">
        <p14:creationId xmlns:p14="http://schemas.microsoft.com/office/powerpoint/2010/main" val="310303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Bitwise Operations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5308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The following bitwise operations can be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965" y="1931659"/>
            <a:ext cx="2581391" cy="1717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22" y="1931659"/>
            <a:ext cx="2603014" cy="1717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65" y="4457117"/>
            <a:ext cx="2581391" cy="17256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2" y="4164037"/>
            <a:ext cx="2591083" cy="1725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7" y="2221218"/>
            <a:ext cx="2579038" cy="17177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305" y="4461845"/>
            <a:ext cx="2581391" cy="17209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>
            <a:off x="4312920" y="1931659"/>
            <a:ext cx="0" cy="42511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416039" y="3662472"/>
            <a:ext cx="5013657" cy="55308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OR                                  AND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17921" y="6220289"/>
            <a:ext cx="5333696" cy="55308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XOR                                  NOT</a:t>
            </a:r>
          </a:p>
        </p:txBody>
      </p:sp>
    </p:spTree>
    <p:extLst>
      <p:ext uri="{BB962C8B-B14F-4D97-AF65-F5344CB8AC3E}">
        <p14:creationId xmlns:p14="http://schemas.microsoft.com/office/powerpoint/2010/main" val="73661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95425"/>
            <a:ext cx="10508566" cy="7033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>
                <a:solidFill>
                  <a:srgbClr val="4D1434"/>
                </a:solidFill>
              </a:rPr>
              <a:t>Bitwise Operations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3722" y="1153551"/>
            <a:ext cx="10663311" cy="528945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The following bitwise operations can be used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In the first three functions, both images must be the same size.</a:t>
            </a: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The bitwise operations are done between corresponding pixels.</a:t>
            </a:r>
          </a:p>
          <a:p>
            <a:endParaRPr lang="en-US" sz="2400" cap="none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Each pixel can be considered to be 0 or 1.</a:t>
            </a: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The 0 pixel has an intensity of 0.</a:t>
            </a:r>
          </a:p>
          <a:p>
            <a:r>
              <a:rPr lang="en-US" sz="2400" cap="none" dirty="0">
                <a:solidFill>
                  <a:prstClr val="black"/>
                </a:solidFill>
                <a:cs typeface="Courier New" panose="02070309020205020404" pitchFamily="49" charset="0"/>
              </a:rPr>
              <a:t>The 1 pixel has an intensity greater than 0.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59732" y="1710692"/>
            <a:ext cx="7091290" cy="154585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img3 = cv2.bitwise_and(img1,img2)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img4 = cv2.bitwise_or(img1,img2)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img5 = cv2.bitwise_xor(img1,img2)</a:t>
            </a:r>
          </a:p>
          <a:p>
            <a:r>
              <a:rPr lang="en-US" sz="2400" cap="none" dirty="0">
                <a:solidFill>
                  <a:srgbClr val="40619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img6 = cv2.bitwise_not(img1)</a:t>
            </a:r>
          </a:p>
          <a:p>
            <a:endParaRPr lang="en-US" sz="2400" b="1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cap="none" dirty="0">
              <a:solidFill>
                <a:srgbClr val="40619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475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4642</TotalTime>
  <Words>956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Courier New</vt:lpstr>
      <vt:lpstr>Gill Sans MT</vt:lpstr>
      <vt:lpstr>Wingdings 2</vt:lpstr>
      <vt:lpstr>Dividend</vt:lpstr>
      <vt:lpstr>cv Lab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Munadi Sial</dc:creator>
  <cp:lastModifiedBy>Kaleem Ullah</cp:lastModifiedBy>
  <cp:revision>1100</cp:revision>
  <dcterms:created xsi:type="dcterms:W3CDTF">2022-08-25T07:12:22Z</dcterms:created>
  <dcterms:modified xsi:type="dcterms:W3CDTF">2023-10-01T17:56:01Z</dcterms:modified>
</cp:coreProperties>
</file>