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2" r:id="rId8"/>
    <p:sldId id="261" r:id="rId9"/>
    <p:sldId id="263" r:id="rId10"/>
    <p:sldId id="267" r:id="rId11"/>
    <p:sldId id="265" r:id="rId12"/>
    <p:sldId id="266" r:id="rId13"/>
    <p:sldId id="269" r:id="rId14"/>
    <p:sldId id="264" r:id="rId15"/>
    <p:sldId id="268"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902A691-E7C9-4593-96A7-EEF4C254E850}"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155797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02A691-E7C9-4593-96A7-EEF4C254E850}"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175938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02A691-E7C9-4593-96A7-EEF4C254E850}"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308816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02A691-E7C9-4593-96A7-EEF4C254E850}"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425841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2A691-E7C9-4593-96A7-EEF4C254E850}"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79435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902A691-E7C9-4593-96A7-EEF4C254E850}"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184222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902A691-E7C9-4593-96A7-EEF4C254E850}" type="datetimeFigureOut">
              <a:rPr lang="en-GB" smtClean="0"/>
              <a:t>03/12/2023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58375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902A691-E7C9-4593-96A7-EEF4C254E850}" type="datetimeFigureOut">
              <a:rPr lang="en-GB" smtClean="0"/>
              <a:t>03/12/2023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74351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2A691-E7C9-4593-96A7-EEF4C254E850}" type="datetimeFigureOut">
              <a:rPr lang="en-GB" smtClean="0"/>
              <a:t>03/12/2023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222894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2A691-E7C9-4593-96A7-EEF4C254E850}"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419381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2A691-E7C9-4593-96A7-EEF4C254E850}"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7752-32A2-4461-BEB6-90AADB01D8C1}" type="slidenum">
              <a:rPr lang="en-GB" smtClean="0"/>
              <a:t>‹#›</a:t>
            </a:fld>
            <a:endParaRPr lang="en-GB"/>
          </a:p>
        </p:txBody>
      </p:sp>
    </p:spTree>
    <p:extLst>
      <p:ext uri="{BB962C8B-B14F-4D97-AF65-F5344CB8AC3E}">
        <p14:creationId xmlns:p14="http://schemas.microsoft.com/office/powerpoint/2010/main" val="55874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2A691-E7C9-4593-96A7-EEF4C254E850}" type="datetimeFigureOut">
              <a:rPr lang="en-GB" smtClean="0"/>
              <a:t>03/12/2023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87752-32A2-4461-BEB6-90AADB01D8C1}" type="slidenum">
              <a:rPr lang="en-GB" smtClean="0"/>
              <a:t>‹#›</a:t>
            </a:fld>
            <a:endParaRPr lang="en-GB"/>
          </a:p>
        </p:txBody>
      </p:sp>
    </p:spTree>
    <p:extLst>
      <p:ext uri="{BB962C8B-B14F-4D97-AF65-F5344CB8AC3E}">
        <p14:creationId xmlns:p14="http://schemas.microsoft.com/office/powerpoint/2010/main" val="2677476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youtube.com/user/ConstructionOnline?v=y1IibpuT9GA&amp;feature=pyv&amp;ad=5354935710&amp;kw=contractor%20schedule&amp;gclid=COLg_qedkKQCFVBB6wodYDrQH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4153" y="0"/>
            <a:ext cx="8302580" cy="895552"/>
          </a:xfrm>
          <a:solidFill>
            <a:srgbClr val="FF0000"/>
          </a:solidFill>
        </p:spPr>
        <p:txBody>
          <a:bodyPr>
            <a:normAutofit fontScale="90000"/>
          </a:bodyPr>
          <a:lstStyle/>
          <a:p>
            <a:r>
              <a:rPr lang="en-GB" dirty="0" smtClean="0">
                <a:solidFill>
                  <a:srgbClr val="00B0F0"/>
                </a:solidFill>
              </a:rPr>
              <a:t>GANTT CHART </a:t>
            </a:r>
            <a:endParaRPr lang="en-GB" dirty="0">
              <a:solidFill>
                <a:srgbClr val="00B0F0"/>
              </a:solidFill>
            </a:endParaRPr>
          </a:p>
        </p:txBody>
      </p:sp>
      <p:sp>
        <p:nvSpPr>
          <p:cNvPr id="3" name="Subtitle 2"/>
          <p:cNvSpPr>
            <a:spLocks noGrp="1"/>
          </p:cNvSpPr>
          <p:nvPr>
            <p:ph type="subTitle" idx="1"/>
          </p:nvPr>
        </p:nvSpPr>
        <p:spPr>
          <a:xfrm>
            <a:off x="1249251" y="895552"/>
            <a:ext cx="10084157" cy="5962448"/>
          </a:xfrm>
        </p:spPr>
        <p:txBody>
          <a:bodyPr>
            <a:normAutofit/>
          </a:bodyPr>
          <a:lstStyle/>
          <a:p>
            <a:pPr marL="342900" indent="-342900" algn="just">
              <a:buFont typeface="Arial" panose="020B0604020202020204" pitchFamily="34" charset="0"/>
              <a:buChar char="•"/>
            </a:pPr>
            <a:r>
              <a:rPr lang="en-GB" sz="2800" dirty="0" smtClean="0"/>
              <a:t>Developed by Harvey Gantt in 1917, Gantt charts are another extremely useful tool for creating a project network. </a:t>
            </a:r>
          </a:p>
          <a:p>
            <a:pPr marL="342900" indent="-342900" algn="just">
              <a:buFont typeface="Arial" panose="020B0604020202020204" pitchFamily="34" charset="0"/>
              <a:buChar char="•"/>
            </a:pPr>
            <a:r>
              <a:rPr lang="en-GB" sz="2800" dirty="0" smtClean="0"/>
              <a:t>Gantt charts establish a time-phased network that links project activities to a project schedule baseline.</a:t>
            </a:r>
          </a:p>
          <a:p>
            <a:pPr marL="342900" indent="-342900" algn="just">
              <a:buFont typeface="Arial" panose="020B0604020202020204" pitchFamily="34" charset="0"/>
              <a:buChar char="•"/>
            </a:pPr>
            <a:r>
              <a:rPr lang="en-GB" sz="2800" dirty="0" smtClean="0"/>
              <a:t>They can also be used as a project tracking tool to assess the difference between planned and actual performance. </a:t>
            </a:r>
          </a:p>
          <a:p>
            <a:pPr marL="342900" indent="-342900" algn="just">
              <a:buFont typeface="Arial" panose="020B0604020202020204" pitchFamily="34" charset="0"/>
              <a:buChar char="•"/>
            </a:pPr>
            <a:r>
              <a:rPr lang="en-GB" sz="2800" dirty="0" smtClean="0"/>
              <a:t>Activities are ordered from first to last along a column on the left side of the chart with their ES and EF durations drawn horizontally. </a:t>
            </a:r>
          </a:p>
          <a:p>
            <a:pPr marL="342900" indent="-342900" algn="just">
              <a:buFont typeface="Arial" panose="020B0604020202020204" pitchFamily="34" charset="0"/>
              <a:buChar char="•"/>
            </a:pPr>
            <a:r>
              <a:rPr lang="en-GB" sz="2800" dirty="0" smtClean="0"/>
              <a:t>The ES and EF dates correspond to the baseline calendar drawn at the top of the figure.</a:t>
            </a:r>
            <a:endParaRPr lang="en-GB" sz="2800" dirty="0"/>
          </a:p>
        </p:txBody>
      </p:sp>
    </p:spTree>
    <p:extLst>
      <p:ext uri="{BB962C8B-B14F-4D97-AF65-F5344CB8AC3E}">
        <p14:creationId xmlns:p14="http://schemas.microsoft.com/office/powerpoint/2010/main" val="2039593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Gantt Chart for a project with Critical path</a:t>
            </a:r>
            <a:endParaRPr lang="en-GB" b="1" dirty="0">
              <a:solidFill>
                <a:srgbClr val="FF0000"/>
              </a:solidFill>
            </a:endParaRPr>
          </a:p>
        </p:txBody>
      </p:sp>
      <p:pic>
        <p:nvPicPr>
          <p:cNvPr id="4" name="Content Placeholder 3"/>
          <p:cNvPicPr>
            <a:picLocks noGrp="1" noChangeAspect="1"/>
          </p:cNvPicPr>
          <p:nvPr>
            <p:ph idx="1"/>
          </p:nvPr>
        </p:nvPicPr>
        <p:blipFill rotWithShape="1">
          <a:blip r:embed="rId2"/>
          <a:srcRect l="4507" t="25918" r="6000" b="11523"/>
          <a:stretch/>
        </p:blipFill>
        <p:spPr>
          <a:xfrm>
            <a:off x="1124607" y="2298107"/>
            <a:ext cx="9609885" cy="3776874"/>
          </a:xfrm>
          <a:prstGeom prst="rect">
            <a:avLst/>
          </a:prstGeom>
        </p:spPr>
      </p:pic>
    </p:spTree>
    <p:extLst>
      <p:ext uri="{BB962C8B-B14F-4D97-AF65-F5344CB8AC3E}">
        <p14:creationId xmlns:p14="http://schemas.microsoft.com/office/powerpoint/2010/main" val="751778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23786" cy="528254"/>
          </a:xfrm>
          <a:solidFill>
            <a:srgbClr val="00B0F0"/>
          </a:solidFill>
        </p:spPr>
        <p:txBody>
          <a:bodyPr>
            <a:normAutofit fontScale="90000"/>
          </a:bodyPr>
          <a:lstStyle/>
          <a:p>
            <a:r>
              <a:rPr lang="en-GB" sz="3200" b="1" dirty="0" smtClean="0">
                <a:solidFill>
                  <a:srgbClr val="FF0000"/>
                </a:solidFill>
              </a:rPr>
              <a:t>ADDING RESOURCES TO GANTT CHART</a:t>
            </a:r>
            <a:endParaRPr lang="en-GB" sz="3200" b="1" dirty="0">
              <a:solidFill>
                <a:srgbClr val="FF0000"/>
              </a:solidFill>
            </a:endParaRPr>
          </a:p>
        </p:txBody>
      </p:sp>
      <p:sp>
        <p:nvSpPr>
          <p:cNvPr id="3" name="Content Placeholder 2"/>
          <p:cNvSpPr>
            <a:spLocks noGrp="1"/>
          </p:cNvSpPr>
          <p:nvPr>
            <p:ph idx="1"/>
          </p:nvPr>
        </p:nvSpPr>
        <p:spPr>
          <a:xfrm>
            <a:off x="804041" y="1079390"/>
            <a:ext cx="10515600" cy="4351338"/>
          </a:xfrm>
        </p:spPr>
        <p:txBody>
          <a:bodyPr>
            <a:normAutofit/>
          </a:bodyPr>
          <a:lstStyle/>
          <a:p>
            <a:pPr marL="0" indent="0" algn="just">
              <a:buNone/>
            </a:pPr>
            <a:r>
              <a:rPr lang="en-GB" dirty="0" smtClean="0"/>
              <a:t>Adding resources to the Gantt chart is very straightforward, consisting of supplying the name or names of the resources that are assigned to perform the various activities.</a:t>
            </a:r>
          </a:p>
          <a:p>
            <a:pPr marL="0" indent="0" algn="just">
              <a:buNone/>
            </a:pPr>
            <a:r>
              <a:rPr lang="en-GB" dirty="0" smtClean="0"/>
              <a:t>Figure 10.10 gives an MS Project output showing the inclusion of a set of project team resources assigned to the various tasks. </a:t>
            </a:r>
          </a:p>
          <a:p>
            <a:pPr marL="0" indent="0" algn="just">
              <a:buNone/>
            </a:pPr>
            <a:r>
              <a:rPr lang="en-GB" dirty="0" smtClean="0"/>
              <a:t>It is also possible to assign the percentage of time each resource is assigned to each activity.</a:t>
            </a:r>
          </a:p>
          <a:p>
            <a:pPr marL="0" indent="0" algn="just">
              <a:buNone/>
            </a:pPr>
            <a:r>
              <a:rPr lang="en-GB" dirty="0" smtClean="0"/>
              <a:t>This feature is important because, it forms the basis for tracking and control of the project, particularly in terms of cost control.</a:t>
            </a:r>
            <a:endParaRPr lang="en-GB" dirty="0"/>
          </a:p>
        </p:txBody>
      </p:sp>
    </p:spTree>
    <p:extLst>
      <p:ext uri="{BB962C8B-B14F-4D97-AF65-F5344CB8AC3E}">
        <p14:creationId xmlns:p14="http://schemas.microsoft.com/office/powerpoint/2010/main" val="1749452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835" y="147147"/>
            <a:ext cx="9787758" cy="683170"/>
          </a:xfrm>
        </p:spPr>
        <p:txBody>
          <a:bodyPr>
            <a:normAutofit fontScale="90000"/>
          </a:bodyPr>
          <a:lstStyle/>
          <a:p>
            <a:r>
              <a:rPr lang="en-GB" dirty="0" smtClean="0"/>
              <a:t>Gantt Chart with Resources Specified</a:t>
            </a:r>
            <a:endParaRPr lang="en-GB" dirty="0"/>
          </a:p>
        </p:txBody>
      </p:sp>
      <p:pic>
        <p:nvPicPr>
          <p:cNvPr id="4" name="Content Placeholder 3"/>
          <p:cNvPicPr>
            <a:picLocks noGrp="1" noChangeAspect="1"/>
          </p:cNvPicPr>
          <p:nvPr>
            <p:ph idx="1"/>
          </p:nvPr>
        </p:nvPicPr>
        <p:blipFill rotWithShape="1">
          <a:blip r:embed="rId2"/>
          <a:srcRect l="4373" t="18913" r="6952" b="14904"/>
          <a:stretch/>
        </p:blipFill>
        <p:spPr>
          <a:xfrm>
            <a:off x="974834" y="830317"/>
            <a:ext cx="9743817" cy="4088524"/>
          </a:xfrm>
          <a:prstGeom prst="rect">
            <a:avLst/>
          </a:prstGeom>
        </p:spPr>
      </p:pic>
    </p:spTree>
    <p:extLst>
      <p:ext uri="{BB962C8B-B14F-4D97-AF65-F5344CB8AC3E}">
        <p14:creationId xmlns:p14="http://schemas.microsoft.com/office/powerpoint/2010/main" val="2219724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9640614" cy="746234"/>
          </a:xfrm>
        </p:spPr>
        <p:txBody>
          <a:bodyPr>
            <a:noAutofit/>
          </a:bodyPr>
          <a:lstStyle/>
          <a:p>
            <a:r>
              <a:rPr lang="en-GB" sz="2800" dirty="0" smtClean="0"/>
              <a:t>INCORPORATING LAGS IN GANTT CHARTS</a:t>
            </a:r>
            <a:br>
              <a:rPr lang="en-GB" sz="2800" dirty="0" smtClean="0"/>
            </a:br>
            <a:endParaRPr lang="en-GB" sz="2800" dirty="0"/>
          </a:p>
        </p:txBody>
      </p:sp>
      <p:sp>
        <p:nvSpPr>
          <p:cNvPr id="3" name="Content Placeholder 2"/>
          <p:cNvSpPr>
            <a:spLocks noGrp="1"/>
          </p:cNvSpPr>
          <p:nvPr>
            <p:ph idx="1"/>
          </p:nvPr>
        </p:nvSpPr>
        <p:spPr>
          <a:xfrm>
            <a:off x="515007" y="746235"/>
            <a:ext cx="10838793" cy="5430728"/>
          </a:xfrm>
        </p:spPr>
        <p:txBody>
          <a:bodyPr>
            <a:normAutofit lnSpcReduction="10000"/>
          </a:bodyPr>
          <a:lstStyle/>
          <a:p>
            <a:pPr algn="just"/>
            <a:r>
              <a:rPr lang="en-GB" dirty="0" smtClean="0"/>
              <a:t>Gantt charts can be adjusted when it is necessary to show lags, creating a visual image of the project schedule. </a:t>
            </a:r>
          </a:p>
          <a:p>
            <a:pPr algn="just"/>
            <a:r>
              <a:rPr lang="en-GB" dirty="0" smtClean="0"/>
              <a:t>Figure 10.11 is a Gantt chart with some alternative lag relationships specified. In this network, activities C (specification check) and D (parts order) are linked with a Finish to Finish relationship that has both ending on the same date.</a:t>
            </a:r>
          </a:p>
          <a:p>
            <a:pPr algn="just"/>
            <a:r>
              <a:rPr lang="en-GB" dirty="0" smtClean="0"/>
              <a:t>Activity E is a successor to activities C and D, and the final two activities, E and F, are linked with a Start to Start relationship. </a:t>
            </a:r>
          </a:p>
          <a:p>
            <a:pPr algn="just"/>
            <a:r>
              <a:rPr lang="en-GB" dirty="0" smtClean="0"/>
              <a:t>Similar to lag relationships in network construction, the key lies in developing a reasonable logic for the relationship between tasks.</a:t>
            </a:r>
          </a:p>
          <a:p>
            <a:pPr algn="just"/>
            <a:r>
              <a:rPr lang="en-GB" dirty="0" smtClean="0"/>
              <a:t>Once the various types of lags are included, the actual process of identifying the network’s critical path and other pertinent information should be straightforward.</a:t>
            </a:r>
            <a:endParaRPr lang="en-GB" dirty="0"/>
          </a:p>
        </p:txBody>
      </p:sp>
    </p:spTree>
    <p:extLst>
      <p:ext uri="{BB962C8B-B14F-4D97-AF65-F5344CB8AC3E}">
        <p14:creationId xmlns:p14="http://schemas.microsoft.com/office/powerpoint/2010/main" val="2367689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773" y="0"/>
            <a:ext cx="9630103" cy="517744"/>
          </a:xfrm>
        </p:spPr>
        <p:txBody>
          <a:bodyPr>
            <a:normAutofit fontScale="90000"/>
          </a:bodyPr>
          <a:lstStyle/>
          <a:p>
            <a:r>
              <a:rPr lang="en-GB" sz="3600" dirty="0" smtClean="0"/>
              <a:t>Gantt Chart with Lag Relationships</a:t>
            </a:r>
            <a:endParaRPr lang="en-GB" sz="3600" dirty="0"/>
          </a:p>
        </p:txBody>
      </p:sp>
      <p:pic>
        <p:nvPicPr>
          <p:cNvPr id="4" name="Content Placeholder 3"/>
          <p:cNvPicPr>
            <a:picLocks noGrp="1" noChangeAspect="1"/>
          </p:cNvPicPr>
          <p:nvPr>
            <p:ph idx="1"/>
          </p:nvPr>
        </p:nvPicPr>
        <p:blipFill rotWithShape="1">
          <a:blip r:embed="rId2"/>
          <a:srcRect l="5693" t="32773" r="5416" b="12813"/>
          <a:stretch/>
        </p:blipFill>
        <p:spPr>
          <a:xfrm>
            <a:off x="-609020" y="1901968"/>
            <a:ext cx="10169647" cy="3499945"/>
          </a:xfrm>
          <a:prstGeom prst="rect">
            <a:avLst/>
          </a:prstGeom>
        </p:spPr>
      </p:pic>
    </p:spTree>
    <p:extLst>
      <p:ext uri="{BB962C8B-B14F-4D97-AF65-F5344CB8AC3E}">
        <p14:creationId xmlns:p14="http://schemas.microsoft.com/office/powerpoint/2010/main" val="850698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90550"/>
            <a:ext cx="4638675" cy="409575"/>
          </a:xfrm>
          <a:solidFill>
            <a:srgbClr val="00B0F0"/>
          </a:solidFill>
        </p:spPr>
        <p:txBody>
          <a:bodyPr>
            <a:noAutofit/>
          </a:bodyPr>
          <a:lstStyle/>
          <a:p>
            <a:r>
              <a:rPr lang="en-GB" sz="3200" b="1" dirty="0" smtClean="0"/>
              <a:t>Creation of Gantt charts</a:t>
            </a:r>
            <a:endParaRPr lang="en-GB" sz="3200" b="1" dirty="0"/>
          </a:p>
        </p:txBody>
      </p:sp>
      <p:sp>
        <p:nvSpPr>
          <p:cNvPr id="3" name="Content Placeholder 2"/>
          <p:cNvSpPr>
            <a:spLocks noGrp="1"/>
          </p:cNvSpPr>
          <p:nvPr>
            <p:ph idx="1"/>
          </p:nvPr>
        </p:nvSpPr>
        <p:spPr>
          <a:xfrm>
            <a:off x="761999" y="1304925"/>
            <a:ext cx="10506075" cy="4367213"/>
          </a:xfrm>
        </p:spPr>
        <p:txBody>
          <a:bodyPr/>
          <a:lstStyle/>
          <a:p>
            <a:pPr marL="514350" indent="-514350">
              <a:buFont typeface="+mj-lt"/>
              <a:buAutoNum type="arabicPeriod"/>
            </a:pPr>
            <a:r>
              <a:rPr lang="en-GB" dirty="0" smtClean="0"/>
              <a:t>List the steps required to complete the project.</a:t>
            </a:r>
          </a:p>
          <a:p>
            <a:pPr marL="514350" indent="-514350">
              <a:buFont typeface="+mj-lt"/>
              <a:buAutoNum type="arabicPeriod"/>
            </a:pPr>
            <a:r>
              <a:rPr lang="en-GB" dirty="0" smtClean="0"/>
              <a:t>Estimate the time required for each step</a:t>
            </a:r>
          </a:p>
          <a:p>
            <a:pPr marL="514350" indent="-514350">
              <a:buFont typeface="+mj-lt"/>
              <a:buAutoNum type="arabicPeriod"/>
            </a:pPr>
            <a:r>
              <a:rPr lang="en-GB" dirty="0" smtClean="0"/>
              <a:t>List the steps down the left hand side of the chart. </a:t>
            </a:r>
          </a:p>
          <a:p>
            <a:pPr marL="514350" indent="-514350">
              <a:buFont typeface="+mj-lt"/>
              <a:buAutoNum type="arabicPeriod"/>
            </a:pPr>
            <a:r>
              <a:rPr lang="en-GB" dirty="0" smtClean="0"/>
              <a:t>List the time intervals along the bottom of the chart.</a:t>
            </a:r>
          </a:p>
          <a:p>
            <a:pPr marL="514350" indent="-514350">
              <a:buFont typeface="+mj-lt"/>
              <a:buAutoNum type="arabicPeriod"/>
            </a:pPr>
            <a:r>
              <a:rPr lang="en-GB" dirty="0" smtClean="0"/>
              <a:t>Draw a horizontal bar to represent each activity. </a:t>
            </a:r>
            <a:endParaRPr lang="en-GB" dirty="0"/>
          </a:p>
        </p:txBody>
      </p:sp>
    </p:spTree>
    <p:extLst>
      <p:ext uri="{BB962C8B-B14F-4D97-AF65-F5344CB8AC3E}">
        <p14:creationId xmlns:p14="http://schemas.microsoft.com/office/powerpoint/2010/main" val="3290454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5" y="287383"/>
            <a:ext cx="10384971" cy="5277393"/>
          </a:xfrm>
        </p:spPr>
        <p:txBody>
          <a:bodyPr>
            <a:normAutofit/>
          </a:bodyPr>
          <a:lstStyle/>
          <a:p>
            <a:pPr algn="just"/>
            <a:r>
              <a:rPr lang="en-GB" sz="4000" dirty="0" smtClean="0"/>
              <a:t>Where steps can be carried out in parallel, this could give flexibility in the starting time of the shorter activity; it should be positioned as early as possible, but a dotted line might be used to show slack time,</a:t>
            </a:r>
          </a:p>
          <a:p>
            <a:pPr algn="just"/>
            <a:r>
              <a:rPr lang="en-GB" sz="4000" dirty="0" smtClean="0"/>
              <a:t>Gantt charts are best used for fairly small projects and might be seen in the form of a wall chart on a project managers office rather than as a computer program.</a:t>
            </a:r>
            <a:endParaRPr lang="en-GB" sz="4000" dirty="0"/>
          </a:p>
        </p:txBody>
      </p:sp>
    </p:spTree>
    <p:extLst>
      <p:ext uri="{BB962C8B-B14F-4D97-AF65-F5344CB8AC3E}">
        <p14:creationId xmlns:p14="http://schemas.microsoft.com/office/powerpoint/2010/main" val="3508758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8305800" cy="613955"/>
          </a:xfrm>
        </p:spPr>
        <p:txBody>
          <a:bodyPr>
            <a:normAutofit fontScale="90000"/>
          </a:bodyPr>
          <a:lstStyle/>
          <a:p>
            <a:r>
              <a:rPr lang="en-GB" dirty="0" smtClean="0"/>
              <a:t>Gantt Chart</a:t>
            </a:r>
            <a:endParaRPr lang="en-GB" dirty="0"/>
          </a:p>
        </p:txBody>
      </p:sp>
      <p:pic>
        <p:nvPicPr>
          <p:cNvPr id="4" name="Content Placeholder 3"/>
          <p:cNvPicPr>
            <a:picLocks noGrp="1" noChangeAspect="1"/>
          </p:cNvPicPr>
          <p:nvPr>
            <p:ph idx="1"/>
          </p:nvPr>
        </p:nvPicPr>
        <p:blipFill rotWithShape="1">
          <a:blip r:embed="rId2"/>
          <a:srcRect l="18494" t="6677" r="17537" b="2662"/>
          <a:stretch/>
        </p:blipFill>
        <p:spPr>
          <a:xfrm>
            <a:off x="1137557" y="752515"/>
            <a:ext cx="7483929" cy="5963449"/>
          </a:xfrm>
          <a:prstGeom prst="rect">
            <a:avLst/>
          </a:prstGeom>
        </p:spPr>
      </p:pic>
    </p:spTree>
    <p:extLst>
      <p:ext uri="{BB962C8B-B14F-4D97-AF65-F5344CB8AC3E}">
        <p14:creationId xmlns:p14="http://schemas.microsoft.com/office/powerpoint/2010/main" val="2250874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103" cy="745218"/>
          </a:xfrm>
        </p:spPr>
        <p:txBody>
          <a:bodyPr/>
          <a:lstStyle/>
          <a:p>
            <a:r>
              <a:rPr lang="en-GB" dirty="0" smtClean="0"/>
              <a:t>EXPLATION – AT THE END OF 10</a:t>
            </a:r>
            <a:r>
              <a:rPr lang="en-GB" baseline="30000" dirty="0" smtClean="0"/>
              <a:t>TH</a:t>
            </a:r>
            <a:r>
              <a:rPr lang="en-GB" dirty="0" smtClean="0"/>
              <a:t> WEEK</a:t>
            </a:r>
            <a:endParaRPr lang="en-GB" dirty="0"/>
          </a:p>
        </p:txBody>
      </p:sp>
      <p:sp>
        <p:nvSpPr>
          <p:cNvPr id="3" name="Content Placeholder 2"/>
          <p:cNvSpPr>
            <a:spLocks noGrp="1"/>
          </p:cNvSpPr>
          <p:nvPr>
            <p:ph idx="1"/>
          </p:nvPr>
        </p:nvSpPr>
        <p:spPr>
          <a:xfrm>
            <a:off x="587829" y="1214846"/>
            <a:ext cx="10765971" cy="4962117"/>
          </a:xfrm>
        </p:spPr>
        <p:txBody>
          <a:bodyPr>
            <a:normAutofit fontScale="92500"/>
          </a:bodyPr>
          <a:lstStyle/>
          <a:p>
            <a:pPr algn="just"/>
            <a:r>
              <a:rPr lang="en-GB" dirty="0" smtClean="0"/>
              <a:t>At the end of 10</a:t>
            </a:r>
            <a:r>
              <a:rPr lang="en-GB" baseline="30000" dirty="0" smtClean="0"/>
              <a:t>th</a:t>
            </a:r>
            <a:r>
              <a:rPr lang="en-GB" dirty="0" smtClean="0"/>
              <a:t> week Activity 9 is running behind the schedule and more resources may have to be allocated to this activity if the staff accommodation is to be ready in time for change over to the new system.</a:t>
            </a:r>
          </a:p>
          <a:p>
            <a:pPr algn="just"/>
            <a:r>
              <a:rPr lang="en-GB" dirty="0" smtClean="0"/>
              <a:t>Activity 4 had not been completed on time , and this has resulted in some disruption to the computer installation.</a:t>
            </a:r>
          </a:p>
          <a:p>
            <a:pPr algn="just"/>
            <a:r>
              <a:rPr lang="en-GB" dirty="0" smtClean="0"/>
              <a:t>Activity 6 which may mean further delays in the commencement of Activities 7 and 8.</a:t>
            </a:r>
          </a:p>
          <a:p>
            <a:pPr algn="just"/>
            <a:r>
              <a:rPr lang="en-GB" dirty="0" smtClean="0"/>
              <a:t>One of the main problems with this type of Gantt chart is that it does not reflect the interrelationship between the various activities in the project as does a net work diagram.</a:t>
            </a:r>
          </a:p>
          <a:p>
            <a:pPr algn="just"/>
            <a:r>
              <a:rPr lang="en-GB" dirty="0" smtClean="0"/>
              <a:t>However, a combination of Gantt charts and network analysis might be used for project planning and resources allocations. </a:t>
            </a:r>
            <a:endParaRPr lang="en-GB" dirty="0"/>
          </a:p>
        </p:txBody>
      </p:sp>
    </p:spTree>
    <p:extLst>
      <p:ext uri="{BB962C8B-B14F-4D97-AF65-F5344CB8AC3E}">
        <p14:creationId xmlns:p14="http://schemas.microsoft.com/office/powerpoint/2010/main" val="235972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Gantt Chart</a:t>
            </a:r>
          </a:p>
        </p:txBody>
      </p:sp>
      <p:sp>
        <p:nvSpPr>
          <p:cNvPr id="6147" name="Rectangle 3"/>
          <p:cNvSpPr>
            <a:spLocks noGrp="1" noChangeArrowheads="1"/>
          </p:cNvSpPr>
          <p:nvPr>
            <p:ph type="body" idx="1"/>
          </p:nvPr>
        </p:nvSpPr>
        <p:spPr/>
        <p:txBody>
          <a:bodyPr/>
          <a:lstStyle/>
          <a:p>
            <a:pPr eaLnBrk="1" hangingPunct="1"/>
            <a:r>
              <a:rPr lang="en-US" sz="1600" dirty="0">
                <a:hlinkClick r:id="rId2"/>
              </a:rPr>
              <a:t>http://www.youtube.com/user/ConstructionOnline?v=y1IibpuT9GA&amp;feature=pyv&amp;ad=5354935710&amp;kw=contractor%20schedule&amp;gclid=COLg_qedkKQCFVBB6wodYDrQHg</a:t>
            </a:r>
            <a:endParaRPr lang="en-US" sz="1600" dirty="0"/>
          </a:p>
          <a:p>
            <a:pPr eaLnBrk="1" hangingPunct="1"/>
            <a:endParaRPr lang="en-US" sz="1600" dirty="0"/>
          </a:p>
          <a:p>
            <a:pPr eaLnBrk="1" hangingPunct="1"/>
            <a:endParaRPr lang="en-US" sz="1600"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4384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08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5525"/>
            <a:ext cx="10515600" cy="4351338"/>
          </a:xfrm>
        </p:spPr>
        <p:txBody>
          <a:bodyPr/>
          <a:lstStyle/>
          <a:p>
            <a:pPr algn="just"/>
            <a:r>
              <a:rPr lang="en-GB" dirty="0" smtClean="0"/>
              <a:t>Some time Gantt chart referred to horizontal bar charts, Gantt charts may be used to plan the time scale for a project and to estimate the amount of resources required. </a:t>
            </a:r>
          </a:p>
          <a:p>
            <a:pPr algn="just"/>
            <a:r>
              <a:rPr lang="en-GB" dirty="0" smtClean="0"/>
              <a:t>In simpler form the Gantt chart is used to show the time to be </a:t>
            </a:r>
            <a:r>
              <a:rPr lang="en-GB" dirty="0" err="1" smtClean="0"/>
              <a:t>aken</a:t>
            </a:r>
            <a:r>
              <a:rPr lang="en-GB" dirty="0" smtClean="0"/>
              <a:t> for each activity, which commences at the appropriate stage in the project plan.</a:t>
            </a:r>
          </a:p>
          <a:p>
            <a:pPr algn="just"/>
            <a:r>
              <a:rPr lang="en-GB" dirty="0" smtClean="0"/>
              <a:t>As the activity is achieved the bar is shaded in and by using a data cursor it is easy to se if the time scale is being adhered to .</a:t>
            </a:r>
          </a:p>
          <a:p>
            <a:pPr algn="just"/>
            <a:r>
              <a:rPr lang="en-GB" dirty="0" smtClean="0"/>
              <a:t>Alternatively , an actual and estimated split bar can be used.</a:t>
            </a:r>
          </a:p>
          <a:p>
            <a:pPr algn="just"/>
            <a:endParaRPr lang="en-GB" dirty="0"/>
          </a:p>
        </p:txBody>
      </p:sp>
      <p:sp>
        <p:nvSpPr>
          <p:cNvPr id="4" name="Title 1"/>
          <p:cNvSpPr>
            <a:spLocks noGrp="1"/>
          </p:cNvSpPr>
          <p:nvPr>
            <p:ph type="title"/>
          </p:nvPr>
        </p:nvSpPr>
        <p:spPr>
          <a:xfrm>
            <a:off x="838200" y="365125"/>
            <a:ext cx="10048875" cy="454025"/>
          </a:xfrm>
          <a:solidFill>
            <a:srgbClr val="FF0000"/>
          </a:solidFill>
        </p:spPr>
        <p:txBody>
          <a:bodyPr>
            <a:normAutofit fontScale="90000"/>
          </a:bodyPr>
          <a:lstStyle/>
          <a:p>
            <a:r>
              <a:rPr lang="en-GB" dirty="0" smtClean="0">
                <a:solidFill>
                  <a:srgbClr val="00B0F0"/>
                </a:solidFill>
              </a:rPr>
              <a:t>GANTT CHART </a:t>
            </a:r>
            <a:endParaRPr lang="en-GB" dirty="0">
              <a:solidFill>
                <a:srgbClr val="00B0F0"/>
              </a:solidFill>
            </a:endParaRPr>
          </a:p>
        </p:txBody>
      </p:sp>
    </p:spTree>
    <p:extLst>
      <p:ext uri="{BB962C8B-B14F-4D97-AF65-F5344CB8AC3E}">
        <p14:creationId xmlns:p14="http://schemas.microsoft.com/office/powerpoint/2010/main" val="397424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412124"/>
            <a:ext cx="10625070" cy="785611"/>
          </a:xfrm>
          <a:solidFill>
            <a:srgbClr val="FF0000"/>
          </a:solidFill>
        </p:spPr>
        <p:txBody>
          <a:bodyPr/>
          <a:lstStyle/>
          <a:p>
            <a:r>
              <a:rPr lang="en-GB" b="1" i="1" dirty="0" smtClean="0">
                <a:solidFill>
                  <a:srgbClr val="00B0F0"/>
                </a:solidFill>
              </a:rPr>
              <a:t>GANTT CHART </a:t>
            </a:r>
            <a:endParaRPr lang="en-GB" b="1" i="1" dirty="0">
              <a:solidFill>
                <a:srgbClr val="00B0F0"/>
              </a:solidFill>
            </a:endParaRPr>
          </a:p>
        </p:txBody>
      </p:sp>
      <p:sp>
        <p:nvSpPr>
          <p:cNvPr id="3" name="Content Placeholder 2"/>
          <p:cNvSpPr>
            <a:spLocks noGrp="1"/>
          </p:cNvSpPr>
          <p:nvPr>
            <p:ph idx="1"/>
          </p:nvPr>
        </p:nvSpPr>
        <p:spPr>
          <a:xfrm>
            <a:off x="592429" y="1197735"/>
            <a:ext cx="10761372" cy="4979228"/>
          </a:xfrm>
        </p:spPr>
        <p:txBody>
          <a:bodyPr>
            <a:normAutofit fontScale="92500" lnSpcReduction="10000"/>
          </a:bodyPr>
          <a:lstStyle/>
          <a:p>
            <a:pPr marL="0" indent="0">
              <a:buNone/>
            </a:pPr>
            <a:r>
              <a:rPr lang="en-GB" dirty="0" smtClean="0"/>
              <a:t>Gantt charts represent one of the first attempts to develop a network diagram that specifically orders project activities by baseline calendar dates, allowing the project team to be able to focus on project status at any date during the project’s development.</a:t>
            </a:r>
          </a:p>
          <a:p>
            <a:endParaRPr lang="en-GB" dirty="0" smtClean="0"/>
          </a:p>
          <a:p>
            <a:pPr marL="0" indent="0">
              <a:buNone/>
            </a:pPr>
            <a:r>
              <a:rPr lang="en-GB" b="1" dirty="0" smtClean="0">
                <a:solidFill>
                  <a:srgbClr val="FF0000"/>
                </a:solidFill>
              </a:rPr>
              <a:t>SOME BENEFITS OF GANTT CHARTS ARE:</a:t>
            </a:r>
          </a:p>
          <a:p>
            <a:pPr marL="0" indent="0">
              <a:buNone/>
            </a:pPr>
            <a:r>
              <a:rPr lang="en-GB" dirty="0" smtClean="0"/>
              <a:t>(1) they are very easy to read and comprehend, </a:t>
            </a:r>
          </a:p>
          <a:p>
            <a:pPr marL="0" indent="0">
              <a:buNone/>
            </a:pPr>
            <a:r>
              <a:rPr lang="en-GB" dirty="0" smtClean="0"/>
              <a:t>(2) They identify the project network coupled with its schedule baseline,</a:t>
            </a:r>
          </a:p>
          <a:p>
            <a:pPr marL="0" indent="0">
              <a:buNone/>
            </a:pPr>
            <a:r>
              <a:rPr lang="en-GB" dirty="0" smtClean="0"/>
              <a:t>(3) they allow for updating and project control, </a:t>
            </a:r>
          </a:p>
          <a:p>
            <a:pPr marL="0" indent="0">
              <a:buNone/>
            </a:pPr>
            <a:r>
              <a:rPr lang="en-GB" dirty="0" smtClean="0"/>
              <a:t>(4) they are useful for identifying resource needs and assigning resources to tasks, and</a:t>
            </a:r>
          </a:p>
          <a:p>
            <a:pPr marL="0" indent="0">
              <a:buNone/>
            </a:pPr>
            <a:r>
              <a:rPr lang="en-GB" dirty="0" smtClean="0"/>
              <a:t>(5) they are easy to create.</a:t>
            </a:r>
            <a:endParaRPr lang="en-GB" dirty="0"/>
          </a:p>
        </p:txBody>
      </p:sp>
    </p:spTree>
    <p:extLst>
      <p:ext uri="{BB962C8B-B14F-4D97-AF65-F5344CB8AC3E}">
        <p14:creationId xmlns:p14="http://schemas.microsoft.com/office/powerpoint/2010/main" val="1811105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87" y="528034"/>
            <a:ext cx="10735614" cy="5648929"/>
          </a:xfrm>
        </p:spPr>
        <p:txBody>
          <a:bodyPr>
            <a:normAutofit/>
          </a:bodyPr>
          <a:lstStyle/>
          <a:p>
            <a:pPr marL="0" indent="0" algn="just">
              <a:buNone/>
            </a:pPr>
            <a:r>
              <a:rPr lang="en-GB" dirty="0" smtClean="0"/>
              <a:t>1. </a:t>
            </a:r>
            <a:r>
              <a:rPr lang="en-GB" b="1" dirty="0" smtClean="0">
                <a:solidFill>
                  <a:srgbClr val="FF0000"/>
                </a:solidFill>
              </a:rPr>
              <a:t>Comprehension</a:t>
            </a:r>
            <a:r>
              <a:rPr lang="en-GB" dirty="0" smtClean="0"/>
              <a:t>—Gantt charts work as a precedence diagram for the overall project by linking together all activities. The Gantt chart is laid out along a horizontal time line so that viewers can quickly identify the current date and see what activities should have been completed, which should be in progress, and which are scheduled for the future. Furthermore, because these activities are linking in the network, it is possible to identify predecessor and successor activities.</a:t>
            </a:r>
          </a:p>
          <a:p>
            <a:pPr marL="0" indent="0" algn="just">
              <a:buNone/>
            </a:pPr>
            <a:r>
              <a:rPr lang="en-GB" dirty="0" smtClean="0"/>
              <a:t>2. </a:t>
            </a:r>
            <a:r>
              <a:rPr lang="en-GB" b="1" dirty="0" smtClean="0">
                <a:solidFill>
                  <a:srgbClr val="FF0000"/>
                </a:solidFill>
              </a:rPr>
              <a:t>Schedule baseline network</a:t>
            </a:r>
            <a:r>
              <a:rPr lang="en-GB" dirty="0" smtClean="0"/>
              <a:t>—The Gantt chart is linked to real-time information, so that all project activities have more than just ES, EF, LS, LF, and float attached to them. They also have the dates when they are expected to be started and completed, just as they can be laid out in</a:t>
            </a:r>
          </a:p>
          <a:p>
            <a:pPr marL="0" indent="0" algn="just">
              <a:buNone/>
            </a:pPr>
            <a:r>
              <a:rPr lang="en-GB" dirty="0" smtClean="0"/>
              <a:t>conjunction with the overall project schedule.</a:t>
            </a:r>
          </a:p>
        </p:txBody>
      </p:sp>
    </p:spTree>
    <p:extLst>
      <p:ext uri="{BB962C8B-B14F-4D97-AF65-F5344CB8AC3E}">
        <p14:creationId xmlns:p14="http://schemas.microsoft.com/office/powerpoint/2010/main" val="73749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44700"/>
            <a:ext cx="11044707" cy="5932264"/>
          </a:xfrm>
        </p:spPr>
        <p:txBody>
          <a:bodyPr>
            <a:normAutofit fontScale="92500" lnSpcReduction="10000"/>
          </a:bodyPr>
          <a:lstStyle/>
          <a:p>
            <a:pPr marL="0" indent="0" algn="just">
              <a:buNone/>
            </a:pPr>
            <a:r>
              <a:rPr lang="en-GB" dirty="0" smtClean="0"/>
              <a:t>3. </a:t>
            </a:r>
            <a:r>
              <a:rPr lang="en-GB" b="1" dirty="0" smtClean="0">
                <a:solidFill>
                  <a:srgbClr val="FF0000"/>
                </a:solidFill>
              </a:rPr>
              <a:t>Updating and control</a:t>
            </a:r>
            <a:r>
              <a:rPr lang="en-GB" dirty="0" smtClean="0"/>
              <a:t>—Gantt charts allow project teams to readily access project information  activity by activity. Suppose, for example, that a project activity is late by 4 days. It is possible to on a Gantt chart to update the overall network by factoring in the new time and seeing a revised project status. Many firms use Gantt charts to continually update the status of ongoing activities. Gantt charts allow managers to assess current activity status, making it possible to begin planning for remedial steps in cases where an activity’s completion is lagging behind expectations.</a:t>
            </a:r>
          </a:p>
          <a:p>
            <a:pPr marL="0" indent="0" algn="just">
              <a:buNone/>
            </a:pPr>
            <a:r>
              <a:rPr lang="en-GB" dirty="0" smtClean="0"/>
              <a:t>4. </a:t>
            </a:r>
            <a:r>
              <a:rPr lang="en-GB" b="1" dirty="0" smtClean="0">
                <a:solidFill>
                  <a:srgbClr val="FF0000"/>
                </a:solidFill>
              </a:rPr>
              <a:t>Identifying resource needs</a:t>
            </a:r>
            <a:r>
              <a:rPr lang="en-GB" dirty="0" smtClean="0"/>
              <a:t>—Laying the whole project out on a schedule baseline permits the project team to begin scheduling resources well before they are needed, making resource planning easier.</a:t>
            </a:r>
          </a:p>
          <a:p>
            <a:pPr marL="0" indent="0" algn="just">
              <a:buNone/>
            </a:pPr>
            <a:r>
              <a:rPr lang="en-GB" dirty="0" smtClean="0"/>
              <a:t>5. </a:t>
            </a:r>
            <a:r>
              <a:rPr lang="en-GB" b="1" dirty="0" smtClean="0">
                <a:solidFill>
                  <a:srgbClr val="FF0000"/>
                </a:solidFill>
              </a:rPr>
              <a:t>Easy to create—Gantt charts</a:t>
            </a:r>
            <a:r>
              <a:rPr lang="en-GB" dirty="0" smtClean="0"/>
              <a:t>, because they are intuitive, are among the easiest scheduling devices for project teams to develop. The key is having a clear understanding of the length of activities (their duration), the overall precedence network, the date the project is expected to begin, and any other information needed to construct the schedule baseline, such as whether overtime will be needed.</a:t>
            </a:r>
          </a:p>
          <a:p>
            <a:pPr marL="0" indent="0" algn="just">
              <a:buNone/>
            </a:pPr>
            <a:endParaRPr lang="en-GB" dirty="0"/>
          </a:p>
        </p:txBody>
      </p:sp>
    </p:spTree>
    <p:extLst>
      <p:ext uri="{BB962C8B-B14F-4D97-AF65-F5344CB8AC3E}">
        <p14:creationId xmlns:p14="http://schemas.microsoft.com/office/powerpoint/2010/main" val="977582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8348" t="21980" r="15391" b="18386"/>
          <a:stretch/>
        </p:blipFill>
        <p:spPr>
          <a:xfrm>
            <a:off x="520460" y="510493"/>
            <a:ext cx="12284422" cy="5400909"/>
          </a:xfrm>
          <a:prstGeom prst="rect">
            <a:avLst/>
          </a:prstGeom>
        </p:spPr>
      </p:pic>
    </p:spTree>
    <p:extLst>
      <p:ext uri="{BB962C8B-B14F-4D97-AF65-F5344CB8AC3E}">
        <p14:creationId xmlns:p14="http://schemas.microsoft.com/office/powerpoint/2010/main" val="2422977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6371" t="21331" r="7674" b="21695"/>
          <a:stretch/>
        </p:blipFill>
        <p:spPr>
          <a:xfrm>
            <a:off x="-524435" y="1364278"/>
            <a:ext cx="12007324" cy="4474673"/>
          </a:xfrm>
          <a:prstGeom prst="rect">
            <a:avLst/>
          </a:prstGeom>
        </p:spPr>
      </p:pic>
    </p:spTree>
    <p:extLst>
      <p:ext uri="{BB962C8B-B14F-4D97-AF65-F5344CB8AC3E}">
        <p14:creationId xmlns:p14="http://schemas.microsoft.com/office/powerpoint/2010/main" val="808541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30" y="443753"/>
            <a:ext cx="10663518" cy="5997388"/>
          </a:xfrm>
        </p:spPr>
        <p:txBody>
          <a:bodyPr>
            <a:noAutofit/>
          </a:bodyPr>
          <a:lstStyle/>
          <a:p>
            <a:pPr algn="just"/>
            <a:r>
              <a:rPr lang="en-GB" sz="3200" dirty="0" smtClean="0"/>
              <a:t>The start and finish dates and length are ascribed to each activity and represented by the horizontal bar drawn from left to right through the network. The chart lists the early activities in order from top to bottom.</a:t>
            </a:r>
          </a:p>
          <a:p>
            <a:pPr algn="just"/>
            <a:r>
              <a:rPr lang="en-GB" sz="3200" dirty="0" smtClean="0"/>
              <a:t>The overall “flow” of the chart moves from the top left corner down to the bottom right. The baseline schedule is shown horizontally across the top of the page. Each activity is linked to indicate precedence logic through the network. All activities are entered based on their early start (ES) times. </a:t>
            </a:r>
          </a:p>
          <a:p>
            <a:pPr algn="just"/>
            <a:r>
              <a:rPr lang="en-GB" sz="3200" dirty="0" smtClean="0"/>
              <a:t>We can adjust the network to change the logic underlying the sequencing of the tasks. For example, the activities can be adjusted based on the late start (LS) date or some other convention.</a:t>
            </a:r>
            <a:endParaRPr lang="en-GB" sz="3200" dirty="0"/>
          </a:p>
        </p:txBody>
      </p:sp>
    </p:spTree>
    <p:extLst>
      <p:ext uri="{BB962C8B-B14F-4D97-AF65-F5344CB8AC3E}">
        <p14:creationId xmlns:p14="http://schemas.microsoft.com/office/powerpoint/2010/main" val="1448890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518" y="399392"/>
            <a:ext cx="10660117" cy="5157460"/>
          </a:xfrm>
        </p:spPr>
        <p:txBody>
          <a:bodyPr>
            <a:normAutofit/>
          </a:bodyPr>
          <a:lstStyle/>
          <a:p>
            <a:pPr marL="0" indent="0" algn="just">
              <a:buNone/>
            </a:pPr>
            <a:r>
              <a:rPr lang="en-GB" sz="3200" dirty="0" smtClean="0"/>
              <a:t>Activity slack is represented by the long arrows that link activities to their successors. For example, activity E, with its 60 days (12 weeks) of slack or float, is represented by the solid bar showing the activity’s duration and the lengthy arrow that connects the activity to the next task in the network sequence (activity H).</a:t>
            </a:r>
          </a:p>
          <a:p>
            <a:pPr marL="0" indent="0" algn="just">
              <a:buNone/>
            </a:pPr>
            <a:r>
              <a:rPr lang="en-GB" sz="3200" dirty="0" smtClean="0"/>
              <a:t>A number of software-generated Gantt charts will also automatically calculate the </a:t>
            </a:r>
            <a:r>
              <a:rPr lang="en-GB" sz="3200" dirty="0" smtClean="0">
                <a:solidFill>
                  <a:srgbClr val="FF0000"/>
                </a:solidFill>
              </a:rPr>
              <a:t>critical path</a:t>
            </a:r>
            <a:r>
              <a:rPr lang="en-GB" sz="3200" dirty="0" smtClean="0"/>
              <a:t>, identifying the critical activities as the chart is constructed.</a:t>
            </a:r>
            <a:endParaRPr lang="en-GB" sz="3200" dirty="0"/>
          </a:p>
        </p:txBody>
      </p:sp>
    </p:spTree>
    <p:extLst>
      <p:ext uri="{BB962C8B-B14F-4D97-AF65-F5344CB8AC3E}">
        <p14:creationId xmlns:p14="http://schemas.microsoft.com/office/powerpoint/2010/main" val="3073609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1448</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GANTT CHART </vt:lpstr>
      <vt:lpstr>GANTT CHART </vt:lpstr>
      <vt:lpstr>GANTT CHART </vt:lpstr>
      <vt:lpstr>PowerPoint Presentation</vt:lpstr>
      <vt:lpstr>PowerPoint Presentation</vt:lpstr>
      <vt:lpstr>PowerPoint Presentation</vt:lpstr>
      <vt:lpstr>PowerPoint Presentation</vt:lpstr>
      <vt:lpstr>PowerPoint Presentation</vt:lpstr>
      <vt:lpstr>PowerPoint Presentation</vt:lpstr>
      <vt:lpstr>Gantt Chart for a project with Critical path</vt:lpstr>
      <vt:lpstr>ADDING RESOURCES TO GANTT CHART</vt:lpstr>
      <vt:lpstr>Gantt Chart with Resources Specified</vt:lpstr>
      <vt:lpstr>INCORPORATING LAGS IN GANTT CHARTS </vt:lpstr>
      <vt:lpstr>Gantt Chart with Lag Relationships</vt:lpstr>
      <vt:lpstr>Creation of Gantt charts</vt:lpstr>
      <vt:lpstr>PowerPoint Presentation</vt:lpstr>
      <vt:lpstr>Gantt Chart</vt:lpstr>
      <vt:lpstr>EXPLATION – AT THE END OF 10TH WEEK</vt:lpstr>
      <vt:lpstr>Gantt Chart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GANTT CHART </dc:title>
  <dc:creator>waseem ahmad</dc:creator>
  <cp:lastModifiedBy>waseem ahmad</cp:lastModifiedBy>
  <cp:revision>31</cp:revision>
  <dcterms:created xsi:type="dcterms:W3CDTF">2023-12-03T15:36:28Z</dcterms:created>
  <dcterms:modified xsi:type="dcterms:W3CDTF">2023-12-03T17:50:10Z</dcterms:modified>
</cp:coreProperties>
</file>