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4" r:id="rId2"/>
    <p:sldId id="285" r:id="rId3"/>
    <p:sldId id="286" r:id="rId4"/>
    <p:sldId id="287" r:id="rId5"/>
    <p:sldId id="258" r:id="rId6"/>
    <p:sldId id="259" r:id="rId7"/>
    <p:sldId id="269" r:id="rId8"/>
    <p:sldId id="272" r:id="rId9"/>
    <p:sldId id="265" r:id="rId10"/>
    <p:sldId id="266" r:id="rId11"/>
    <p:sldId id="268" r:id="rId12"/>
    <p:sldId id="270" r:id="rId13"/>
    <p:sldId id="271" r:id="rId14"/>
    <p:sldId id="273" r:id="rId15"/>
    <p:sldId id="261" r:id="rId16"/>
    <p:sldId id="262" r:id="rId17"/>
    <p:sldId id="263" r:id="rId18"/>
    <p:sldId id="260" r:id="rId19"/>
    <p:sldId id="264" r:id="rId20"/>
    <p:sldId id="267" r:id="rId21"/>
    <p:sldId id="275" r:id="rId22"/>
    <p:sldId id="274" r:id="rId23"/>
    <p:sldId id="276" r:id="rId24"/>
    <p:sldId id="292" r:id="rId25"/>
    <p:sldId id="277" r:id="rId26"/>
    <p:sldId id="279" r:id="rId27"/>
    <p:sldId id="281" r:id="rId28"/>
    <p:sldId id="278" r:id="rId29"/>
    <p:sldId id="288" r:id="rId30"/>
    <p:sldId id="280" r:id="rId31"/>
    <p:sldId id="289" r:id="rId32"/>
    <p:sldId id="290"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seem ahmad" initials="wa" lastIdx="0" clrIdx="0">
    <p:extLst>
      <p:ext uri="{19B8F6BF-5375-455C-9EA6-DF929625EA0E}">
        <p15:presenceInfo xmlns:p15="http://schemas.microsoft.com/office/powerpoint/2012/main" userId="d82e3aadeac085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8329B-F759-4C7A-ADF5-67F26776CD29}" type="datetimeFigureOut">
              <a:rPr lang="en-GB" smtClean="0"/>
              <a:t>10/09/2023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FE2F6-D459-4FAC-BCC7-E7EF9B3533F9}" type="slidenum">
              <a:rPr lang="en-GB" smtClean="0"/>
              <a:t>‹#›</a:t>
            </a:fld>
            <a:endParaRPr lang="en-GB"/>
          </a:p>
        </p:txBody>
      </p:sp>
    </p:spTree>
    <p:extLst>
      <p:ext uri="{BB962C8B-B14F-4D97-AF65-F5344CB8AC3E}">
        <p14:creationId xmlns:p14="http://schemas.microsoft.com/office/powerpoint/2010/main" val="3592438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2C7597-F0E5-4DBF-9B68-3DE8AD45F83E}" type="slidenum">
              <a:rPr lang="en-US"/>
              <a:pPr/>
              <a:t>24</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970105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73BCA8A-F7DA-413B-AA38-BF05C6A2E207}" type="datetimeFigureOut">
              <a:rPr lang="en-GB" smtClean="0"/>
              <a:t>10/09/2023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371335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3BCA8A-F7DA-413B-AA38-BF05C6A2E207}" type="datetimeFigureOut">
              <a:rPr lang="en-GB" smtClean="0"/>
              <a:t>10/09/2023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182324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3BCA8A-F7DA-413B-AA38-BF05C6A2E207}" type="datetimeFigureOut">
              <a:rPr lang="en-GB" smtClean="0"/>
              <a:t>10/09/2023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339593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3BCA8A-F7DA-413B-AA38-BF05C6A2E207}" type="datetimeFigureOut">
              <a:rPr lang="en-GB" smtClean="0"/>
              <a:t>10/09/2023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286133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BCA8A-F7DA-413B-AA38-BF05C6A2E207}" type="datetimeFigureOut">
              <a:rPr lang="en-GB" smtClean="0"/>
              <a:t>10/09/2023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160737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73BCA8A-F7DA-413B-AA38-BF05C6A2E207}" type="datetimeFigureOut">
              <a:rPr lang="en-GB" smtClean="0"/>
              <a:t>10/09/2023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9868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73BCA8A-F7DA-413B-AA38-BF05C6A2E207}" type="datetimeFigureOut">
              <a:rPr lang="en-GB" smtClean="0"/>
              <a:t>10/09/2023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341333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73BCA8A-F7DA-413B-AA38-BF05C6A2E207}" type="datetimeFigureOut">
              <a:rPr lang="en-GB" smtClean="0"/>
              <a:t>10/09/2023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36830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BCA8A-F7DA-413B-AA38-BF05C6A2E207}" type="datetimeFigureOut">
              <a:rPr lang="en-GB" smtClean="0"/>
              <a:t>10/09/2023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114840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BCA8A-F7DA-413B-AA38-BF05C6A2E207}" type="datetimeFigureOut">
              <a:rPr lang="en-GB" smtClean="0"/>
              <a:t>10/09/2023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397810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BCA8A-F7DA-413B-AA38-BF05C6A2E207}" type="datetimeFigureOut">
              <a:rPr lang="en-GB" smtClean="0"/>
              <a:t>10/09/2023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611840-92A7-4238-BE7B-4A4AB6FBD596}" type="slidenum">
              <a:rPr lang="en-GB" smtClean="0"/>
              <a:t>‹#›</a:t>
            </a:fld>
            <a:endParaRPr lang="en-GB"/>
          </a:p>
        </p:txBody>
      </p:sp>
    </p:spTree>
    <p:extLst>
      <p:ext uri="{BB962C8B-B14F-4D97-AF65-F5344CB8AC3E}">
        <p14:creationId xmlns:p14="http://schemas.microsoft.com/office/powerpoint/2010/main" val="103698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BCA8A-F7DA-413B-AA38-BF05C6A2E207}" type="datetimeFigureOut">
              <a:rPr lang="en-GB" smtClean="0"/>
              <a:t>10/09/2023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11840-92A7-4238-BE7B-4A4AB6FBD596}" type="slidenum">
              <a:rPr lang="en-GB" smtClean="0"/>
              <a:t>‹#›</a:t>
            </a:fld>
            <a:endParaRPr lang="en-GB"/>
          </a:p>
        </p:txBody>
      </p:sp>
    </p:spTree>
    <p:extLst>
      <p:ext uri="{BB962C8B-B14F-4D97-AF65-F5344CB8AC3E}">
        <p14:creationId xmlns:p14="http://schemas.microsoft.com/office/powerpoint/2010/main" val="3308707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38" y="0"/>
            <a:ext cx="3928906" cy="5396771"/>
          </a:xfrm>
          <a:prstGeom prst="rect">
            <a:avLst/>
          </a:prstGeom>
          <a:solidFill>
            <a:srgbClr val="00FFCC"/>
          </a:solidFill>
        </p:spPr>
        <p:txBody>
          <a:bodyPr wrap="square" rtlCol="0">
            <a:spAutoFit/>
          </a:bodyPr>
          <a:lstStyle/>
          <a:p>
            <a:r>
              <a:rPr lang="en-GB" sz="3600" b="1" u="sng" dirty="0" smtClean="0">
                <a:solidFill>
                  <a:srgbClr val="FF0000"/>
                </a:solidFill>
              </a:rPr>
              <a:t>WHAT IS AN ORGANISATION</a:t>
            </a:r>
            <a:r>
              <a:rPr lang="en-GB" dirty="0" smtClean="0"/>
              <a:t>: </a:t>
            </a:r>
          </a:p>
          <a:p>
            <a:endParaRPr lang="en-GB" dirty="0"/>
          </a:p>
          <a:p>
            <a:r>
              <a:rPr lang="en-GB" sz="3200" dirty="0" smtClean="0"/>
              <a:t>A GROUP OF PEOPLE WITH FORMALLY ASSIGNED ROLES WHO WORK TOGETHER TO ACHIEVE THE ORGANISATION GOALS.</a:t>
            </a:r>
            <a:endParaRPr lang="en-GB" sz="3200" dirty="0"/>
          </a:p>
        </p:txBody>
      </p:sp>
      <p:sp>
        <p:nvSpPr>
          <p:cNvPr id="4" name="TextBox 3"/>
          <p:cNvSpPr txBox="1"/>
          <p:nvPr/>
        </p:nvSpPr>
        <p:spPr>
          <a:xfrm>
            <a:off x="6692201" y="251208"/>
            <a:ext cx="4863403" cy="4524315"/>
          </a:xfrm>
          <a:prstGeom prst="rect">
            <a:avLst/>
          </a:prstGeom>
          <a:solidFill>
            <a:srgbClr val="FFFF00"/>
          </a:solidFill>
        </p:spPr>
        <p:txBody>
          <a:bodyPr wrap="square" rtlCol="0">
            <a:spAutoFit/>
          </a:bodyPr>
          <a:lstStyle/>
          <a:p>
            <a:r>
              <a:rPr lang="en-GB" sz="3200" b="1" u="sng" dirty="0" smtClean="0">
                <a:solidFill>
                  <a:srgbClr val="FF0000"/>
                </a:solidFill>
              </a:rPr>
              <a:t>WHO IS A MANAGER: </a:t>
            </a:r>
          </a:p>
          <a:p>
            <a:r>
              <a:rPr lang="en-GB" sz="3200" dirty="0" smtClean="0"/>
              <a:t>SOME ONE WHO IS RESPONSIBLE FOR ACCOMPLISHING THE ORGANISATION’S GOALS AND WHO DOES SO BY MANAGING THE EFFORTS OF THE ORGANISATION’S PEOPLE. </a:t>
            </a:r>
            <a:endParaRPr lang="en-GB" sz="3200" dirty="0"/>
          </a:p>
        </p:txBody>
      </p:sp>
      <p:pic>
        <p:nvPicPr>
          <p:cNvPr id="1026"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401" t="-5765" r="1603" b="-795"/>
          <a:stretch/>
        </p:blipFill>
        <p:spPr bwMode="auto">
          <a:xfrm>
            <a:off x="4117224" y="130628"/>
            <a:ext cx="2456997" cy="538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141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879" t="13336" r="4600" b="4799"/>
          <a:stretch/>
        </p:blipFill>
        <p:spPr>
          <a:xfrm>
            <a:off x="875763" y="746976"/>
            <a:ext cx="11127347" cy="5988676"/>
          </a:xfrm>
          <a:prstGeom prst="rect">
            <a:avLst/>
          </a:prstGeom>
        </p:spPr>
      </p:pic>
    </p:spTree>
    <p:extLst>
      <p:ext uri="{BB962C8B-B14F-4D97-AF65-F5344CB8AC3E}">
        <p14:creationId xmlns:p14="http://schemas.microsoft.com/office/powerpoint/2010/main" val="581810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0344" r="3907" b="19763"/>
          <a:stretch/>
        </p:blipFill>
        <p:spPr>
          <a:xfrm>
            <a:off x="-409575" y="528034"/>
            <a:ext cx="12502837" cy="5112912"/>
          </a:xfrm>
          <a:prstGeom prst="rect">
            <a:avLst/>
          </a:prstGeom>
        </p:spPr>
      </p:pic>
    </p:spTree>
    <p:extLst>
      <p:ext uri="{BB962C8B-B14F-4D97-AF65-F5344CB8AC3E}">
        <p14:creationId xmlns:p14="http://schemas.microsoft.com/office/powerpoint/2010/main" val="260179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251" t="13865" r="5292" b="5677"/>
          <a:stretch/>
        </p:blipFill>
        <p:spPr>
          <a:xfrm>
            <a:off x="244699" y="160264"/>
            <a:ext cx="10728102" cy="6697736"/>
          </a:xfrm>
          <a:prstGeom prst="rect">
            <a:avLst/>
          </a:prstGeom>
        </p:spPr>
      </p:pic>
    </p:spTree>
    <p:extLst>
      <p:ext uri="{BB962C8B-B14F-4D97-AF65-F5344CB8AC3E}">
        <p14:creationId xmlns:p14="http://schemas.microsoft.com/office/powerpoint/2010/main" val="1926375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8054" r="4005" b="22755"/>
          <a:stretch/>
        </p:blipFill>
        <p:spPr>
          <a:xfrm>
            <a:off x="-409575" y="360608"/>
            <a:ext cx="12489958" cy="5061398"/>
          </a:xfrm>
          <a:prstGeom prst="rect">
            <a:avLst/>
          </a:prstGeom>
        </p:spPr>
      </p:pic>
    </p:spTree>
    <p:extLst>
      <p:ext uri="{BB962C8B-B14F-4D97-AF65-F5344CB8AC3E}">
        <p14:creationId xmlns:p14="http://schemas.microsoft.com/office/powerpoint/2010/main" val="297813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55" t="6822" r="5886" b="30150"/>
          <a:stretch/>
        </p:blipFill>
        <p:spPr>
          <a:xfrm>
            <a:off x="-90153" y="270456"/>
            <a:ext cx="11925837" cy="4610637"/>
          </a:xfrm>
          <a:prstGeom prst="rect">
            <a:avLst/>
          </a:prstGeom>
        </p:spPr>
      </p:pic>
    </p:spTree>
    <p:extLst>
      <p:ext uri="{BB962C8B-B14F-4D97-AF65-F5344CB8AC3E}">
        <p14:creationId xmlns:p14="http://schemas.microsoft.com/office/powerpoint/2010/main" val="1165748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207" t="17859" r="22631" b="13116"/>
          <a:stretch/>
        </p:blipFill>
        <p:spPr>
          <a:xfrm>
            <a:off x="3501958" y="1527244"/>
            <a:ext cx="5658703" cy="4970833"/>
          </a:xfrm>
          <a:prstGeom prst="rect">
            <a:avLst/>
          </a:prstGeom>
        </p:spPr>
      </p:pic>
    </p:spTree>
    <p:extLst>
      <p:ext uri="{BB962C8B-B14F-4D97-AF65-F5344CB8AC3E}">
        <p14:creationId xmlns:p14="http://schemas.microsoft.com/office/powerpoint/2010/main" val="1223614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831" y="603115"/>
            <a:ext cx="10262680" cy="5632311"/>
          </a:xfrm>
          <a:prstGeom prst="rect">
            <a:avLst/>
          </a:prstGeom>
        </p:spPr>
        <p:txBody>
          <a:bodyPr wrap="square">
            <a:spAutoFit/>
          </a:bodyPr>
          <a:lstStyle/>
          <a:p>
            <a:pPr algn="ctr"/>
            <a:r>
              <a:rPr lang="en-GB" sz="3200" b="1" dirty="0">
                <a:solidFill>
                  <a:srgbClr val="242021"/>
                </a:solidFill>
                <a:latin typeface="FrutigerLTCom-Bold"/>
              </a:rPr>
              <a:t>PROJECT PROFILE</a:t>
            </a:r>
            <a:br>
              <a:rPr lang="en-GB" sz="3200" b="1" dirty="0">
                <a:solidFill>
                  <a:srgbClr val="242021"/>
                </a:solidFill>
                <a:latin typeface="FrutigerLTCom-Bold"/>
              </a:rPr>
            </a:br>
            <a:r>
              <a:rPr lang="en-GB" sz="3200" b="1" dirty="0">
                <a:solidFill>
                  <a:srgbClr val="00ADEE"/>
                </a:solidFill>
                <a:latin typeface="FrutigerLTCom-Bold"/>
              </a:rPr>
              <a:t>Development Projects that are Transforming </a:t>
            </a:r>
            <a:r>
              <a:rPr lang="en-GB" sz="3200" b="1" dirty="0" smtClean="0">
                <a:solidFill>
                  <a:srgbClr val="00ADEE"/>
                </a:solidFill>
                <a:latin typeface="FrutigerLTCom-Bold"/>
              </a:rPr>
              <a:t>Africa</a:t>
            </a:r>
          </a:p>
          <a:p>
            <a:pPr algn="just"/>
            <a:r>
              <a:rPr lang="en-GB" sz="3200" b="1" dirty="0">
                <a:solidFill>
                  <a:srgbClr val="00ADEE"/>
                </a:solidFill>
                <a:latin typeface="FrutigerLTCom-Bold"/>
              </a:rPr>
              <a:t/>
            </a:r>
            <a:br>
              <a:rPr lang="en-GB" sz="3200" b="1" dirty="0">
                <a:solidFill>
                  <a:srgbClr val="00ADEE"/>
                </a:solidFill>
                <a:latin typeface="FrutigerLTCom-Bold"/>
              </a:rPr>
            </a:br>
            <a:r>
              <a:rPr lang="en-GB" sz="2400" dirty="0">
                <a:solidFill>
                  <a:srgbClr val="242021"/>
                </a:solidFill>
                <a:latin typeface="FrutigerLTCom-Roman"/>
              </a:rPr>
              <a:t>The African continent is on the verge of massive changes, and projects are helping to raise the standard of living for </a:t>
            </a:r>
            <a:r>
              <a:rPr lang="en-GB" sz="2400" dirty="0" smtClean="0">
                <a:solidFill>
                  <a:srgbClr val="242021"/>
                </a:solidFill>
                <a:latin typeface="FrutigerLTCom-Roman"/>
              </a:rPr>
              <a:t>its inhabitants</a:t>
            </a:r>
            <a:r>
              <a:rPr lang="en-GB" sz="2400" dirty="0">
                <a:solidFill>
                  <a:srgbClr val="242021"/>
                </a:solidFill>
                <a:latin typeface="FrutigerLTCom-Roman"/>
              </a:rPr>
              <a:t>. The current population of 1.2 billion is expected to double by 2050, growing at some 42 million people </a:t>
            </a:r>
            <a:r>
              <a:rPr lang="en-GB" sz="2400" dirty="0" smtClean="0">
                <a:solidFill>
                  <a:srgbClr val="242021"/>
                </a:solidFill>
                <a:latin typeface="FrutigerLTCom-Roman"/>
              </a:rPr>
              <a:t>per year</a:t>
            </a:r>
            <a:r>
              <a:rPr lang="en-GB" sz="2400" dirty="0">
                <a:solidFill>
                  <a:srgbClr val="242021"/>
                </a:solidFill>
                <a:latin typeface="FrutigerLTCom-Roman"/>
              </a:rPr>
              <a:t>. Managing the means to accommodate this expansion is the goal of a number of governmental agencies, non-governmental organizations (NGOs), and international bodies. In order to bring prosperity to a continent that has </a:t>
            </a:r>
            <a:r>
              <a:rPr lang="en-GB" sz="2400" dirty="0" smtClean="0">
                <a:solidFill>
                  <a:srgbClr val="242021"/>
                </a:solidFill>
                <a:latin typeface="FrutigerLTCom-Roman"/>
              </a:rPr>
              <a:t>suffered through </a:t>
            </a:r>
            <a:r>
              <a:rPr lang="en-GB" sz="2400" dirty="0">
                <a:solidFill>
                  <a:srgbClr val="242021"/>
                </a:solidFill>
                <a:latin typeface="FrutigerLTCom-Roman"/>
              </a:rPr>
              <a:t>decades of misrule, colonial exploitation, and regional conflicts, dozens of important infrastructure </a:t>
            </a:r>
            <a:r>
              <a:rPr lang="en-GB" sz="2400" dirty="0" smtClean="0">
                <a:solidFill>
                  <a:srgbClr val="242021"/>
                </a:solidFill>
                <a:latin typeface="FrutigerLTCom-Roman"/>
              </a:rPr>
              <a:t>projects are </a:t>
            </a:r>
            <a:r>
              <a:rPr lang="en-GB" sz="2400" dirty="0">
                <a:solidFill>
                  <a:srgbClr val="242021"/>
                </a:solidFill>
                <a:latin typeface="FrutigerLTCom-Roman"/>
              </a:rPr>
              <a:t>being undertaken to improve standards of living and accommodate the needs of this rapidly-increasing population.</a:t>
            </a:r>
            <a:br>
              <a:rPr lang="en-GB" sz="2400" dirty="0">
                <a:solidFill>
                  <a:srgbClr val="242021"/>
                </a:solidFill>
                <a:latin typeface="FrutigerLTCom-Roman"/>
              </a:rPr>
            </a:br>
            <a:endParaRPr lang="en-GB" sz="2400" dirty="0"/>
          </a:p>
        </p:txBody>
      </p:sp>
    </p:spTree>
    <p:extLst>
      <p:ext uri="{BB962C8B-B14F-4D97-AF65-F5344CB8AC3E}">
        <p14:creationId xmlns:p14="http://schemas.microsoft.com/office/powerpoint/2010/main" val="4197103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195" y="953310"/>
            <a:ext cx="10184859" cy="5078313"/>
          </a:xfrm>
          <a:prstGeom prst="rect">
            <a:avLst/>
          </a:prstGeom>
        </p:spPr>
        <p:txBody>
          <a:bodyPr wrap="square">
            <a:spAutoFit/>
          </a:bodyPr>
          <a:lstStyle/>
          <a:p>
            <a:r>
              <a:rPr lang="en-GB" dirty="0" smtClean="0">
                <a:solidFill>
                  <a:srgbClr val="242021"/>
                </a:solidFill>
                <a:latin typeface="FrutigerLTCom-Roman"/>
              </a:rPr>
              <a:t>Among </a:t>
            </a:r>
            <a:r>
              <a:rPr lang="en-GB" dirty="0">
                <a:solidFill>
                  <a:srgbClr val="242021"/>
                </a:solidFill>
                <a:latin typeface="FrutigerLTCom-Roman"/>
              </a:rPr>
              <a:t>the major infrastructure projects that offer great promise </a:t>
            </a:r>
            <a:r>
              <a:rPr lang="en-GB" dirty="0" smtClean="0">
                <a:solidFill>
                  <a:srgbClr val="242021"/>
                </a:solidFill>
                <a:latin typeface="FrutigerLTCom-Roman"/>
              </a:rPr>
              <a:t>are:</a:t>
            </a:r>
          </a:p>
          <a:p>
            <a:endParaRPr lang="en-GB" dirty="0" smtClean="0">
              <a:solidFill>
                <a:srgbClr val="242021"/>
              </a:solidFill>
              <a:latin typeface="FrutigerLTCom-Roman"/>
            </a:endParaRPr>
          </a:p>
          <a:p>
            <a:pPr marL="171450" indent="-171450">
              <a:buFont typeface="Arial" panose="020B0604020202020204" pitchFamily="34" charset="0"/>
              <a:buChar char="•"/>
            </a:pPr>
            <a:r>
              <a:rPr lang="en-GB" sz="1200" b="1" dirty="0" smtClean="0">
                <a:solidFill>
                  <a:srgbClr val="FF0000"/>
                </a:solidFill>
                <a:latin typeface="FrutigerLTCom-Roman"/>
              </a:rPr>
              <a:t>The </a:t>
            </a:r>
            <a:r>
              <a:rPr lang="en-GB" sz="1200" b="1" dirty="0">
                <a:solidFill>
                  <a:srgbClr val="FF0000"/>
                </a:solidFill>
                <a:latin typeface="FrutigerLTCom-Roman"/>
              </a:rPr>
              <a:t>North-South Corridor </a:t>
            </a:r>
            <a:r>
              <a:rPr lang="en-GB" sz="1200" dirty="0">
                <a:solidFill>
                  <a:srgbClr val="242021"/>
                </a:solidFill>
                <a:latin typeface="FrutigerLTCom-Roman"/>
              </a:rPr>
              <a:t>– In 2009, the Common Market of Eastern and Southern Africa began work on a series </a:t>
            </a:r>
            <a:r>
              <a:rPr lang="en-GB" sz="1200" dirty="0" smtClean="0">
                <a:solidFill>
                  <a:srgbClr val="242021"/>
                </a:solidFill>
                <a:latin typeface="FrutigerLTCom-Roman"/>
              </a:rPr>
              <a:t>of road </a:t>
            </a:r>
            <a:r>
              <a:rPr lang="en-GB" sz="1200" dirty="0">
                <a:solidFill>
                  <a:srgbClr val="242021"/>
                </a:solidFill>
                <a:latin typeface="FrutigerLTCom-Roman"/>
              </a:rPr>
              <a:t>and railways designed to link seven countries and covering more than 6,000 miles. At a cost of over $1 </a:t>
            </a:r>
            <a:r>
              <a:rPr lang="en-GB" sz="1200" dirty="0" smtClean="0">
                <a:solidFill>
                  <a:srgbClr val="242021"/>
                </a:solidFill>
                <a:latin typeface="FrutigerLTCom-Roman"/>
              </a:rPr>
              <a:t>billion, the </a:t>
            </a:r>
            <a:r>
              <a:rPr lang="en-GB" sz="1200" dirty="0">
                <a:solidFill>
                  <a:srgbClr val="242021"/>
                </a:solidFill>
                <a:latin typeface="FrutigerLTCom-Roman"/>
              </a:rPr>
              <a:t>North-South Corridor is expected to improve the flow of people and goods across national boundaries, </a:t>
            </a:r>
            <a:r>
              <a:rPr lang="en-GB" sz="1200" dirty="0" smtClean="0">
                <a:solidFill>
                  <a:srgbClr val="242021"/>
                </a:solidFill>
                <a:latin typeface="FrutigerLTCom-Roman"/>
              </a:rPr>
              <a:t>generating commerce </a:t>
            </a:r>
            <a:r>
              <a:rPr lang="en-GB" sz="1200" dirty="0">
                <a:solidFill>
                  <a:srgbClr val="242021"/>
                </a:solidFill>
                <a:latin typeface="FrutigerLTCom-Roman"/>
              </a:rPr>
              <a:t>and trade</a:t>
            </a:r>
            <a:r>
              <a:rPr lang="en-GB" sz="1200" dirty="0" smtClean="0">
                <a:solidFill>
                  <a:srgbClr val="242021"/>
                </a:solidFill>
                <a:latin typeface="FrutigerLTCom-Roman"/>
              </a:rPr>
              <a:t>.</a:t>
            </a:r>
          </a:p>
          <a:p>
            <a:pPr marL="171450" indent="-171450">
              <a:buFont typeface="Arial" panose="020B0604020202020204" pitchFamily="34" charset="0"/>
              <a:buChar char="•"/>
            </a:pPr>
            <a:r>
              <a:rPr lang="en-GB" sz="1200" b="1" dirty="0" smtClean="0">
                <a:solidFill>
                  <a:srgbClr val="FF0000"/>
                </a:solidFill>
                <a:latin typeface="FrutigerLTCom-Roman"/>
              </a:rPr>
              <a:t>Technology </a:t>
            </a:r>
            <a:r>
              <a:rPr lang="en-GB" sz="1200" b="1" dirty="0">
                <a:solidFill>
                  <a:srgbClr val="FF0000"/>
                </a:solidFill>
                <a:latin typeface="FrutigerLTCom-Roman"/>
              </a:rPr>
              <a:t>Hubs </a:t>
            </a:r>
            <a:r>
              <a:rPr lang="en-GB" sz="1200" dirty="0">
                <a:solidFill>
                  <a:srgbClr val="242021"/>
                </a:solidFill>
                <a:latin typeface="FrutigerLTCom-Roman"/>
              </a:rPr>
              <a:t>– A Chinese development firm, </a:t>
            </a:r>
            <a:r>
              <a:rPr lang="en-GB" sz="1200" dirty="0" err="1">
                <a:solidFill>
                  <a:srgbClr val="242021"/>
                </a:solidFill>
                <a:latin typeface="FrutigerLTCom-Roman"/>
              </a:rPr>
              <a:t>Zendai</a:t>
            </a:r>
            <a:r>
              <a:rPr lang="en-GB" sz="1200" dirty="0">
                <a:solidFill>
                  <a:srgbClr val="242021"/>
                </a:solidFill>
                <a:latin typeface="FrutigerLTCom-Roman"/>
              </a:rPr>
              <a:t> Property, announced in 2013 the investment of $8 billion </a:t>
            </a:r>
            <a:r>
              <a:rPr lang="en-GB" sz="1200" dirty="0" smtClean="0">
                <a:solidFill>
                  <a:srgbClr val="242021"/>
                </a:solidFill>
                <a:latin typeface="FrutigerLTCom-Roman"/>
              </a:rPr>
              <a:t>to build </a:t>
            </a:r>
            <a:r>
              <a:rPr lang="en-GB" sz="1200" dirty="0">
                <a:solidFill>
                  <a:srgbClr val="242021"/>
                </a:solidFill>
                <a:latin typeface="FrutigerLTCom-Roman"/>
              </a:rPr>
              <a:t>a hub for Chinese firms investing in African infrastructure. This hub, named </a:t>
            </a:r>
            <a:r>
              <a:rPr lang="en-GB" sz="1200" dirty="0" err="1">
                <a:solidFill>
                  <a:srgbClr val="242021"/>
                </a:solidFill>
                <a:latin typeface="FrutigerLTCom-Roman"/>
              </a:rPr>
              <a:t>Modderfontein</a:t>
            </a:r>
            <a:r>
              <a:rPr lang="en-GB" sz="1200" dirty="0">
                <a:solidFill>
                  <a:srgbClr val="242021"/>
                </a:solidFill>
                <a:latin typeface="FrutigerLTCom-Roman"/>
              </a:rPr>
              <a:t> New City, is </a:t>
            </a:r>
            <a:r>
              <a:rPr lang="en-GB" sz="1200" dirty="0" smtClean="0">
                <a:solidFill>
                  <a:srgbClr val="242021"/>
                </a:solidFill>
                <a:latin typeface="FrutigerLTCom-Roman"/>
              </a:rPr>
              <a:t>being constructed </a:t>
            </a:r>
            <a:r>
              <a:rPr lang="en-GB" sz="1200" dirty="0">
                <a:solidFill>
                  <a:srgbClr val="242021"/>
                </a:solidFill>
                <a:latin typeface="FrutigerLTCom-Roman"/>
              </a:rPr>
              <a:t>outside of Johannesburg, South Africa. Kenya is getting its own technology hub, a $14.5 billion </a:t>
            </a:r>
            <a:r>
              <a:rPr lang="en-GB" sz="1200" dirty="0" smtClean="0">
                <a:solidFill>
                  <a:srgbClr val="242021"/>
                </a:solidFill>
                <a:latin typeface="FrutigerLTCom-Roman"/>
              </a:rPr>
              <a:t>software centre </a:t>
            </a:r>
            <a:r>
              <a:rPr lang="en-GB" sz="1200" dirty="0">
                <a:solidFill>
                  <a:srgbClr val="242021"/>
                </a:solidFill>
                <a:latin typeface="FrutigerLTCom-Roman"/>
              </a:rPr>
              <a:t>named </a:t>
            </a:r>
            <a:r>
              <a:rPr lang="en-GB" sz="1200" dirty="0" err="1">
                <a:solidFill>
                  <a:srgbClr val="242021"/>
                </a:solidFill>
                <a:latin typeface="FrutigerLTCom-Roman"/>
              </a:rPr>
              <a:t>Konza</a:t>
            </a:r>
            <a:r>
              <a:rPr lang="en-GB" sz="1200" dirty="0">
                <a:solidFill>
                  <a:srgbClr val="242021"/>
                </a:solidFill>
                <a:latin typeface="FrutigerLTCom-Roman"/>
              </a:rPr>
              <a:t> Technology City, which is situated outside Nairobi, the Kenyan capital. The Kenyan </a:t>
            </a:r>
            <a:r>
              <a:rPr lang="en-GB" sz="1200" dirty="0" smtClean="0">
                <a:solidFill>
                  <a:srgbClr val="242021"/>
                </a:solidFill>
                <a:latin typeface="FrutigerLTCom-Roman"/>
              </a:rPr>
              <a:t>government refers </a:t>
            </a:r>
            <a:r>
              <a:rPr lang="en-GB" sz="1200" dirty="0">
                <a:solidFill>
                  <a:srgbClr val="242021"/>
                </a:solidFill>
                <a:latin typeface="FrutigerLTCom-Roman"/>
              </a:rPr>
              <a:t>to </a:t>
            </a:r>
            <a:r>
              <a:rPr lang="en-GB" sz="1200" dirty="0" err="1">
                <a:solidFill>
                  <a:srgbClr val="242021"/>
                </a:solidFill>
                <a:latin typeface="FrutigerLTCom-Roman"/>
              </a:rPr>
              <a:t>Konza</a:t>
            </a:r>
            <a:r>
              <a:rPr lang="en-GB" sz="1200" dirty="0">
                <a:solidFill>
                  <a:srgbClr val="242021"/>
                </a:solidFill>
                <a:latin typeface="FrutigerLTCom-Roman"/>
              </a:rPr>
              <a:t> as the start of the “silicon savannah</a:t>
            </a:r>
            <a:r>
              <a:rPr lang="en-GB" sz="1200" dirty="0" smtClean="0">
                <a:solidFill>
                  <a:srgbClr val="242021"/>
                </a:solidFill>
                <a:latin typeface="FrutigerLTCom-Roman"/>
              </a:rPr>
              <a:t>.”</a:t>
            </a:r>
          </a:p>
          <a:p>
            <a:pPr marL="171450" indent="-171450">
              <a:buFont typeface="Arial" panose="020B0604020202020204" pitchFamily="34" charset="0"/>
              <a:buChar char="•"/>
            </a:pPr>
            <a:r>
              <a:rPr lang="en-GB" sz="1200" b="1" dirty="0" smtClean="0">
                <a:solidFill>
                  <a:srgbClr val="FF0000"/>
                </a:solidFill>
                <a:latin typeface="FrutigerLTCom-Roman"/>
              </a:rPr>
              <a:t>Tanzania’s </a:t>
            </a:r>
            <a:r>
              <a:rPr lang="en-GB" sz="1200" b="1" dirty="0" err="1">
                <a:solidFill>
                  <a:srgbClr val="FF0000"/>
                </a:solidFill>
                <a:latin typeface="FrutigerLTCom-Roman"/>
              </a:rPr>
              <a:t>Bagamoyo</a:t>
            </a:r>
            <a:r>
              <a:rPr lang="en-GB" sz="1200" b="1" dirty="0">
                <a:solidFill>
                  <a:srgbClr val="FF0000"/>
                </a:solidFill>
                <a:latin typeface="FrutigerLTCom-Roman"/>
              </a:rPr>
              <a:t> Port </a:t>
            </a:r>
            <a:r>
              <a:rPr lang="en-GB" sz="1200" dirty="0">
                <a:solidFill>
                  <a:srgbClr val="242021"/>
                </a:solidFill>
                <a:latin typeface="FrutigerLTCom-Roman"/>
              </a:rPr>
              <a:t>is slated to become Africa’s largest port, with a capability of handling more than 20 </a:t>
            </a:r>
            <a:r>
              <a:rPr lang="en-GB" sz="1200" dirty="0" smtClean="0">
                <a:solidFill>
                  <a:srgbClr val="242021"/>
                </a:solidFill>
                <a:latin typeface="FrutigerLTCom-Roman"/>
              </a:rPr>
              <a:t>million containers </a:t>
            </a:r>
            <a:r>
              <a:rPr lang="en-GB" sz="1200" dirty="0">
                <a:solidFill>
                  <a:srgbClr val="242021"/>
                </a:solidFill>
                <a:latin typeface="FrutigerLTCom-Roman"/>
              </a:rPr>
              <a:t>each year. The Chinese construction firm that has invested $11 billion in the project expects to have </a:t>
            </a:r>
            <a:r>
              <a:rPr lang="en-GB" sz="1200" dirty="0" smtClean="0">
                <a:solidFill>
                  <a:srgbClr val="242021"/>
                </a:solidFill>
                <a:latin typeface="FrutigerLTCom-Roman"/>
              </a:rPr>
              <a:t>the port </a:t>
            </a:r>
            <a:r>
              <a:rPr lang="en-GB" sz="1200" dirty="0">
                <a:solidFill>
                  <a:srgbClr val="242021"/>
                </a:solidFill>
                <a:latin typeface="FrutigerLTCom-Roman"/>
              </a:rPr>
              <a:t>completed and operational by 2045</a:t>
            </a:r>
            <a:r>
              <a:rPr lang="en-GB" sz="1200" dirty="0" smtClean="0">
                <a:solidFill>
                  <a:srgbClr val="242021"/>
                </a:solidFill>
                <a:latin typeface="FrutigerLTCom-Roman"/>
              </a:rPr>
              <a:t>.</a:t>
            </a:r>
          </a:p>
          <a:p>
            <a:pPr marL="171450" indent="-171450">
              <a:buFont typeface="Arial" panose="020B0604020202020204" pitchFamily="34" charset="0"/>
              <a:buChar char="•"/>
            </a:pPr>
            <a:r>
              <a:rPr lang="en-GB" sz="1200" b="1" dirty="0" smtClean="0">
                <a:solidFill>
                  <a:srgbClr val="FF0000"/>
                </a:solidFill>
                <a:latin typeface="FrutigerLTCom-Roman"/>
              </a:rPr>
              <a:t>Giant </a:t>
            </a:r>
            <a:r>
              <a:rPr lang="en-GB" sz="1200" b="1" dirty="0">
                <a:solidFill>
                  <a:srgbClr val="FF0000"/>
                </a:solidFill>
                <a:latin typeface="FrutigerLTCom-Roman"/>
              </a:rPr>
              <a:t>Dams – The Grand Ethiopian Renaissance Dam </a:t>
            </a:r>
            <a:r>
              <a:rPr lang="en-GB" sz="1200" dirty="0">
                <a:solidFill>
                  <a:srgbClr val="242021"/>
                </a:solidFill>
                <a:latin typeface="FrutigerLTCom-Roman"/>
              </a:rPr>
              <a:t>(budgeted at $4.8 billion) is intended to provide </a:t>
            </a:r>
            <a:r>
              <a:rPr lang="en-GB" sz="1200" dirty="0" smtClean="0">
                <a:solidFill>
                  <a:srgbClr val="242021"/>
                </a:solidFill>
                <a:latin typeface="FrutigerLTCom-Roman"/>
              </a:rPr>
              <a:t>hydroelectric power </a:t>
            </a:r>
            <a:r>
              <a:rPr lang="en-GB" sz="1200" dirty="0">
                <a:solidFill>
                  <a:srgbClr val="242021"/>
                </a:solidFill>
                <a:latin typeface="FrutigerLTCom-Roman"/>
              </a:rPr>
              <a:t>to Ethiopia and several </a:t>
            </a:r>
            <a:r>
              <a:rPr lang="en-GB" sz="1200" dirty="0" smtClean="0">
                <a:solidFill>
                  <a:srgbClr val="242021"/>
                </a:solidFill>
                <a:latin typeface="FrutigerLTCom-Roman"/>
              </a:rPr>
              <a:t>neighbouring </a:t>
            </a:r>
            <a:r>
              <a:rPr lang="en-GB" sz="1200" dirty="0">
                <a:solidFill>
                  <a:srgbClr val="242021"/>
                </a:solidFill>
                <a:latin typeface="FrutigerLTCom-Roman"/>
              </a:rPr>
              <a:t>countries. Congo’s Grand Inga Dam, with its expected cost of over $</a:t>
            </a:r>
            <a:r>
              <a:rPr lang="en-GB" sz="1200" dirty="0" smtClean="0">
                <a:solidFill>
                  <a:srgbClr val="242021"/>
                </a:solidFill>
                <a:latin typeface="FrutigerLTCom-Roman"/>
              </a:rPr>
              <a:t>100 billion</a:t>
            </a:r>
            <a:r>
              <a:rPr lang="en-GB" sz="1200" dirty="0">
                <a:solidFill>
                  <a:srgbClr val="242021"/>
                </a:solidFill>
                <a:latin typeface="FrutigerLTCom-Roman"/>
              </a:rPr>
              <a:t>, will become the largest energy-generating dam in the world and is slated for completion in 2025</a:t>
            </a:r>
            <a:r>
              <a:rPr lang="en-GB" sz="1200" dirty="0" smtClean="0">
                <a:solidFill>
                  <a:srgbClr val="242021"/>
                </a:solidFill>
                <a:latin typeface="FrutigerLTCom-Roman"/>
              </a:rPr>
              <a:t>.</a:t>
            </a:r>
          </a:p>
          <a:p>
            <a:pPr marL="171450" indent="-171450">
              <a:buFont typeface="Arial" panose="020B0604020202020204" pitchFamily="34" charset="0"/>
              <a:buChar char="•"/>
            </a:pPr>
            <a:r>
              <a:rPr lang="en-GB" sz="1200" b="1" dirty="0" smtClean="0">
                <a:solidFill>
                  <a:srgbClr val="FF0000"/>
                </a:solidFill>
                <a:latin typeface="FrutigerLTCom-Roman"/>
              </a:rPr>
              <a:t>South </a:t>
            </a:r>
            <a:r>
              <a:rPr lang="en-GB" sz="1200" b="1" dirty="0">
                <a:solidFill>
                  <a:srgbClr val="FF0000"/>
                </a:solidFill>
                <a:latin typeface="FrutigerLTCom-Roman"/>
              </a:rPr>
              <a:t>Africa’s Jasper Solar Farm </a:t>
            </a:r>
            <a:r>
              <a:rPr lang="en-GB" sz="1200" dirty="0">
                <a:solidFill>
                  <a:srgbClr val="242021"/>
                </a:solidFill>
                <a:latin typeface="FrutigerLTCom-Roman"/>
              </a:rPr>
              <a:t>– </a:t>
            </a:r>
            <a:r>
              <a:rPr lang="en-GB" sz="1200" dirty="0">
                <a:solidFill>
                  <a:srgbClr val="0070C0"/>
                </a:solidFill>
                <a:latin typeface="FrutigerLTCom-Roman"/>
              </a:rPr>
              <a:t>Opened in 2015, the solar farm produces enough energy to power 80,000 homes.</a:t>
            </a:r>
            <a:br>
              <a:rPr lang="en-GB" sz="1200" dirty="0">
                <a:solidFill>
                  <a:srgbClr val="0070C0"/>
                </a:solidFill>
                <a:latin typeface="FrutigerLTCom-Roman"/>
              </a:rPr>
            </a:br>
            <a:r>
              <a:rPr lang="en-GB" sz="1200" dirty="0">
                <a:solidFill>
                  <a:srgbClr val="0070C0"/>
                </a:solidFill>
                <a:latin typeface="FrutigerLTCom-Roman"/>
              </a:rPr>
              <a:t>It is the largest solar power project on the African continent</a:t>
            </a:r>
            <a:r>
              <a:rPr lang="en-GB" sz="1200" dirty="0" smtClean="0">
                <a:solidFill>
                  <a:srgbClr val="0070C0"/>
                </a:solidFill>
                <a:latin typeface="FrutigerLTCom-Roman"/>
              </a:rPr>
              <a:t>. </a:t>
            </a:r>
          </a:p>
          <a:p>
            <a:pPr marL="171450" indent="-171450">
              <a:buFont typeface="Arial" panose="020B0604020202020204" pitchFamily="34" charset="0"/>
              <a:buChar char="•"/>
            </a:pPr>
            <a:r>
              <a:rPr lang="en-GB" sz="1200" b="1" dirty="0" smtClean="0">
                <a:solidFill>
                  <a:srgbClr val="FF0000"/>
                </a:solidFill>
                <a:latin typeface="FrutigerLTCom-Roman"/>
              </a:rPr>
              <a:t>The </a:t>
            </a:r>
            <a:r>
              <a:rPr lang="en-GB" sz="1200" b="1" dirty="0">
                <a:solidFill>
                  <a:srgbClr val="FF0000"/>
                </a:solidFill>
                <a:latin typeface="FrutigerLTCom-Roman"/>
              </a:rPr>
              <a:t>“New Suez Canal” </a:t>
            </a:r>
            <a:r>
              <a:rPr lang="en-GB" sz="1200" dirty="0">
                <a:solidFill>
                  <a:srgbClr val="242021"/>
                </a:solidFill>
                <a:latin typeface="FrutigerLTCom-Roman"/>
              </a:rPr>
              <a:t>– Construction started on the expansion of the existing Suez Canal in 2014, with the </a:t>
            </a:r>
            <a:r>
              <a:rPr lang="en-GB" sz="1200" dirty="0" smtClean="0">
                <a:solidFill>
                  <a:srgbClr val="242021"/>
                </a:solidFill>
                <a:latin typeface="FrutigerLTCom-Roman"/>
              </a:rPr>
              <a:t>goal of </a:t>
            </a:r>
            <a:r>
              <a:rPr lang="en-GB" sz="1200" dirty="0">
                <a:solidFill>
                  <a:srgbClr val="242021"/>
                </a:solidFill>
                <a:latin typeface="FrutigerLTCom-Roman"/>
              </a:rPr>
              <a:t>adding a new 22-mile shipping lane. The expansion is expected to double Egypt’s annual revenue from </a:t>
            </a:r>
            <a:r>
              <a:rPr lang="en-GB" sz="1200" dirty="0" smtClean="0">
                <a:solidFill>
                  <a:srgbClr val="242021"/>
                </a:solidFill>
                <a:latin typeface="FrutigerLTCom-Roman"/>
              </a:rPr>
              <a:t>canal traffic.</a:t>
            </a:r>
          </a:p>
          <a:p>
            <a:pPr marL="171450" indent="-171450">
              <a:buFont typeface="Arial" panose="020B0604020202020204" pitchFamily="34" charset="0"/>
              <a:buChar char="•"/>
            </a:pPr>
            <a:r>
              <a:rPr lang="en-GB" sz="1200" b="1" dirty="0" smtClean="0">
                <a:solidFill>
                  <a:srgbClr val="242021"/>
                </a:solidFill>
                <a:latin typeface="FrutigerLTCom-Bold"/>
              </a:rPr>
              <a:t> </a:t>
            </a:r>
            <a:r>
              <a:rPr lang="en-GB" sz="1200" b="1" dirty="0">
                <a:solidFill>
                  <a:srgbClr val="FF0000"/>
                </a:solidFill>
                <a:latin typeface="FrutigerLTCom-Roman"/>
              </a:rPr>
              <a:t>Expansion of Cement Production – </a:t>
            </a:r>
            <a:r>
              <a:rPr lang="en-GB" sz="1200" b="1" dirty="0" err="1">
                <a:solidFill>
                  <a:srgbClr val="FF0000"/>
                </a:solidFill>
                <a:latin typeface="FrutigerLTCom-Roman"/>
              </a:rPr>
              <a:t>Dangote</a:t>
            </a:r>
            <a:r>
              <a:rPr lang="en-GB" sz="1200" b="1" dirty="0">
                <a:solidFill>
                  <a:srgbClr val="FF0000"/>
                </a:solidFill>
                <a:latin typeface="FrutigerLTCom-Roman"/>
              </a:rPr>
              <a:t> Cement, headquartered in Lagos, Nigeria</a:t>
            </a:r>
            <a:r>
              <a:rPr lang="en-GB" sz="1200" dirty="0">
                <a:solidFill>
                  <a:srgbClr val="242021"/>
                </a:solidFill>
                <a:latin typeface="FrutigerLTCom-Roman"/>
              </a:rPr>
              <a:t>, in 2015 signed contracts </a:t>
            </a:r>
            <a:r>
              <a:rPr lang="en-GB" sz="1200" dirty="0" smtClean="0">
                <a:solidFill>
                  <a:srgbClr val="242021"/>
                </a:solidFill>
                <a:latin typeface="FrutigerLTCom-Roman"/>
              </a:rPr>
              <a:t>with a </a:t>
            </a:r>
            <a:r>
              <a:rPr lang="en-GB" sz="1200" dirty="0">
                <a:solidFill>
                  <a:srgbClr val="242021"/>
                </a:solidFill>
                <a:latin typeface="FrutigerLTCom-Roman"/>
              </a:rPr>
              <a:t>Chinese firm to increase its cement manufacturing capacity across 15 countries to 100 million tons by 2020. </a:t>
            </a:r>
            <a:r>
              <a:rPr lang="en-GB" sz="1200" dirty="0" smtClean="0">
                <a:solidFill>
                  <a:srgbClr val="242021"/>
                </a:solidFill>
                <a:latin typeface="FrutigerLTCom-Roman"/>
              </a:rPr>
              <a:t>This huge </a:t>
            </a:r>
            <a:r>
              <a:rPr lang="en-GB" sz="1200" dirty="0">
                <a:solidFill>
                  <a:srgbClr val="242021"/>
                </a:solidFill>
                <a:latin typeface="FrutigerLTCom-Roman"/>
              </a:rPr>
              <a:t>increase in cement production will fuel additional infrastructure projects on the African continent for </a:t>
            </a:r>
            <a:r>
              <a:rPr lang="en-GB" sz="1200" dirty="0" smtClean="0">
                <a:solidFill>
                  <a:srgbClr val="242021"/>
                </a:solidFill>
                <a:latin typeface="FrutigerLTCom-Roman"/>
              </a:rPr>
              <a:t>decades to come. Raising </a:t>
            </a:r>
            <a:r>
              <a:rPr lang="en-GB" sz="1200" dirty="0">
                <a:solidFill>
                  <a:srgbClr val="242021"/>
                </a:solidFill>
                <a:latin typeface="FrutigerLTCom-Roman"/>
              </a:rPr>
              <a:t>the standard of living for an entire continent with a large expected population increase is a challenging goal</a:t>
            </a:r>
            <a:r>
              <a:rPr lang="en-GB" sz="1200" dirty="0" smtClean="0">
                <a:solidFill>
                  <a:srgbClr val="242021"/>
                </a:solidFill>
                <a:latin typeface="FrutigerLTCom-Roman"/>
              </a:rPr>
              <a:t>. In </a:t>
            </a:r>
            <a:r>
              <a:rPr lang="en-GB" sz="1200" dirty="0">
                <a:solidFill>
                  <a:srgbClr val="242021"/>
                </a:solidFill>
                <a:latin typeface="FrutigerLTCom-Roman"/>
              </a:rPr>
              <a:t>order to accommodate the needs of these population changes, as well as improve the living standards for the </a:t>
            </a:r>
            <a:r>
              <a:rPr lang="en-GB" sz="1200" dirty="0" smtClean="0">
                <a:solidFill>
                  <a:srgbClr val="242021"/>
                </a:solidFill>
                <a:latin typeface="FrutigerLTCom-Roman"/>
              </a:rPr>
              <a:t>entire continent</a:t>
            </a:r>
            <a:r>
              <a:rPr lang="en-GB" sz="1200" dirty="0">
                <a:solidFill>
                  <a:srgbClr val="242021"/>
                </a:solidFill>
                <a:latin typeface="FrutigerLTCom-Roman"/>
              </a:rPr>
              <a:t>, it is vital that projects be undertaken that can provide value both commercially and environmentally. Successful project management offers the means to get the best out of “good intentions” by ensuring that these and </a:t>
            </a:r>
            <a:r>
              <a:rPr lang="en-GB" sz="1200" dirty="0" smtClean="0">
                <a:solidFill>
                  <a:srgbClr val="242021"/>
                </a:solidFill>
                <a:latin typeface="FrutigerLTCom-Roman"/>
              </a:rPr>
              <a:t>other funded </a:t>
            </a:r>
            <a:r>
              <a:rPr lang="en-GB" sz="1200" dirty="0">
                <a:solidFill>
                  <a:srgbClr val="242021"/>
                </a:solidFill>
                <a:latin typeface="FrutigerLTCom-Roman"/>
              </a:rPr>
              <a:t>projects are implemented as efficiently and effectively as possible. </a:t>
            </a:r>
            <a:r>
              <a:rPr lang="en-GB" sz="1200" dirty="0">
                <a:solidFill>
                  <a:prstClr val="black"/>
                </a:solidFill>
              </a:rPr>
              <a:t/>
            </a:r>
            <a:br>
              <a:rPr lang="en-GB" sz="1200" dirty="0">
                <a:solidFill>
                  <a:prstClr val="black"/>
                </a:solidFill>
              </a:rPr>
            </a:br>
            <a:endParaRPr lang="en-GB" sz="1200" dirty="0"/>
          </a:p>
        </p:txBody>
      </p:sp>
    </p:spTree>
    <p:extLst>
      <p:ext uri="{BB962C8B-B14F-4D97-AF65-F5344CB8AC3E}">
        <p14:creationId xmlns:p14="http://schemas.microsoft.com/office/powerpoint/2010/main" val="3604670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292" y="1040860"/>
            <a:ext cx="9299643" cy="5693866"/>
          </a:xfrm>
          <a:prstGeom prst="rect">
            <a:avLst/>
          </a:prstGeom>
        </p:spPr>
        <p:txBody>
          <a:bodyPr wrap="square">
            <a:spAutoFit/>
          </a:bodyPr>
          <a:lstStyle/>
          <a:p>
            <a:pPr marL="457200" indent="-457200">
              <a:buFont typeface="+mj-lt"/>
              <a:buAutoNum type="arabicPeriod"/>
            </a:pPr>
            <a:r>
              <a:rPr lang="en-GB" sz="2400" dirty="0" smtClean="0">
                <a:solidFill>
                  <a:srgbClr val="242021"/>
                </a:solidFill>
                <a:latin typeface="PalatinoLTPro-Roman"/>
              </a:rPr>
              <a:t>Understand </a:t>
            </a:r>
            <a:r>
              <a:rPr lang="en-GB" sz="2400" dirty="0">
                <a:solidFill>
                  <a:srgbClr val="242021"/>
                </a:solidFill>
                <a:latin typeface="PalatinoLTPro-Roman"/>
              </a:rPr>
              <a:t>why project management is becoming such a powerful and popular practice </a:t>
            </a:r>
            <a:r>
              <a:rPr lang="en-GB" sz="2400" dirty="0" smtClean="0">
                <a:solidFill>
                  <a:srgbClr val="242021"/>
                </a:solidFill>
                <a:latin typeface="PalatinoLTPro-Roman"/>
              </a:rPr>
              <a:t>in business.</a:t>
            </a:r>
          </a:p>
          <a:p>
            <a:pPr marL="457200" indent="-457200">
              <a:buFont typeface="+mj-lt"/>
              <a:buAutoNum type="arabicPeriod"/>
            </a:pPr>
            <a:r>
              <a:rPr lang="en-GB" sz="2400" dirty="0" smtClean="0">
                <a:solidFill>
                  <a:srgbClr val="242021"/>
                </a:solidFill>
                <a:latin typeface="PalatinoLTPro-Roman"/>
              </a:rPr>
              <a:t>Recognize </a:t>
            </a:r>
            <a:r>
              <a:rPr lang="en-GB" sz="2400" dirty="0">
                <a:solidFill>
                  <a:srgbClr val="242021"/>
                </a:solidFill>
                <a:latin typeface="PalatinoLTPro-Roman"/>
              </a:rPr>
              <a:t>the basic properties of projects, including their definition</a:t>
            </a:r>
            <a:r>
              <a:rPr lang="en-GB" sz="2400" dirty="0" smtClean="0">
                <a:solidFill>
                  <a:srgbClr val="242021"/>
                </a:solidFill>
                <a:latin typeface="PalatinoLTPro-Roman"/>
              </a:rPr>
              <a:t>.</a:t>
            </a:r>
          </a:p>
          <a:p>
            <a:pPr marL="457200" indent="-457200">
              <a:buFont typeface="+mj-lt"/>
              <a:buAutoNum type="arabicPeriod"/>
            </a:pPr>
            <a:r>
              <a:rPr lang="en-GB" sz="2400" dirty="0" smtClean="0">
                <a:solidFill>
                  <a:srgbClr val="242021"/>
                </a:solidFill>
                <a:latin typeface="PalatinoLTPro-Roman"/>
              </a:rPr>
              <a:t>Understand </a:t>
            </a:r>
            <a:r>
              <a:rPr lang="en-GB" sz="2400" dirty="0">
                <a:solidFill>
                  <a:srgbClr val="242021"/>
                </a:solidFill>
                <a:latin typeface="PalatinoLTPro-Roman"/>
              </a:rPr>
              <a:t>why effective project management is such a challenge</a:t>
            </a:r>
            <a:r>
              <a:rPr lang="en-GB" sz="2400" dirty="0" smtClean="0">
                <a:solidFill>
                  <a:srgbClr val="242021"/>
                </a:solidFill>
                <a:latin typeface="PalatinoLTPro-Roman"/>
              </a:rPr>
              <a:t>.</a:t>
            </a:r>
          </a:p>
          <a:p>
            <a:pPr marL="457200" indent="-457200">
              <a:buFont typeface="+mj-lt"/>
              <a:buAutoNum type="arabicPeriod"/>
            </a:pPr>
            <a:r>
              <a:rPr lang="en-GB" sz="2400" dirty="0" smtClean="0">
                <a:solidFill>
                  <a:srgbClr val="242021"/>
                </a:solidFill>
                <a:latin typeface="PalatinoLTPro-Roman"/>
              </a:rPr>
              <a:t>Understand </a:t>
            </a:r>
            <a:r>
              <a:rPr lang="en-GB" sz="2400" dirty="0">
                <a:solidFill>
                  <a:srgbClr val="242021"/>
                </a:solidFill>
                <a:latin typeface="PalatinoLTPro-Roman"/>
              </a:rPr>
              <a:t>and explain the project life cycle, its stages, and the activities that typically </a:t>
            </a:r>
            <a:r>
              <a:rPr lang="en-GB" sz="2400" dirty="0" smtClean="0">
                <a:solidFill>
                  <a:srgbClr val="242021"/>
                </a:solidFill>
                <a:latin typeface="PalatinoLTPro-Roman"/>
              </a:rPr>
              <a:t>occur  at </a:t>
            </a:r>
            <a:r>
              <a:rPr lang="en-GB" sz="2400" dirty="0">
                <a:solidFill>
                  <a:srgbClr val="242021"/>
                </a:solidFill>
                <a:latin typeface="PalatinoLTPro-Roman"/>
              </a:rPr>
              <a:t>each stage in the project</a:t>
            </a:r>
            <a:r>
              <a:rPr lang="en-GB" sz="2400" dirty="0" smtClean="0">
                <a:solidFill>
                  <a:srgbClr val="242021"/>
                </a:solidFill>
                <a:latin typeface="PalatinoLTPro-Roman"/>
              </a:rPr>
              <a:t>.</a:t>
            </a:r>
          </a:p>
          <a:p>
            <a:pPr marL="457200" indent="-457200">
              <a:buFont typeface="+mj-lt"/>
              <a:buAutoNum type="arabicPeriod"/>
            </a:pPr>
            <a:r>
              <a:rPr lang="en-GB" sz="2400" dirty="0" smtClean="0">
                <a:solidFill>
                  <a:srgbClr val="242021"/>
                </a:solidFill>
                <a:latin typeface="PalatinoLTPro-Roman"/>
              </a:rPr>
              <a:t>Understand </a:t>
            </a:r>
            <a:r>
              <a:rPr lang="en-GB" sz="2400" dirty="0">
                <a:solidFill>
                  <a:srgbClr val="242021"/>
                </a:solidFill>
                <a:latin typeface="PalatinoLTPro-Roman"/>
              </a:rPr>
              <a:t>the concept of project “success,” including various definitions of success, as </a:t>
            </a:r>
            <a:r>
              <a:rPr lang="en-GB" sz="2400" dirty="0" smtClean="0">
                <a:solidFill>
                  <a:srgbClr val="242021"/>
                </a:solidFill>
                <a:latin typeface="PalatinoLTPro-Roman"/>
              </a:rPr>
              <a:t>well as </a:t>
            </a:r>
            <a:r>
              <a:rPr lang="en-GB" sz="2400" dirty="0">
                <a:solidFill>
                  <a:srgbClr val="242021"/>
                </a:solidFill>
                <a:latin typeface="PalatinoLTPro-Roman"/>
              </a:rPr>
              <a:t>the alternative models of success</a:t>
            </a:r>
            <a:r>
              <a:rPr lang="en-GB" sz="2400" dirty="0" smtClean="0">
                <a:solidFill>
                  <a:srgbClr val="242021"/>
                </a:solidFill>
                <a:latin typeface="PalatinoLTPro-Roman"/>
              </a:rPr>
              <a:t>.</a:t>
            </a:r>
          </a:p>
          <a:p>
            <a:pPr marL="457200" indent="-457200">
              <a:buFont typeface="+mj-lt"/>
              <a:buAutoNum type="arabicPeriod"/>
            </a:pPr>
            <a:r>
              <a:rPr lang="en-GB" sz="2400" dirty="0" smtClean="0">
                <a:solidFill>
                  <a:srgbClr val="242021"/>
                </a:solidFill>
                <a:latin typeface="PalatinoLTPro-Roman"/>
              </a:rPr>
              <a:t>Understand </a:t>
            </a:r>
            <a:r>
              <a:rPr lang="en-GB" sz="2400" dirty="0">
                <a:solidFill>
                  <a:srgbClr val="242021"/>
                </a:solidFill>
                <a:latin typeface="PalatinoLTPro-Roman"/>
              </a:rPr>
              <a:t>the purpose of project management maturity models and the process of benchmarking in </a:t>
            </a:r>
            <a:r>
              <a:rPr lang="en-GB" sz="2400" dirty="0" smtClean="0">
                <a:solidFill>
                  <a:srgbClr val="242021"/>
                </a:solidFill>
                <a:latin typeface="PalatinoLTPro-Roman"/>
              </a:rPr>
              <a:t>organizations.</a:t>
            </a:r>
          </a:p>
          <a:p>
            <a:pPr marL="457200" indent="-457200">
              <a:buFont typeface="+mj-lt"/>
              <a:buAutoNum type="arabicPeriod"/>
            </a:pPr>
            <a:r>
              <a:rPr lang="en-GB" sz="2400" dirty="0" smtClean="0">
                <a:solidFill>
                  <a:srgbClr val="242021"/>
                </a:solidFill>
                <a:latin typeface="PalatinoLTPro-Roman"/>
              </a:rPr>
              <a:t>Recognize </a:t>
            </a:r>
            <a:r>
              <a:rPr lang="en-GB" sz="2400" dirty="0">
                <a:solidFill>
                  <a:srgbClr val="242021"/>
                </a:solidFill>
                <a:latin typeface="PalatinoLTPro-Roman"/>
              </a:rPr>
              <a:t>how mastery of the discipline of project management enhances critical employability skills for university graduates</a:t>
            </a:r>
            <a:r>
              <a:rPr lang="en-GB" sz="2800" dirty="0">
                <a:solidFill>
                  <a:srgbClr val="242021"/>
                </a:solidFill>
                <a:latin typeface="PalatinoLTPro-Roman"/>
              </a:rPr>
              <a:t>.</a:t>
            </a:r>
            <a:r>
              <a:rPr lang="en-GB" sz="2800" dirty="0"/>
              <a:t> </a:t>
            </a:r>
          </a:p>
        </p:txBody>
      </p:sp>
      <p:sp>
        <p:nvSpPr>
          <p:cNvPr id="3" name="TextBox 2"/>
          <p:cNvSpPr txBox="1"/>
          <p:nvPr/>
        </p:nvSpPr>
        <p:spPr>
          <a:xfrm>
            <a:off x="525294" y="486383"/>
            <a:ext cx="8589523" cy="646331"/>
          </a:xfrm>
          <a:prstGeom prst="rect">
            <a:avLst/>
          </a:prstGeom>
          <a:noFill/>
        </p:spPr>
        <p:txBody>
          <a:bodyPr wrap="square" rtlCol="0">
            <a:spAutoFit/>
          </a:bodyPr>
          <a:lstStyle/>
          <a:p>
            <a:r>
              <a:rPr lang="en-GB" sz="3600" dirty="0" smtClean="0">
                <a:solidFill>
                  <a:srgbClr val="FF0000"/>
                </a:solidFill>
              </a:rPr>
              <a:t>PROJECT MANAGEMENT BASICS </a:t>
            </a:r>
            <a:endParaRPr lang="en-GB" sz="3600" dirty="0">
              <a:solidFill>
                <a:srgbClr val="FF0000"/>
              </a:solidFill>
            </a:endParaRPr>
          </a:p>
        </p:txBody>
      </p:sp>
    </p:spTree>
    <p:extLst>
      <p:ext uri="{BB962C8B-B14F-4D97-AF65-F5344CB8AC3E}">
        <p14:creationId xmlns:p14="http://schemas.microsoft.com/office/powerpoint/2010/main" val="951668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378" y="856035"/>
            <a:ext cx="8803532" cy="646331"/>
          </a:xfrm>
          <a:prstGeom prst="rect">
            <a:avLst/>
          </a:prstGeom>
        </p:spPr>
        <p:txBody>
          <a:bodyPr wrap="square">
            <a:spAutoFit/>
          </a:bodyPr>
          <a:lstStyle/>
          <a:p>
            <a:r>
              <a:rPr lang="en-GB" dirty="0">
                <a:solidFill>
                  <a:srgbClr val="242021"/>
                </a:solidFill>
                <a:latin typeface="FrutigerLTCom-Roman"/>
              </a:rPr>
              <a:t/>
            </a:r>
            <a:br>
              <a:rPr lang="en-GB" dirty="0">
                <a:solidFill>
                  <a:srgbClr val="242021"/>
                </a:solidFill>
                <a:latin typeface="FrutigerLTCom-Roman"/>
              </a:rPr>
            </a:br>
            <a:endParaRPr lang="en-GB" dirty="0"/>
          </a:p>
        </p:txBody>
      </p:sp>
      <p:sp>
        <p:nvSpPr>
          <p:cNvPr id="3" name="Rectangle 2"/>
          <p:cNvSpPr/>
          <p:nvPr/>
        </p:nvSpPr>
        <p:spPr>
          <a:xfrm>
            <a:off x="511729" y="236090"/>
            <a:ext cx="10087584" cy="1077218"/>
          </a:xfrm>
          <a:prstGeom prst="rect">
            <a:avLst/>
          </a:prstGeom>
        </p:spPr>
        <p:txBody>
          <a:bodyPr wrap="square">
            <a:spAutoFit/>
          </a:bodyPr>
          <a:lstStyle/>
          <a:p>
            <a:r>
              <a:rPr lang="en-GB" sz="3200" dirty="0">
                <a:solidFill>
                  <a:srgbClr val="FF0000"/>
                </a:solidFill>
                <a:latin typeface="PalatinoLTPro-Roman"/>
              </a:rPr>
              <a:t>Understand why project management is </a:t>
            </a:r>
            <a:r>
              <a:rPr lang="en-GB" sz="3200" dirty="0" smtClean="0">
                <a:solidFill>
                  <a:srgbClr val="FF0000"/>
                </a:solidFill>
                <a:latin typeface="PalatinoLTPro-Roman"/>
              </a:rPr>
              <a:t>becoming </a:t>
            </a:r>
            <a:r>
              <a:rPr lang="en-GB" sz="3200" dirty="0">
                <a:solidFill>
                  <a:srgbClr val="FF0000"/>
                </a:solidFill>
                <a:latin typeface="PalatinoLTPro-Roman"/>
              </a:rPr>
              <a:t>such a powerful and popular </a:t>
            </a:r>
            <a:r>
              <a:rPr lang="en-GB" sz="3200" dirty="0" smtClean="0">
                <a:solidFill>
                  <a:srgbClr val="FF0000"/>
                </a:solidFill>
                <a:latin typeface="PalatinoLTPro-Roman"/>
              </a:rPr>
              <a:t>practice in </a:t>
            </a:r>
            <a:r>
              <a:rPr lang="en-GB" sz="3200" dirty="0">
                <a:solidFill>
                  <a:srgbClr val="FF0000"/>
                </a:solidFill>
                <a:latin typeface="PalatinoLTPro-Roman"/>
              </a:rPr>
              <a:t>business</a:t>
            </a:r>
            <a:r>
              <a:rPr lang="en-GB" sz="3200" dirty="0">
                <a:solidFill>
                  <a:srgbClr val="242021"/>
                </a:solidFill>
                <a:latin typeface="PalatinoLTPro-Roman"/>
              </a:rPr>
              <a:t>.</a:t>
            </a:r>
            <a:r>
              <a:rPr lang="en-GB" sz="3200" dirty="0"/>
              <a:t> </a:t>
            </a:r>
          </a:p>
        </p:txBody>
      </p:sp>
      <p:sp>
        <p:nvSpPr>
          <p:cNvPr id="4" name="TextBox 3"/>
          <p:cNvSpPr txBox="1"/>
          <p:nvPr/>
        </p:nvSpPr>
        <p:spPr>
          <a:xfrm>
            <a:off x="445553" y="1751527"/>
            <a:ext cx="10219935" cy="4524315"/>
          </a:xfrm>
          <a:prstGeom prst="rect">
            <a:avLst/>
          </a:prstGeom>
          <a:noFill/>
        </p:spPr>
        <p:txBody>
          <a:bodyPr wrap="square" rtlCol="0">
            <a:spAutoFit/>
          </a:bodyPr>
          <a:lstStyle/>
          <a:p>
            <a:r>
              <a:rPr lang="en-GB" sz="3200" b="1" dirty="0" smtClean="0"/>
              <a:t>Project management offers organizations a number of practical competitive advantages including :</a:t>
            </a:r>
          </a:p>
          <a:p>
            <a:endParaRPr lang="en-GB" sz="3200" b="1" dirty="0" smtClean="0"/>
          </a:p>
          <a:p>
            <a:pPr marL="457200" indent="-457200">
              <a:buFont typeface="Arial" panose="020B0604020202020204" pitchFamily="34" charset="0"/>
              <a:buChar char="•"/>
            </a:pPr>
            <a:r>
              <a:rPr lang="en-GB" sz="3200" b="1" dirty="0" smtClean="0"/>
              <a:t>The ability to be both effective in the market place </a:t>
            </a:r>
          </a:p>
          <a:p>
            <a:pPr marL="457200" indent="-457200">
              <a:buFont typeface="Arial" panose="020B0604020202020204" pitchFamily="34" charset="0"/>
              <a:buChar char="•"/>
            </a:pPr>
            <a:r>
              <a:rPr lang="en-GB" sz="3200" b="1" dirty="0" smtClean="0"/>
              <a:t>Efficient with the use of organizations resources</a:t>
            </a:r>
          </a:p>
          <a:p>
            <a:pPr marL="457200" indent="-457200">
              <a:buFont typeface="Arial" panose="020B0604020202020204" pitchFamily="34" charset="0"/>
              <a:buChar char="•"/>
            </a:pPr>
            <a:r>
              <a:rPr lang="en-GB" sz="3200" b="1" dirty="0" smtClean="0"/>
              <a:t>The ability to achieve technological breakthroughs </a:t>
            </a:r>
          </a:p>
          <a:p>
            <a:pPr marL="457200" indent="-457200">
              <a:buFont typeface="Arial" panose="020B0604020202020204" pitchFamily="34" charset="0"/>
              <a:buChar char="•"/>
            </a:pPr>
            <a:r>
              <a:rPr lang="en-GB" sz="3200" b="1" dirty="0" smtClean="0"/>
              <a:t>To streamline new product development </a:t>
            </a:r>
          </a:p>
          <a:p>
            <a:pPr marL="457200" indent="-457200">
              <a:buFont typeface="Arial" panose="020B0604020202020204" pitchFamily="34" charset="0"/>
              <a:buChar char="•"/>
            </a:pPr>
            <a:r>
              <a:rPr lang="en-GB" sz="3200" b="1" dirty="0" smtClean="0"/>
              <a:t>To manage the challenges arising from business environment. </a:t>
            </a:r>
            <a:endParaRPr lang="en-GB" sz="3200" b="1" dirty="0"/>
          </a:p>
        </p:txBody>
      </p:sp>
    </p:spTree>
    <p:extLst>
      <p:ext uri="{BB962C8B-B14F-4D97-AF65-F5344CB8AC3E}">
        <p14:creationId xmlns:p14="http://schemas.microsoft.com/office/powerpoint/2010/main" val="170498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0870" y="1608425"/>
            <a:ext cx="4218610" cy="2572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u="sng" dirty="0">
                <a:solidFill>
                  <a:srgbClr val="FF0000"/>
                </a:solidFill>
              </a:rPr>
              <a:t>WHAT IS MANAGING ? </a:t>
            </a:r>
          </a:p>
          <a:p>
            <a:endParaRPr lang="en-GB" dirty="0"/>
          </a:p>
          <a:p>
            <a:r>
              <a:rPr lang="en-GB" dirty="0"/>
              <a:t>TO PERFORM THE BASIC FUNCTIONS – </a:t>
            </a:r>
            <a:endParaRPr lang="en-GB" dirty="0" smtClean="0"/>
          </a:p>
          <a:p>
            <a:pPr marL="742950" lvl="1" indent="-285750">
              <a:buFont typeface="Wingdings" panose="05000000000000000000" pitchFamily="2" charset="2"/>
              <a:buChar char="Ø"/>
            </a:pPr>
            <a:r>
              <a:rPr lang="en-GB" dirty="0" smtClean="0"/>
              <a:t>PLANNING,</a:t>
            </a:r>
          </a:p>
          <a:p>
            <a:pPr marL="742950" lvl="1" indent="-285750">
              <a:buFont typeface="Wingdings" panose="05000000000000000000" pitchFamily="2" charset="2"/>
              <a:buChar char="Ø"/>
            </a:pPr>
            <a:r>
              <a:rPr lang="en-GB" dirty="0" smtClean="0"/>
              <a:t> </a:t>
            </a:r>
            <a:r>
              <a:rPr lang="en-GB" dirty="0"/>
              <a:t>ORGANISING, </a:t>
            </a:r>
            <a:endParaRPr lang="en-GB" dirty="0" smtClean="0"/>
          </a:p>
          <a:p>
            <a:pPr marL="742950" lvl="1" indent="-285750">
              <a:buFont typeface="Wingdings" panose="05000000000000000000" pitchFamily="2" charset="2"/>
              <a:buChar char="Ø"/>
            </a:pPr>
            <a:r>
              <a:rPr lang="en-GB" dirty="0" smtClean="0"/>
              <a:t>STAFFING</a:t>
            </a:r>
            <a:r>
              <a:rPr lang="en-GB" dirty="0"/>
              <a:t>, </a:t>
            </a:r>
            <a:endParaRPr lang="en-GB" dirty="0" smtClean="0"/>
          </a:p>
          <a:p>
            <a:pPr marL="742950" lvl="1" indent="-285750">
              <a:buFont typeface="Wingdings" panose="05000000000000000000" pitchFamily="2" charset="2"/>
              <a:buChar char="Ø"/>
            </a:pPr>
            <a:r>
              <a:rPr lang="en-GB" dirty="0" smtClean="0"/>
              <a:t>LEADING</a:t>
            </a:r>
          </a:p>
          <a:p>
            <a:pPr marL="742950" lvl="1" indent="-285750">
              <a:buFont typeface="Wingdings" panose="05000000000000000000" pitchFamily="2" charset="2"/>
              <a:buChar char="Ø"/>
            </a:pPr>
            <a:r>
              <a:rPr lang="en-GB" dirty="0" smtClean="0"/>
              <a:t>AND </a:t>
            </a:r>
            <a:r>
              <a:rPr lang="en-GB" dirty="0"/>
              <a:t>CONTROLLING</a:t>
            </a:r>
          </a:p>
        </p:txBody>
      </p:sp>
      <p:sp>
        <p:nvSpPr>
          <p:cNvPr id="5" name="Oval 4"/>
          <p:cNvSpPr/>
          <p:nvPr/>
        </p:nvSpPr>
        <p:spPr>
          <a:xfrm>
            <a:off x="6904517" y="1479636"/>
            <a:ext cx="5004079" cy="30346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u="sng" dirty="0">
                <a:solidFill>
                  <a:srgbClr val="FF0000"/>
                </a:solidFill>
              </a:rPr>
              <a:t>MANAGEMENT PROCESS:</a:t>
            </a:r>
            <a:r>
              <a:rPr lang="en-GB" dirty="0"/>
              <a:t> </a:t>
            </a:r>
            <a:endParaRPr lang="en-GB" dirty="0" smtClean="0"/>
          </a:p>
          <a:p>
            <a:r>
              <a:rPr lang="en-GB" dirty="0" smtClean="0"/>
              <a:t>THE </a:t>
            </a:r>
            <a:r>
              <a:rPr lang="en-GB" dirty="0"/>
              <a:t>FIVE BASIC FUNCTIONS </a:t>
            </a:r>
            <a:r>
              <a:rPr lang="en-GB" dirty="0" smtClean="0"/>
              <a:t>OF</a:t>
            </a:r>
          </a:p>
          <a:p>
            <a:pPr marL="742950" lvl="1" indent="-285750">
              <a:buFont typeface="Wingdings" panose="05000000000000000000" pitchFamily="2" charset="2"/>
              <a:buChar char="Ø"/>
            </a:pPr>
            <a:r>
              <a:rPr lang="en-GB" dirty="0" smtClean="0"/>
              <a:t>PLANNING </a:t>
            </a:r>
          </a:p>
          <a:p>
            <a:pPr marL="742950" lvl="1" indent="-285750">
              <a:buFont typeface="Wingdings" panose="05000000000000000000" pitchFamily="2" charset="2"/>
              <a:buChar char="Ø"/>
            </a:pPr>
            <a:r>
              <a:rPr lang="en-GB" dirty="0" smtClean="0"/>
              <a:t>ORGANISING</a:t>
            </a:r>
          </a:p>
          <a:p>
            <a:pPr marL="742950" lvl="1" indent="-285750">
              <a:buFont typeface="Wingdings" panose="05000000000000000000" pitchFamily="2" charset="2"/>
              <a:buChar char="Ø"/>
            </a:pPr>
            <a:r>
              <a:rPr lang="en-GB" dirty="0" smtClean="0"/>
              <a:t>STAFFING</a:t>
            </a:r>
          </a:p>
          <a:p>
            <a:pPr marL="742950" lvl="1" indent="-285750">
              <a:buFont typeface="Wingdings" panose="05000000000000000000" pitchFamily="2" charset="2"/>
              <a:buChar char="Ø"/>
            </a:pPr>
            <a:r>
              <a:rPr lang="en-GB" dirty="0" smtClean="0"/>
              <a:t>LEADING </a:t>
            </a:r>
          </a:p>
          <a:p>
            <a:pPr marL="742950" lvl="1" indent="-285750">
              <a:buFont typeface="Wingdings" panose="05000000000000000000" pitchFamily="2" charset="2"/>
              <a:buChar char="Ø"/>
            </a:pPr>
            <a:r>
              <a:rPr lang="en-GB" dirty="0" smtClean="0"/>
              <a:t>CONTROLLING</a:t>
            </a:r>
            <a:r>
              <a:rPr lang="en-GB" dirty="0"/>
              <a:t>. </a:t>
            </a:r>
          </a:p>
        </p:txBody>
      </p:sp>
      <p:pic>
        <p:nvPicPr>
          <p:cNvPr id="6"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8738" y="1859371"/>
            <a:ext cx="2345779" cy="253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990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493" y="425003"/>
            <a:ext cx="9646276" cy="646331"/>
          </a:xfrm>
          <a:prstGeom prst="rect">
            <a:avLst/>
          </a:prstGeom>
          <a:noFill/>
        </p:spPr>
        <p:txBody>
          <a:bodyPr wrap="square" rtlCol="0">
            <a:spAutoFit/>
          </a:bodyPr>
          <a:lstStyle/>
          <a:p>
            <a:r>
              <a:rPr lang="en-GB" sz="3600" b="1" dirty="0" smtClean="0"/>
              <a:t>BASICS OF PROJECT - DEFINITION</a:t>
            </a:r>
            <a:endParaRPr lang="en-GB" sz="3600" b="1" dirty="0"/>
          </a:p>
        </p:txBody>
      </p:sp>
      <p:sp>
        <p:nvSpPr>
          <p:cNvPr id="3" name="TextBox 2"/>
          <p:cNvSpPr txBox="1"/>
          <p:nvPr/>
        </p:nvSpPr>
        <p:spPr>
          <a:xfrm>
            <a:off x="798490" y="1071334"/>
            <a:ext cx="10071279" cy="4431983"/>
          </a:xfrm>
          <a:prstGeom prst="rect">
            <a:avLst/>
          </a:prstGeom>
          <a:noFill/>
        </p:spPr>
        <p:txBody>
          <a:bodyPr wrap="square" rtlCol="0">
            <a:spAutoFit/>
          </a:bodyPr>
          <a:lstStyle/>
          <a:p>
            <a:r>
              <a:rPr lang="en-GB" sz="3600" dirty="0" smtClean="0">
                <a:solidFill>
                  <a:srgbClr val="00B0F0"/>
                </a:solidFill>
              </a:rPr>
              <a:t>Projects are defined as temporary endeavours undertaken to create unique product or service.</a:t>
            </a:r>
          </a:p>
          <a:p>
            <a:endParaRPr lang="en-GB" dirty="0"/>
          </a:p>
          <a:p>
            <a:r>
              <a:rPr lang="en-GB" sz="3200" dirty="0" smtClean="0"/>
              <a:t>Among their key properties are:</a:t>
            </a:r>
          </a:p>
          <a:p>
            <a:pPr marL="457200" indent="-457200">
              <a:buFont typeface="Arial" panose="020B0604020202020204" pitchFamily="34" charset="0"/>
              <a:buChar char="•"/>
            </a:pPr>
            <a:r>
              <a:rPr lang="en-GB" sz="3200" dirty="0" smtClean="0"/>
              <a:t>Projects are complex</a:t>
            </a:r>
          </a:p>
          <a:p>
            <a:pPr marL="457200" indent="-457200">
              <a:buFont typeface="Arial" panose="020B0604020202020204" pitchFamily="34" charset="0"/>
              <a:buChar char="•"/>
            </a:pPr>
            <a:r>
              <a:rPr lang="en-GB" sz="3200" dirty="0" smtClean="0"/>
              <a:t>One time processes</a:t>
            </a:r>
          </a:p>
          <a:p>
            <a:pPr marL="457200" indent="-457200">
              <a:buFont typeface="Arial" panose="020B0604020202020204" pitchFamily="34" charset="0"/>
              <a:buChar char="•"/>
            </a:pPr>
            <a:r>
              <a:rPr lang="en-GB" sz="3200" dirty="0" smtClean="0"/>
              <a:t>Projects are limited by budget, schedule, and resources, </a:t>
            </a:r>
          </a:p>
          <a:p>
            <a:pPr marL="457200" indent="-457200">
              <a:buFont typeface="Arial" panose="020B0604020202020204" pitchFamily="34" charset="0"/>
              <a:buChar char="•"/>
            </a:pPr>
            <a:r>
              <a:rPr lang="en-GB" sz="3200" dirty="0" smtClean="0"/>
              <a:t>They are developed to resolve a clear goal or set of goals </a:t>
            </a:r>
          </a:p>
          <a:p>
            <a:pPr marL="457200" indent="-457200">
              <a:buFont typeface="Arial" panose="020B0604020202020204" pitchFamily="34" charset="0"/>
              <a:buChar char="•"/>
            </a:pPr>
            <a:r>
              <a:rPr lang="en-GB" sz="3200" dirty="0" smtClean="0"/>
              <a:t>They are customer focused.</a:t>
            </a:r>
            <a:endParaRPr lang="en-GB" sz="3200" dirty="0"/>
          </a:p>
        </p:txBody>
      </p:sp>
    </p:spTree>
    <p:extLst>
      <p:ext uri="{BB962C8B-B14F-4D97-AF65-F5344CB8AC3E}">
        <p14:creationId xmlns:p14="http://schemas.microsoft.com/office/powerpoint/2010/main" val="2410190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7503" y="0"/>
            <a:ext cx="11127348" cy="584775"/>
          </a:xfrm>
          <a:prstGeom prst="rect">
            <a:avLst/>
          </a:prstGeom>
          <a:noFill/>
        </p:spPr>
        <p:txBody>
          <a:bodyPr wrap="square" rtlCol="0">
            <a:spAutoFit/>
          </a:bodyPr>
          <a:lstStyle/>
          <a:p>
            <a:r>
              <a:rPr lang="en-GB" sz="3200" dirty="0" smtClean="0">
                <a:solidFill>
                  <a:srgbClr val="FF0000"/>
                </a:solidFill>
              </a:rPr>
              <a:t>WHY EFFECTIVE PROJECT MANAGEMENT IS SUCH A CHALLENGE ? </a:t>
            </a:r>
            <a:endParaRPr lang="en-GB" sz="3200" dirty="0">
              <a:solidFill>
                <a:srgbClr val="FF0000"/>
              </a:solidFill>
            </a:endParaRPr>
          </a:p>
        </p:txBody>
      </p:sp>
      <p:sp>
        <p:nvSpPr>
          <p:cNvPr id="3" name="TextBox 2"/>
          <p:cNvSpPr txBox="1"/>
          <p:nvPr/>
        </p:nvSpPr>
        <p:spPr>
          <a:xfrm>
            <a:off x="433589" y="584775"/>
            <a:ext cx="11758411" cy="5262979"/>
          </a:xfrm>
          <a:prstGeom prst="rect">
            <a:avLst/>
          </a:prstGeom>
          <a:noFill/>
        </p:spPr>
        <p:txBody>
          <a:bodyPr wrap="square" rtlCol="0">
            <a:spAutoFit/>
          </a:bodyPr>
          <a:lstStyle/>
          <a:p>
            <a:pPr marL="457200" indent="-457200" algn="just">
              <a:buFont typeface="Arial" panose="020B0604020202020204" pitchFamily="34" charset="0"/>
              <a:buChar char="•"/>
            </a:pPr>
            <a:r>
              <a:rPr lang="en-GB" sz="2800" dirty="0" smtClean="0"/>
              <a:t>Projects operate outside of normal organizational processes typified by the work done by functional organizational units.</a:t>
            </a:r>
          </a:p>
          <a:p>
            <a:pPr marL="457200" indent="-457200" algn="just">
              <a:buFont typeface="Arial" panose="020B0604020202020204" pitchFamily="34" charset="0"/>
              <a:buChar char="•"/>
            </a:pPr>
            <a:r>
              <a:rPr lang="en-GB" sz="2800" dirty="0" smtClean="0"/>
              <a:t>Because they are unique, they require different mind set. </a:t>
            </a:r>
          </a:p>
          <a:p>
            <a:pPr marL="457200" indent="-457200" algn="just">
              <a:buFont typeface="Arial" panose="020B0604020202020204" pitchFamily="34" charset="0"/>
              <a:buChar char="•"/>
            </a:pPr>
            <a:r>
              <a:rPr lang="en-GB" sz="2800" dirty="0" smtClean="0"/>
              <a:t>One that is temporary and aimed at achieving a clear goal within a limited time frame .</a:t>
            </a:r>
          </a:p>
          <a:p>
            <a:pPr marL="457200" indent="-457200" algn="just">
              <a:buFont typeface="Arial" panose="020B0604020202020204" pitchFamily="34" charset="0"/>
              <a:buChar char="•"/>
            </a:pPr>
            <a:r>
              <a:rPr lang="en-GB" sz="2800" dirty="0" smtClean="0"/>
              <a:t>Projects are ad hoc endeavours with a clear life cycle.</a:t>
            </a:r>
          </a:p>
          <a:p>
            <a:pPr marL="457200" indent="-457200" algn="just">
              <a:buFont typeface="Arial" panose="020B0604020202020204" pitchFamily="34" charset="0"/>
              <a:buChar char="•"/>
            </a:pPr>
            <a:r>
              <a:rPr lang="en-GB" sz="2800" dirty="0" smtClean="0"/>
              <a:t>They are employed as the building blocks in the design and execution of organizational strategies and they provide a philosophy and a strategy for the management of change</a:t>
            </a:r>
          </a:p>
          <a:p>
            <a:pPr marL="457200" indent="-457200" algn="just">
              <a:buFont typeface="Arial" panose="020B0604020202020204" pitchFamily="34" charset="0"/>
              <a:buChar char="•"/>
            </a:pPr>
            <a:r>
              <a:rPr lang="en-GB" sz="2800" dirty="0" smtClean="0"/>
              <a:t>Project management requires the crossing of functional and organizational boundaries while trying to satisfy the multiple constraints of time , budget , functionality, and customer satisfaction. </a:t>
            </a:r>
            <a:endParaRPr lang="en-GB" sz="2800" dirty="0"/>
          </a:p>
        </p:txBody>
      </p:sp>
    </p:spTree>
    <p:extLst>
      <p:ext uri="{BB962C8B-B14F-4D97-AF65-F5344CB8AC3E}">
        <p14:creationId xmlns:p14="http://schemas.microsoft.com/office/powerpoint/2010/main" val="2144088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028" y="0"/>
            <a:ext cx="11766996" cy="954107"/>
          </a:xfrm>
          <a:prstGeom prst="rect">
            <a:avLst/>
          </a:prstGeom>
          <a:noFill/>
        </p:spPr>
        <p:txBody>
          <a:bodyPr wrap="square" rtlCol="0">
            <a:spAutoFit/>
          </a:bodyPr>
          <a:lstStyle/>
          <a:p>
            <a:r>
              <a:rPr lang="en-GB" sz="2800" b="1" dirty="0" smtClean="0">
                <a:solidFill>
                  <a:srgbClr val="FF0000"/>
                </a:solidFill>
              </a:rPr>
              <a:t>DIFFERENCE BETWEEN PROJECT MANAGEMENT PRACTICES AND MORE TRADITIONAL, PROCESS ORIENTED BUSINESS FUNCTIONS</a:t>
            </a:r>
            <a:r>
              <a:rPr lang="en-GB" b="1" dirty="0" smtClean="0">
                <a:solidFill>
                  <a:srgbClr val="FF0000"/>
                </a:solidFill>
              </a:rPr>
              <a:t>. </a:t>
            </a:r>
            <a:endParaRPr lang="en-GB" b="1" dirty="0">
              <a:solidFill>
                <a:srgbClr val="FF0000"/>
              </a:solidFill>
            </a:endParaRPr>
          </a:p>
        </p:txBody>
      </p:sp>
      <p:sp>
        <p:nvSpPr>
          <p:cNvPr id="3" name="TextBox 2"/>
          <p:cNvSpPr txBox="1"/>
          <p:nvPr/>
        </p:nvSpPr>
        <p:spPr>
          <a:xfrm>
            <a:off x="298358" y="851076"/>
            <a:ext cx="11908666" cy="6124754"/>
          </a:xfrm>
          <a:prstGeom prst="rect">
            <a:avLst/>
          </a:prstGeom>
          <a:noFill/>
        </p:spPr>
        <p:txBody>
          <a:bodyPr wrap="square" rtlCol="0">
            <a:spAutoFit/>
          </a:bodyPr>
          <a:lstStyle/>
          <a:p>
            <a:pPr marL="457200" indent="-457200">
              <a:buFont typeface="Arial" panose="020B0604020202020204" pitchFamily="34" charset="0"/>
              <a:buChar char="•"/>
            </a:pPr>
            <a:r>
              <a:rPr lang="en-GB" sz="2800" dirty="0" smtClean="0"/>
              <a:t>Projects involve new process or product ideas, typically with one objective or a limited set of objectives.</a:t>
            </a:r>
          </a:p>
          <a:p>
            <a:pPr marL="457200" indent="-457200">
              <a:buFont typeface="Arial" panose="020B0604020202020204" pitchFamily="34" charset="0"/>
              <a:buChar char="•"/>
            </a:pPr>
            <a:r>
              <a:rPr lang="en-GB" sz="2800" dirty="0" smtClean="0"/>
              <a:t>They are one shot activities with defined beginning and end,</a:t>
            </a:r>
          </a:p>
          <a:p>
            <a:pPr marL="457200" indent="-457200">
              <a:buFont typeface="Arial" panose="020B0604020202020204" pitchFamily="34" charset="0"/>
              <a:buChar char="•"/>
            </a:pPr>
            <a:r>
              <a:rPr lang="en-GB" sz="2800" dirty="0" smtClean="0"/>
              <a:t>Employing a heterogeneous group of organizational members as the project team.</a:t>
            </a:r>
          </a:p>
          <a:p>
            <a:pPr marL="457200" indent="-457200">
              <a:buFont typeface="Arial" panose="020B0604020202020204" pitchFamily="34" charset="0"/>
              <a:buChar char="•"/>
            </a:pPr>
            <a:r>
              <a:rPr lang="en-GB" sz="2800" dirty="0" smtClean="0"/>
              <a:t>They operate under circumstances of change and uncertainty, outside of normal organisational channels, and are intended to upset the status quo and violate established  practice, if need be, in order to achieve project goals.</a:t>
            </a:r>
          </a:p>
          <a:p>
            <a:pPr marL="457200" indent="-457200">
              <a:buFont typeface="Arial" panose="020B0604020202020204" pitchFamily="34" charset="0"/>
              <a:buChar char="•"/>
            </a:pPr>
            <a:r>
              <a:rPr lang="en-GB" sz="2800" dirty="0" smtClean="0"/>
              <a:t> Process oriented functions adhere more closely to rigid organizational rules, channels of communication and procedures.</a:t>
            </a:r>
          </a:p>
          <a:p>
            <a:pPr marL="457200" indent="-457200">
              <a:buFont typeface="Arial" panose="020B0604020202020204" pitchFamily="34" charset="0"/>
              <a:buChar char="•"/>
            </a:pPr>
            <a:r>
              <a:rPr lang="en-GB" sz="2800" dirty="0" smtClean="0"/>
              <a:t> The people within the functional departments are homogenous engaged in ongoing duties. </a:t>
            </a:r>
          </a:p>
          <a:p>
            <a:pPr marL="457200" indent="-457200">
              <a:buFont typeface="Arial" panose="020B0604020202020204" pitchFamily="34" charset="0"/>
              <a:buChar char="•"/>
            </a:pPr>
            <a:r>
              <a:rPr lang="en-GB" sz="2800" dirty="0" smtClean="0"/>
              <a:t>They  represent bastions of established practice designed to reinforce the organization's  status quo. </a:t>
            </a:r>
            <a:endParaRPr lang="en-GB" sz="2800" dirty="0"/>
          </a:p>
        </p:txBody>
      </p:sp>
    </p:spTree>
    <p:extLst>
      <p:ext uri="{BB962C8B-B14F-4D97-AF65-F5344CB8AC3E}">
        <p14:creationId xmlns:p14="http://schemas.microsoft.com/office/powerpoint/2010/main" val="4262360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855" t="19146" r="10638" b="15537"/>
          <a:stretch/>
        </p:blipFill>
        <p:spPr>
          <a:xfrm>
            <a:off x="103031" y="0"/>
            <a:ext cx="11629622" cy="6326378"/>
          </a:xfrm>
          <a:prstGeom prst="rect">
            <a:avLst/>
          </a:prstGeom>
        </p:spPr>
      </p:pic>
    </p:spTree>
    <p:extLst>
      <p:ext uri="{BB962C8B-B14F-4D97-AF65-F5344CB8AC3E}">
        <p14:creationId xmlns:p14="http://schemas.microsoft.com/office/powerpoint/2010/main" val="3529711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46038"/>
            <a:ext cx="8229600" cy="563562"/>
          </a:xfrm>
        </p:spPr>
        <p:txBody>
          <a:bodyPr>
            <a:normAutofit fontScale="90000"/>
          </a:bodyPr>
          <a:lstStyle/>
          <a:p>
            <a:pPr algn="ctr">
              <a:defRPr/>
            </a:pPr>
            <a:r>
              <a:rPr lang="en-US" b="1" dirty="0" smtClean="0">
                <a:solidFill>
                  <a:srgbClr val="C00000"/>
                </a:solidFill>
                <a:latin typeface="Tahoma" pitchFamily="34" charset="0"/>
                <a:ea typeface="Tahoma" pitchFamily="34" charset="0"/>
                <a:cs typeface="Tahoma" pitchFamily="34" charset="0"/>
              </a:rPr>
              <a:t>PROJECT </a:t>
            </a:r>
            <a:r>
              <a:rPr lang="en-US" b="1" dirty="0" err="1" smtClean="0">
                <a:solidFill>
                  <a:srgbClr val="C00000"/>
                </a:solidFill>
                <a:latin typeface="Tahoma" pitchFamily="34" charset="0"/>
                <a:ea typeface="Tahoma" pitchFamily="34" charset="0"/>
                <a:cs typeface="Tahoma" pitchFamily="34" charset="0"/>
              </a:rPr>
              <a:t>Vs</a:t>
            </a:r>
            <a:r>
              <a:rPr lang="en-US" b="1" dirty="0" smtClean="0">
                <a:solidFill>
                  <a:srgbClr val="C00000"/>
                </a:solidFill>
                <a:latin typeface="Tahoma" pitchFamily="34" charset="0"/>
                <a:ea typeface="Tahoma" pitchFamily="34" charset="0"/>
                <a:cs typeface="Tahoma" pitchFamily="34" charset="0"/>
              </a:rPr>
              <a:t> OPERATION</a:t>
            </a:r>
            <a:endParaRPr lang="en-US" b="1" dirty="0">
              <a:solidFill>
                <a:srgbClr val="C00000"/>
              </a:solidFill>
              <a:latin typeface="Tahoma" pitchFamily="34" charset="0"/>
              <a:ea typeface="Tahoma" pitchFamily="34" charset="0"/>
              <a:cs typeface="Tahoma" pitchFamily="34" charset="0"/>
            </a:endParaRPr>
          </a:p>
        </p:txBody>
      </p:sp>
      <p:sp>
        <p:nvSpPr>
          <p:cNvPr id="6" name="Rectangle 5"/>
          <p:cNvSpPr>
            <a:spLocks noGrp="1" noChangeArrowheads="1"/>
          </p:cNvSpPr>
          <p:nvPr/>
        </p:nvSpPr>
        <p:spPr bwMode="auto">
          <a:xfrm>
            <a:off x="2590800" y="2057400"/>
            <a:ext cx="3886200" cy="1752600"/>
          </a:xfrm>
          <a:prstGeom prst="rect">
            <a:avLst/>
          </a:prstGeom>
          <a:noFill/>
          <a:ln>
            <a:noFill/>
          </a:ln>
          <a:effectLs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defRPr/>
            </a:pPr>
            <a:r>
              <a:rPr lang="en-US" sz="2000" b="1" dirty="0">
                <a:latin typeface="Tahoma" pitchFamily="34" charset="0"/>
                <a:ea typeface="Tahoma" pitchFamily="34" charset="0"/>
                <a:cs typeface="Tahoma" pitchFamily="34" charset="0"/>
              </a:rPr>
              <a:t>PROJECT</a:t>
            </a:r>
          </a:p>
          <a:p>
            <a:pPr>
              <a:buFont typeface="Wingdings" pitchFamily="2" charset="2"/>
              <a:buChar char="§"/>
              <a:defRPr/>
            </a:pPr>
            <a:r>
              <a:rPr lang="en-US" sz="2000" dirty="0">
                <a:latin typeface="Tahoma" pitchFamily="34" charset="0"/>
                <a:ea typeface="Tahoma" pitchFamily="34" charset="0"/>
                <a:cs typeface="Tahoma" pitchFamily="34" charset="0"/>
              </a:rPr>
              <a:t>Take place outside the process world</a:t>
            </a:r>
          </a:p>
          <a:p>
            <a:pPr>
              <a:buFont typeface="Wingdings" pitchFamily="2" charset="2"/>
              <a:buChar char="§"/>
              <a:defRPr/>
            </a:pPr>
            <a:r>
              <a:rPr lang="en-US" sz="2000" dirty="0">
                <a:latin typeface="Tahoma" pitchFamily="34" charset="0"/>
                <a:ea typeface="Tahoma" pitchFamily="34" charset="0"/>
                <a:cs typeface="Tahoma" pitchFamily="34" charset="0"/>
              </a:rPr>
              <a:t>Unique and separate from normal organization work</a:t>
            </a:r>
          </a:p>
          <a:p>
            <a:pPr>
              <a:buFont typeface="Wingdings" pitchFamily="2" charset="2"/>
              <a:buChar char="§"/>
              <a:defRPr/>
            </a:pPr>
            <a:endParaRPr lang="en-US" sz="2000" dirty="0">
              <a:latin typeface="Tahoma" pitchFamily="34" charset="0"/>
              <a:ea typeface="Tahoma" pitchFamily="34" charset="0"/>
              <a:cs typeface="Tahoma" pitchFamily="34" charset="0"/>
            </a:endParaRPr>
          </a:p>
        </p:txBody>
      </p:sp>
      <p:sp>
        <p:nvSpPr>
          <p:cNvPr id="7" name="Rectangle 6"/>
          <p:cNvSpPr>
            <a:spLocks noChangeArrowheads="1"/>
          </p:cNvSpPr>
          <p:nvPr/>
        </p:nvSpPr>
        <p:spPr bwMode="auto">
          <a:xfrm>
            <a:off x="6896100" y="2057400"/>
            <a:ext cx="3771900" cy="1524000"/>
          </a:xfrm>
          <a:prstGeom prst="rect">
            <a:avLst/>
          </a:prstGeom>
          <a:noFill/>
          <a:ln>
            <a:noFill/>
          </a:ln>
          <a:effectLs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20000"/>
              </a:spcBef>
              <a:defRPr/>
            </a:pPr>
            <a:r>
              <a:rPr lang="en-US" sz="2000" b="1" dirty="0">
                <a:latin typeface="Tahoma" pitchFamily="34" charset="0"/>
                <a:ea typeface="Tahoma" pitchFamily="34" charset="0"/>
                <a:cs typeface="Tahoma" pitchFamily="34" charset="0"/>
              </a:rPr>
              <a:t>OPERATION/PROCESS</a:t>
            </a:r>
          </a:p>
          <a:p>
            <a:pPr marL="342900" indent="-342900" algn="l">
              <a:spcBef>
                <a:spcPct val="20000"/>
              </a:spcBef>
              <a:buFont typeface="Wingdings" pitchFamily="2" charset="2"/>
              <a:buChar char="§"/>
              <a:defRPr/>
            </a:pPr>
            <a:r>
              <a:rPr lang="en-US" sz="2000" dirty="0">
                <a:latin typeface="Tahoma" pitchFamily="34" charset="0"/>
                <a:ea typeface="Tahoma" pitchFamily="34" charset="0"/>
                <a:cs typeface="Tahoma" pitchFamily="34" charset="0"/>
              </a:rPr>
              <a:t>Ongoing, day-to-day activities</a:t>
            </a:r>
          </a:p>
          <a:p>
            <a:pPr marL="342900" indent="-342900" algn="l">
              <a:spcBef>
                <a:spcPct val="20000"/>
              </a:spcBef>
              <a:buFont typeface="Wingdings" pitchFamily="2" charset="2"/>
              <a:buChar char="§"/>
              <a:defRPr/>
            </a:pPr>
            <a:endParaRPr lang="en-US" sz="2000" dirty="0">
              <a:latin typeface="Tahoma" pitchFamily="34" charset="0"/>
              <a:ea typeface="Tahoma" pitchFamily="34" charset="0"/>
              <a:cs typeface="Tahoma" pitchFamily="34" charset="0"/>
            </a:endParaRPr>
          </a:p>
          <a:p>
            <a:pPr marL="342900" indent="-342900" algn="l">
              <a:spcBef>
                <a:spcPct val="20000"/>
              </a:spcBef>
              <a:buFont typeface="Wingdings" pitchFamily="2" charset="2"/>
              <a:buChar char="§"/>
              <a:defRPr/>
            </a:pPr>
            <a:r>
              <a:rPr lang="en-US" sz="2000" dirty="0">
                <a:latin typeface="Tahoma" pitchFamily="34" charset="0"/>
                <a:ea typeface="Tahoma" pitchFamily="34" charset="0"/>
                <a:cs typeface="Tahoma" pitchFamily="34" charset="0"/>
              </a:rPr>
              <a:t>Use existing systems, properties, and capabilities</a:t>
            </a:r>
          </a:p>
        </p:txBody>
      </p:sp>
      <p:sp>
        <p:nvSpPr>
          <p:cNvPr id="8" name="Rectangle 7"/>
          <p:cNvSpPr/>
          <p:nvPr/>
        </p:nvSpPr>
        <p:spPr>
          <a:xfrm>
            <a:off x="2514600" y="792164"/>
            <a:ext cx="8610600" cy="1570037"/>
          </a:xfrm>
          <a:prstGeom prst="rect">
            <a:avLst/>
          </a:prstGeom>
        </p:spPr>
        <p:txBody>
          <a:bodyPr>
            <a:spAutoFit/>
          </a:bodyPr>
          <a:lstStyle/>
          <a:p>
            <a:pPr>
              <a:defRPr/>
            </a:pPr>
            <a:r>
              <a:rPr lang="de-DE" sz="2000" b="1" spc="50" dirty="0">
                <a:ln w="11430"/>
                <a:solidFill>
                  <a:srgbClr val="002060"/>
                </a:solidFill>
                <a:latin typeface="Arial" charset="0"/>
                <a:ea typeface="Tahoma" pitchFamily="34" charset="0"/>
                <a:cs typeface="Tahoma" pitchFamily="34" charset="0"/>
              </a:rPr>
              <a:t>A set of interrelated actions and activities that are performed to achieve a prespecified set of products, results, or services</a:t>
            </a:r>
          </a:p>
          <a:p>
            <a:pPr>
              <a:defRPr/>
            </a:pPr>
            <a:endParaRPr lang="de-DE" sz="1200" b="1" i="1" spc="50" dirty="0">
              <a:ln w="11430"/>
              <a:solidFill>
                <a:srgbClr val="002060"/>
              </a:solidFill>
              <a:latin typeface="Arial" charset="0"/>
              <a:ea typeface="Tahoma" pitchFamily="34" charset="0"/>
              <a:cs typeface="Tahoma" pitchFamily="34" charset="0"/>
            </a:endParaRPr>
          </a:p>
          <a:p>
            <a:pPr>
              <a:buFont typeface="Wingdings" pitchFamily="2" charset="2"/>
              <a:buNone/>
              <a:defRPr/>
            </a:pPr>
            <a:r>
              <a:rPr lang="de-DE" sz="1200" b="1" i="1" dirty="0">
                <a:solidFill>
                  <a:srgbClr val="002060"/>
                </a:solidFill>
                <a:latin typeface="Arial" charset="0"/>
                <a:ea typeface="Tahoma" pitchFamily="34" charset="0"/>
                <a:cs typeface="Tahoma" pitchFamily="34" charset="0"/>
              </a:rPr>
              <a:t>„Guide to the Project Management – Body of Knowledge, </a:t>
            </a:r>
          </a:p>
          <a:p>
            <a:pPr>
              <a:buFont typeface="Wingdings" pitchFamily="2" charset="2"/>
              <a:buNone/>
              <a:defRPr/>
            </a:pPr>
            <a:r>
              <a:rPr lang="de-DE" sz="1200" b="1" i="1" dirty="0">
                <a:solidFill>
                  <a:srgbClr val="002060"/>
                </a:solidFill>
                <a:latin typeface="Arial" charset="0"/>
                <a:ea typeface="Tahoma" pitchFamily="34" charset="0"/>
                <a:cs typeface="Tahoma" pitchFamily="34" charset="0"/>
              </a:rPr>
              <a:t>the Project Management Institute, 4th . Ed., 2010“</a:t>
            </a:r>
            <a:endParaRPr lang="en-US" sz="1200" b="1" i="1" dirty="0">
              <a:solidFill>
                <a:srgbClr val="002060"/>
              </a:solidFill>
              <a:latin typeface="Arial" charset="0"/>
              <a:ea typeface="Tahoma" pitchFamily="34" charset="0"/>
              <a:cs typeface="Tahoma" pitchFamily="34" charset="0"/>
            </a:endParaRPr>
          </a:p>
          <a:p>
            <a:pPr>
              <a:defRPr/>
            </a:pPr>
            <a:endParaRPr lang="de-DE" sz="2000" b="1" spc="50" dirty="0">
              <a:ln w="11430"/>
              <a:solidFill>
                <a:srgbClr val="002060"/>
              </a:solidFill>
              <a:latin typeface="Arial" charset="0"/>
              <a:ea typeface="Tahoma" pitchFamily="34" charset="0"/>
              <a:cs typeface="Tahoma" pitchFamily="34" charset="0"/>
            </a:endParaRPr>
          </a:p>
        </p:txBody>
      </p:sp>
      <p:sp>
        <p:nvSpPr>
          <p:cNvPr id="9" name="Rectangle 8"/>
          <p:cNvSpPr>
            <a:spLocks noChangeArrowheads="1"/>
          </p:cNvSpPr>
          <p:nvPr/>
        </p:nvSpPr>
        <p:spPr bwMode="auto">
          <a:xfrm>
            <a:off x="6781800" y="4191000"/>
            <a:ext cx="3886200" cy="2446338"/>
          </a:xfrm>
          <a:prstGeom prst="rect">
            <a:avLst/>
          </a:prstGeom>
          <a:solidFill>
            <a:schemeClr val="bg1"/>
          </a:solidFill>
          <a:ln>
            <a:noFill/>
          </a:ln>
          <a:effectLs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defRPr/>
            </a:pPr>
            <a:r>
              <a:rPr lang="en-US" b="1" dirty="0"/>
              <a:t>Routine, Repetitive Work: Examples</a:t>
            </a:r>
            <a:r>
              <a:rPr lang="en-US" sz="1600" dirty="0"/>
              <a:t> </a:t>
            </a:r>
          </a:p>
          <a:p>
            <a:pPr marL="342900" indent="-342900">
              <a:spcBef>
                <a:spcPct val="50000"/>
              </a:spcBef>
              <a:buFont typeface="+mj-lt"/>
              <a:buAutoNum type="arabicPeriod"/>
              <a:defRPr/>
            </a:pPr>
            <a:r>
              <a:rPr lang="en-US" dirty="0"/>
              <a:t>Taking class notes 	 </a:t>
            </a:r>
          </a:p>
          <a:p>
            <a:pPr marL="342900" indent="-342900">
              <a:spcBef>
                <a:spcPct val="50000"/>
              </a:spcBef>
              <a:buFont typeface="+mj-lt"/>
              <a:buAutoNum type="arabicPeriod"/>
              <a:defRPr/>
            </a:pPr>
            <a:r>
              <a:rPr lang="en-US" dirty="0">
                <a:solidFill>
                  <a:srgbClr val="0070C0"/>
                </a:solidFill>
              </a:rPr>
              <a:t>Responding to a supply-chain request </a:t>
            </a:r>
            <a:r>
              <a:rPr lang="en-US" dirty="0"/>
              <a:t>	 </a:t>
            </a:r>
          </a:p>
          <a:p>
            <a:pPr marL="342900" indent="-342900">
              <a:spcBef>
                <a:spcPct val="50000"/>
              </a:spcBef>
              <a:buFont typeface="+mj-lt"/>
              <a:buAutoNum type="arabicPeriod"/>
              <a:defRPr/>
            </a:pPr>
            <a:r>
              <a:rPr lang="en-US" dirty="0"/>
              <a:t>Routine manufacture of an Apple iPod</a:t>
            </a:r>
          </a:p>
        </p:txBody>
      </p:sp>
      <p:sp>
        <p:nvSpPr>
          <p:cNvPr id="10" name="Rectangle 9"/>
          <p:cNvSpPr>
            <a:spLocks noChangeArrowheads="1"/>
          </p:cNvSpPr>
          <p:nvPr/>
        </p:nvSpPr>
        <p:spPr bwMode="auto">
          <a:xfrm>
            <a:off x="2590801" y="4191000"/>
            <a:ext cx="3992563" cy="2724150"/>
          </a:xfrm>
          <a:prstGeom prst="rect">
            <a:avLst/>
          </a:prstGeom>
          <a:solidFill>
            <a:schemeClr val="bg1"/>
          </a:solidFill>
          <a:ln>
            <a:noFill/>
          </a:ln>
          <a:effectLs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spcBef>
                <a:spcPct val="50000"/>
              </a:spcBef>
              <a:defRPr/>
            </a:pPr>
            <a:r>
              <a:rPr lang="en-US" b="1" dirty="0"/>
              <a:t>Projects: Examples </a:t>
            </a:r>
          </a:p>
          <a:p>
            <a:pPr marL="342900" indent="-342900">
              <a:spcBef>
                <a:spcPct val="50000"/>
              </a:spcBef>
              <a:buFont typeface="+mj-lt"/>
              <a:buAutoNum type="arabicPeriod"/>
              <a:defRPr/>
            </a:pPr>
            <a:r>
              <a:rPr lang="en-US" dirty="0"/>
              <a:t>Writing a term paper 	 </a:t>
            </a:r>
          </a:p>
          <a:p>
            <a:pPr marL="342900" indent="-342900">
              <a:spcBef>
                <a:spcPct val="50000"/>
              </a:spcBef>
              <a:buFont typeface="+mj-lt"/>
              <a:buAutoNum type="arabicPeriod"/>
              <a:defRPr/>
            </a:pPr>
            <a:r>
              <a:rPr lang="en-US" dirty="0">
                <a:solidFill>
                  <a:srgbClr val="0070C0"/>
                </a:solidFill>
              </a:rPr>
              <a:t>Developing a supply-chain information system </a:t>
            </a:r>
            <a:r>
              <a:rPr lang="en-US" dirty="0"/>
              <a:t>	 </a:t>
            </a:r>
          </a:p>
          <a:p>
            <a:pPr marL="342900" indent="-342900">
              <a:spcBef>
                <a:spcPct val="50000"/>
              </a:spcBef>
              <a:buFont typeface="+mj-lt"/>
              <a:buAutoNum type="arabicPeriod"/>
              <a:defRPr/>
            </a:pPr>
            <a:r>
              <a:rPr lang="en-US" dirty="0"/>
              <a:t>Designing an iPod that is approximately 2 X 4 inches, interfaces with PC, and stores 10,000 songs  </a:t>
            </a:r>
          </a:p>
        </p:txBody>
      </p:sp>
      <p:sp>
        <p:nvSpPr>
          <p:cNvPr id="2" name="Slide Number Placeholder 1"/>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26B8FB-B21B-46E0-A659-024D786EF89B}" type="slidenum">
              <a:rPr lang="en-US">
                <a:solidFill>
                  <a:srgbClr val="B5A788"/>
                </a:solidFill>
              </a:rPr>
              <a:pPr/>
              <a:t>24</a:t>
            </a:fld>
            <a:endParaRPr lang="en-US">
              <a:solidFill>
                <a:srgbClr val="B5A788"/>
              </a:solidFill>
            </a:endParaRPr>
          </a:p>
        </p:txBody>
      </p:sp>
    </p:spTree>
    <p:extLst>
      <p:ext uri="{BB962C8B-B14F-4D97-AF65-F5344CB8AC3E}">
        <p14:creationId xmlns:p14="http://schemas.microsoft.com/office/powerpoint/2010/main" val="2719246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3949" y="437882"/>
            <a:ext cx="9350062" cy="954107"/>
          </a:xfrm>
          <a:prstGeom prst="rect">
            <a:avLst/>
          </a:prstGeom>
          <a:noFill/>
        </p:spPr>
        <p:txBody>
          <a:bodyPr wrap="square" rtlCol="0">
            <a:spAutoFit/>
          </a:bodyPr>
          <a:lstStyle/>
          <a:p>
            <a:r>
              <a:rPr lang="en-GB" sz="2800" b="1" dirty="0" smtClean="0">
                <a:solidFill>
                  <a:srgbClr val="FF0000"/>
                </a:solidFill>
              </a:rPr>
              <a:t>KEY MOTIVATORS THAT ARE PUSHING COMPANIES TO ADOPT PROJECT MANAGEMENT PRACTICES</a:t>
            </a:r>
            <a:endParaRPr lang="en-GB" sz="2800" b="1" dirty="0">
              <a:solidFill>
                <a:srgbClr val="FF0000"/>
              </a:solidFill>
            </a:endParaRPr>
          </a:p>
        </p:txBody>
      </p:sp>
      <p:sp>
        <p:nvSpPr>
          <p:cNvPr id="3" name="TextBox 2"/>
          <p:cNvSpPr txBox="1"/>
          <p:nvPr/>
        </p:nvSpPr>
        <p:spPr>
          <a:xfrm>
            <a:off x="1236372" y="2266683"/>
            <a:ext cx="9156879" cy="3139321"/>
          </a:xfrm>
          <a:prstGeom prst="rect">
            <a:avLst/>
          </a:prstGeom>
          <a:noFill/>
        </p:spPr>
        <p:txBody>
          <a:bodyPr wrap="square" rtlCol="0">
            <a:spAutoFit/>
          </a:bodyPr>
          <a:lstStyle/>
          <a:p>
            <a:pPr marL="571500" indent="-571500">
              <a:buFont typeface="Arial" panose="020B0604020202020204" pitchFamily="34" charset="0"/>
              <a:buChar char="•"/>
            </a:pPr>
            <a:r>
              <a:rPr lang="en-GB" sz="3600" dirty="0" smtClean="0"/>
              <a:t>Shortened product life cycles</a:t>
            </a:r>
          </a:p>
          <a:p>
            <a:pPr marL="571500" indent="-571500">
              <a:buFont typeface="Arial" panose="020B0604020202020204" pitchFamily="34" charset="0"/>
              <a:buChar char="•"/>
            </a:pPr>
            <a:r>
              <a:rPr lang="en-GB" sz="3600" dirty="0" smtClean="0"/>
              <a:t>Narrow product launch windows</a:t>
            </a:r>
          </a:p>
          <a:p>
            <a:pPr marL="571500" indent="-571500">
              <a:buFont typeface="Arial" panose="020B0604020202020204" pitchFamily="34" charset="0"/>
              <a:buChar char="•"/>
            </a:pPr>
            <a:r>
              <a:rPr lang="en-GB" sz="3600" dirty="0" smtClean="0"/>
              <a:t>Increasingly complex and technical products</a:t>
            </a:r>
          </a:p>
          <a:p>
            <a:pPr marL="571500" indent="-571500">
              <a:buFont typeface="Arial" panose="020B0604020202020204" pitchFamily="34" charset="0"/>
              <a:buChar char="•"/>
            </a:pPr>
            <a:r>
              <a:rPr lang="en-GB" sz="3600" dirty="0" smtClean="0"/>
              <a:t>Emergence of global markets</a:t>
            </a:r>
          </a:p>
          <a:p>
            <a:pPr marL="571500" indent="-571500">
              <a:buFont typeface="Arial" panose="020B0604020202020204" pitchFamily="34" charset="0"/>
              <a:buChar char="•"/>
            </a:pPr>
            <a:r>
              <a:rPr lang="en-GB" sz="3600" dirty="0" smtClean="0"/>
              <a:t>Economic period marked by low inflation</a:t>
            </a:r>
          </a:p>
          <a:p>
            <a:r>
              <a:rPr lang="en-GB" dirty="0"/>
              <a:t> </a:t>
            </a:r>
          </a:p>
        </p:txBody>
      </p:sp>
    </p:spTree>
    <p:extLst>
      <p:ext uri="{BB962C8B-B14F-4D97-AF65-F5344CB8AC3E}">
        <p14:creationId xmlns:p14="http://schemas.microsoft.com/office/powerpoint/2010/main" val="493214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465" y="489397"/>
            <a:ext cx="8551572" cy="584775"/>
          </a:xfrm>
          <a:prstGeom prst="rect">
            <a:avLst/>
          </a:prstGeom>
          <a:noFill/>
        </p:spPr>
        <p:txBody>
          <a:bodyPr wrap="square" rtlCol="0">
            <a:spAutoFit/>
          </a:bodyPr>
          <a:lstStyle/>
          <a:p>
            <a:r>
              <a:rPr lang="en-GB" sz="3200" b="1" dirty="0" smtClean="0">
                <a:solidFill>
                  <a:srgbClr val="FF0000"/>
                </a:solidFill>
              </a:rPr>
              <a:t>WHAT IS PROJECT LIFE CYCLE ? </a:t>
            </a:r>
            <a:endParaRPr lang="en-GB" sz="3200" b="1" dirty="0">
              <a:solidFill>
                <a:srgbClr val="FF0000"/>
              </a:solidFill>
            </a:endParaRPr>
          </a:p>
        </p:txBody>
      </p:sp>
      <p:sp>
        <p:nvSpPr>
          <p:cNvPr id="3" name="TextBox 2"/>
          <p:cNvSpPr txBox="1"/>
          <p:nvPr/>
        </p:nvSpPr>
        <p:spPr>
          <a:xfrm>
            <a:off x="360608" y="1429555"/>
            <a:ext cx="11831392" cy="3539430"/>
          </a:xfrm>
          <a:prstGeom prst="rect">
            <a:avLst/>
          </a:prstGeom>
          <a:noFill/>
        </p:spPr>
        <p:txBody>
          <a:bodyPr wrap="square" rtlCol="0">
            <a:spAutoFit/>
          </a:bodyPr>
          <a:lstStyle/>
          <a:p>
            <a:r>
              <a:rPr lang="en-GB" sz="3200" dirty="0" smtClean="0"/>
              <a:t>The project life cycle is mechanism that links time to project activities and refers to the stages in a projects development. </a:t>
            </a:r>
          </a:p>
          <a:p>
            <a:r>
              <a:rPr lang="en-GB" sz="3200" dirty="0" smtClean="0"/>
              <a:t>The common stages used to describe the life cycle for a project are :</a:t>
            </a:r>
          </a:p>
          <a:p>
            <a:pPr marL="457200" indent="-457200">
              <a:buFont typeface="Arial" panose="020B0604020202020204" pitchFamily="34" charset="0"/>
              <a:buChar char="•"/>
            </a:pPr>
            <a:r>
              <a:rPr lang="en-GB" sz="3200" dirty="0" smtClean="0"/>
              <a:t>Conceptualizations</a:t>
            </a:r>
          </a:p>
          <a:p>
            <a:pPr marL="457200" indent="-457200">
              <a:buFont typeface="Arial" panose="020B0604020202020204" pitchFamily="34" charset="0"/>
              <a:buChar char="•"/>
            </a:pPr>
            <a:r>
              <a:rPr lang="en-GB" sz="3200" dirty="0" smtClean="0"/>
              <a:t>Planning</a:t>
            </a:r>
          </a:p>
          <a:p>
            <a:pPr marL="457200" indent="-457200">
              <a:buFont typeface="Arial" panose="020B0604020202020204" pitchFamily="34" charset="0"/>
              <a:buChar char="•"/>
            </a:pPr>
            <a:r>
              <a:rPr lang="en-GB" sz="3200" dirty="0" smtClean="0"/>
              <a:t>Execution</a:t>
            </a:r>
          </a:p>
          <a:p>
            <a:pPr marL="457200" indent="-457200">
              <a:buFont typeface="Arial" panose="020B0604020202020204" pitchFamily="34" charset="0"/>
              <a:buChar char="•"/>
            </a:pPr>
            <a:r>
              <a:rPr lang="en-GB" sz="3200" dirty="0" smtClean="0"/>
              <a:t>and termination. </a:t>
            </a:r>
            <a:endParaRPr lang="en-GB" dirty="0"/>
          </a:p>
        </p:txBody>
      </p:sp>
    </p:spTree>
    <p:extLst>
      <p:ext uri="{BB962C8B-B14F-4D97-AF65-F5344CB8AC3E}">
        <p14:creationId xmlns:p14="http://schemas.microsoft.com/office/powerpoint/2010/main" val="3428189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465" y="489397"/>
            <a:ext cx="8551572" cy="584775"/>
          </a:xfrm>
          <a:prstGeom prst="rect">
            <a:avLst/>
          </a:prstGeom>
          <a:noFill/>
        </p:spPr>
        <p:txBody>
          <a:bodyPr wrap="square" rtlCol="0">
            <a:spAutoFit/>
          </a:bodyPr>
          <a:lstStyle/>
          <a:p>
            <a:r>
              <a:rPr lang="en-GB" sz="3200" b="1" dirty="0" smtClean="0">
                <a:solidFill>
                  <a:srgbClr val="FF0000"/>
                </a:solidFill>
              </a:rPr>
              <a:t>WHAT IS PROJECT LIFE CYCLE ? </a:t>
            </a:r>
            <a:endParaRPr lang="en-GB" sz="3200" b="1" dirty="0">
              <a:solidFill>
                <a:srgbClr val="FF0000"/>
              </a:solidFill>
            </a:endParaRPr>
          </a:p>
        </p:txBody>
      </p:sp>
      <p:sp>
        <p:nvSpPr>
          <p:cNvPr id="3" name="TextBox 2"/>
          <p:cNvSpPr txBox="1"/>
          <p:nvPr/>
        </p:nvSpPr>
        <p:spPr>
          <a:xfrm>
            <a:off x="1056068" y="1674254"/>
            <a:ext cx="7881870" cy="2862322"/>
          </a:xfrm>
          <a:prstGeom prst="rect">
            <a:avLst/>
          </a:prstGeom>
          <a:noFill/>
        </p:spPr>
        <p:txBody>
          <a:bodyPr wrap="square" rtlCol="0">
            <a:spAutoFit/>
          </a:bodyPr>
          <a:lstStyle/>
          <a:p>
            <a:r>
              <a:rPr lang="en-GB" dirty="0" smtClean="0">
                <a:solidFill>
                  <a:srgbClr val="00B0F0"/>
                </a:solidFill>
              </a:rPr>
              <a:t>A wide and diverse set of activities occurs during different project life cycle stages</a:t>
            </a:r>
            <a:r>
              <a:rPr lang="en-GB" dirty="0" smtClean="0"/>
              <a:t>:</a:t>
            </a:r>
          </a:p>
          <a:p>
            <a:endParaRPr lang="en-GB" dirty="0" smtClean="0"/>
          </a:p>
          <a:p>
            <a:r>
              <a:rPr lang="en-GB" b="1" dirty="0" smtClean="0">
                <a:solidFill>
                  <a:srgbClr val="FF0000"/>
                </a:solidFill>
              </a:rPr>
              <a:t>Conceptualization phase </a:t>
            </a:r>
            <a:r>
              <a:rPr lang="en-GB" dirty="0" smtClean="0"/>
              <a:t>-  The basic project mission and scope is developed and the key project stakeholders are signed on to support the projects development. </a:t>
            </a:r>
          </a:p>
          <a:p>
            <a:r>
              <a:rPr lang="en-GB" b="1" dirty="0" smtClean="0">
                <a:solidFill>
                  <a:srgbClr val="FF0000"/>
                </a:solidFill>
              </a:rPr>
              <a:t>Planning phase </a:t>
            </a:r>
            <a:r>
              <a:rPr lang="en-GB" dirty="0" smtClean="0"/>
              <a:t>– Myriad project plans and schedules are created to guide the development process. </a:t>
            </a:r>
          </a:p>
          <a:p>
            <a:r>
              <a:rPr lang="en-GB" b="1" dirty="0" smtClean="0">
                <a:solidFill>
                  <a:srgbClr val="FF0000"/>
                </a:solidFill>
              </a:rPr>
              <a:t>Execution phase </a:t>
            </a:r>
            <a:r>
              <a:rPr lang="en-GB" dirty="0" smtClean="0"/>
              <a:t>-  Execution requires that the principal work of the project be performed.</a:t>
            </a:r>
          </a:p>
          <a:p>
            <a:r>
              <a:rPr lang="en-GB" b="1" dirty="0" smtClean="0">
                <a:solidFill>
                  <a:srgbClr val="FF0000"/>
                </a:solidFill>
              </a:rPr>
              <a:t>Termination phase </a:t>
            </a:r>
            <a:r>
              <a:rPr lang="en-GB" dirty="0" smtClean="0"/>
              <a:t>-  The project is completed </a:t>
            </a:r>
          </a:p>
          <a:p>
            <a:endParaRPr lang="en-GB" dirty="0"/>
          </a:p>
        </p:txBody>
      </p:sp>
    </p:spTree>
    <p:extLst>
      <p:ext uri="{BB962C8B-B14F-4D97-AF65-F5344CB8AC3E}">
        <p14:creationId xmlns:p14="http://schemas.microsoft.com/office/powerpoint/2010/main" val="347405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658" t="21963" r="8361" b="19762"/>
          <a:stretch/>
        </p:blipFill>
        <p:spPr>
          <a:xfrm>
            <a:off x="2408348" y="1378039"/>
            <a:ext cx="9105365" cy="4262907"/>
          </a:xfrm>
          <a:prstGeom prst="rect">
            <a:avLst/>
          </a:prstGeom>
        </p:spPr>
      </p:pic>
      <p:sp>
        <p:nvSpPr>
          <p:cNvPr id="3" name="TextBox 2"/>
          <p:cNvSpPr txBox="1"/>
          <p:nvPr/>
        </p:nvSpPr>
        <p:spPr>
          <a:xfrm>
            <a:off x="1545465" y="489397"/>
            <a:ext cx="8551572" cy="584775"/>
          </a:xfrm>
          <a:prstGeom prst="rect">
            <a:avLst/>
          </a:prstGeom>
          <a:noFill/>
        </p:spPr>
        <p:txBody>
          <a:bodyPr wrap="square" rtlCol="0">
            <a:spAutoFit/>
          </a:bodyPr>
          <a:lstStyle/>
          <a:p>
            <a:r>
              <a:rPr lang="en-GB" sz="3200" b="1" dirty="0" smtClean="0">
                <a:solidFill>
                  <a:srgbClr val="FF0000"/>
                </a:solidFill>
              </a:rPr>
              <a:t>WHAT IS PROJECT LIFE CYCLE ? </a:t>
            </a:r>
            <a:endParaRPr lang="en-GB" sz="3200" b="1" dirty="0">
              <a:solidFill>
                <a:srgbClr val="FF0000"/>
              </a:solidFill>
            </a:endParaRPr>
          </a:p>
        </p:txBody>
      </p:sp>
    </p:spTree>
    <p:extLst>
      <p:ext uri="{BB962C8B-B14F-4D97-AF65-F5344CB8AC3E}">
        <p14:creationId xmlns:p14="http://schemas.microsoft.com/office/powerpoint/2010/main" val="2542595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245" y="425003"/>
            <a:ext cx="10315978" cy="5909310"/>
          </a:xfrm>
          <a:prstGeom prst="rect">
            <a:avLst/>
          </a:prstGeom>
        </p:spPr>
        <p:txBody>
          <a:bodyPr wrap="square">
            <a:spAutoFit/>
          </a:bodyPr>
          <a:lstStyle/>
          <a:p>
            <a:r>
              <a:rPr lang="en-GB" sz="2400" b="1" dirty="0" smtClean="0">
                <a:solidFill>
                  <a:srgbClr val="FF0000"/>
                </a:solidFill>
                <a:latin typeface="PalatinoLTPro-Roman"/>
              </a:rPr>
              <a:t>Five component of project change </a:t>
            </a:r>
            <a:r>
              <a:rPr lang="en-GB" sz="2400" b="1" dirty="0">
                <a:solidFill>
                  <a:srgbClr val="FF0000"/>
                </a:solidFill>
                <a:latin typeface="PalatinoLTPro-Roman"/>
              </a:rPr>
              <a:t>over the course of its life cycle</a:t>
            </a:r>
            <a:r>
              <a:rPr lang="en-GB" sz="2400" dirty="0" smtClean="0">
                <a:solidFill>
                  <a:srgbClr val="242021"/>
                </a:solidFill>
                <a:latin typeface="PalatinoLTPro-Roman"/>
              </a:rPr>
              <a:t>:</a:t>
            </a:r>
          </a:p>
          <a:p>
            <a:r>
              <a:rPr lang="en-GB" dirty="0">
                <a:solidFill>
                  <a:srgbClr val="242021"/>
                </a:solidFill>
                <a:latin typeface="PalatinoLTPro-Roman"/>
              </a:rPr>
              <a:t/>
            </a:r>
            <a:br>
              <a:rPr lang="en-GB" dirty="0">
                <a:solidFill>
                  <a:srgbClr val="242021"/>
                </a:solidFill>
                <a:latin typeface="PalatinoLTPro-Roman"/>
              </a:rPr>
            </a:br>
            <a:r>
              <a:rPr lang="en-GB" dirty="0">
                <a:solidFill>
                  <a:srgbClr val="242021"/>
                </a:solidFill>
                <a:latin typeface="PalatinoLTPro-Roman"/>
              </a:rPr>
              <a:t>• </a:t>
            </a:r>
            <a:r>
              <a:rPr lang="en-GB" sz="2400" b="1" i="1" dirty="0">
                <a:solidFill>
                  <a:srgbClr val="242021"/>
                </a:solidFill>
                <a:latin typeface="PalatinoLTPro-BoldItalic"/>
              </a:rPr>
              <a:t>Client interest: </a:t>
            </a:r>
            <a:r>
              <a:rPr lang="en-GB" sz="2400" dirty="0">
                <a:solidFill>
                  <a:srgbClr val="242021"/>
                </a:solidFill>
                <a:latin typeface="PalatinoLTPro-Roman"/>
              </a:rPr>
              <a:t>The level of enthusiasm or concern expressed by the project’s intended customer. </a:t>
            </a:r>
            <a:r>
              <a:rPr lang="en-GB" sz="2400" b="1" dirty="0">
                <a:solidFill>
                  <a:srgbClr val="242021"/>
                </a:solidFill>
                <a:latin typeface="PalatinoLTPro-Bold"/>
              </a:rPr>
              <a:t>Clients </a:t>
            </a:r>
            <a:r>
              <a:rPr lang="en-GB" sz="2400" dirty="0">
                <a:solidFill>
                  <a:srgbClr val="242021"/>
                </a:solidFill>
                <a:latin typeface="PalatinoLTPro-Roman"/>
              </a:rPr>
              <a:t>can be either internal or external to the organization.</a:t>
            </a:r>
            <a:br>
              <a:rPr lang="en-GB" sz="2400" dirty="0">
                <a:solidFill>
                  <a:srgbClr val="242021"/>
                </a:solidFill>
                <a:latin typeface="PalatinoLTPro-Roman"/>
              </a:rPr>
            </a:br>
            <a:r>
              <a:rPr lang="en-GB" sz="2400" dirty="0">
                <a:solidFill>
                  <a:srgbClr val="242021"/>
                </a:solidFill>
                <a:latin typeface="PalatinoLTPro-Roman"/>
              </a:rPr>
              <a:t>• </a:t>
            </a:r>
            <a:r>
              <a:rPr lang="en-GB" sz="2400" b="1" i="1" dirty="0">
                <a:solidFill>
                  <a:srgbClr val="242021"/>
                </a:solidFill>
                <a:latin typeface="PalatinoLTPro-BoldItalic"/>
              </a:rPr>
              <a:t>Project stake: </a:t>
            </a:r>
            <a:r>
              <a:rPr lang="en-GB" sz="2400" dirty="0">
                <a:solidFill>
                  <a:srgbClr val="242021"/>
                </a:solidFill>
                <a:latin typeface="PalatinoLTPro-Roman"/>
              </a:rPr>
              <a:t>The amount of corporate investment in the project. The longer the life of </a:t>
            </a:r>
            <a:r>
              <a:rPr lang="en-GB" sz="2400" dirty="0" smtClean="0">
                <a:solidFill>
                  <a:srgbClr val="242021"/>
                </a:solidFill>
                <a:latin typeface="PalatinoLTPro-Roman"/>
              </a:rPr>
              <a:t>the project</a:t>
            </a:r>
            <a:r>
              <a:rPr lang="en-GB" sz="2400" dirty="0">
                <a:solidFill>
                  <a:srgbClr val="242021"/>
                </a:solidFill>
                <a:latin typeface="PalatinoLTPro-Roman"/>
              </a:rPr>
              <a:t>, the greater the investment.</a:t>
            </a:r>
            <a:br>
              <a:rPr lang="en-GB" sz="2400" dirty="0">
                <a:solidFill>
                  <a:srgbClr val="242021"/>
                </a:solidFill>
                <a:latin typeface="PalatinoLTPro-Roman"/>
              </a:rPr>
            </a:br>
            <a:r>
              <a:rPr lang="en-GB" sz="2400" dirty="0">
                <a:solidFill>
                  <a:srgbClr val="242021"/>
                </a:solidFill>
                <a:latin typeface="PalatinoLTPro-Roman"/>
              </a:rPr>
              <a:t>• </a:t>
            </a:r>
            <a:r>
              <a:rPr lang="en-GB" sz="2400" b="1" i="1" dirty="0">
                <a:solidFill>
                  <a:srgbClr val="242021"/>
                </a:solidFill>
                <a:latin typeface="PalatinoLTPro-BoldItalic"/>
              </a:rPr>
              <a:t>Resources: </a:t>
            </a:r>
            <a:r>
              <a:rPr lang="en-GB" sz="2400" dirty="0">
                <a:solidFill>
                  <a:srgbClr val="242021"/>
                </a:solidFill>
                <a:latin typeface="PalatinoLTPro-Roman"/>
              </a:rPr>
              <a:t>The commitment of financial, human, and technical resources over the life of </a:t>
            </a:r>
            <a:r>
              <a:rPr lang="en-GB" sz="2400" dirty="0" err="1" smtClean="0">
                <a:solidFill>
                  <a:srgbClr val="242021"/>
                </a:solidFill>
                <a:latin typeface="PalatinoLTPro-Roman"/>
              </a:rPr>
              <a:t>theproject</a:t>
            </a:r>
            <a:r>
              <a:rPr lang="en-GB" sz="2400" dirty="0">
                <a:solidFill>
                  <a:srgbClr val="242021"/>
                </a:solidFill>
                <a:latin typeface="PalatinoLTPro-Roman"/>
              </a:rPr>
              <a:t>.</a:t>
            </a:r>
            <a:br>
              <a:rPr lang="en-GB" sz="2400" dirty="0">
                <a:solidFill>
                  <a:srgbClr val="242021"/>
                </a:solidFill>
                <a:latin typeface="PalatinoLTPro-Roman"/>
              </a:rPr>
            </a:br>
            <a:r>
              <a:rPr lang="en-GB" sz="2400" dirty="0">
                <a:solidFill>
                  <a:srgbClr val="242021"/>
                </a:solidFill>
                <a:latin typeface="PalatinoLTPro-Roman"/>
              </a:rPr>
              <a:t>• </a:t>
            </a:r>
            <a:r>
              <a:rPr lang="en-GB" sz="2400" b="1" i="1" dirty="0">
                <a:solidFill>
                  <a:srgbClr val="242021"/>
                </a:solidFill>
                <a:latin typeface="PalatinoLTPro-BoldItalic"/>
              </a:rPr>
              <a:t>Creativity: </a:t>
            </a:r>
            <a:r>
              <a:rPr lang="en-GB" sz="2400" dirty="0">
                <a:solidFill>
                  <a:srgbClr val="242021"/>
                </a:solidFill>
                <a:latin typeface="PalatinoLTPro-Roman"/>
              </a:rPr>
              <a:t>The degree of innovation required by the project, especially during certain </a:t>
            </a:r>
            <a:r>
              <a:rPr lang="en-GB" sz="2400" dirty="0" smtClean="0">
                <a:solidFill>
                  <a:srgbClr val="242021"/>
                </a:solidFill>
                <a:latin typeface="PalatinoLTPro-Roman"/>
              </a:rPr>
              <a:t>development </a:t>
            </a:r>
            <a:r>
              <a:rPr lang="en-GB" sz="2400" dirty="0">
                <a:solidFill>
                  <a:srgbClr val="242021"/>
                </a:solidFill>
                <a:latin typeface="PalatinoLTPro-Roman"/>
              </a:rPr>
              <a:t>phases.</a:t>
            </a:r>
            <a:br>
              <a:rPr lang="en-GB" sz="2400" dirty="0">
                <a:solidFill>
                  <a:srgbClr val="242021"/>
                </a:solidFill>
                <a:latin typeface="PalatinoLTPro-Roman"/>
              </a:rPr>
            </a:br>
            <a:r>
              <a:rPr lang="en-GB" sz="2400" dirty="0">
                <a:solidFill>
                  <a:srgbClr val="242021"/>
                </a:solidFill>
                <a:latin typeface="PalatinoLTPro-Roman"/>
              </a:rPr>
              <a:t>• </a:t>
            </a:r>
            <a:r>
              <a:rPr lang="en-GB" sz="2400" b="1" i="1" dirty="0">
                <a:solidFill>
                  <a:srgbClr val="242021"/>
                </a:solidFill>
                <a:latin typeface="PalatinoLTPro-BoldItalic"/>
              </a:rPr>
              <a:t>Uncertainty: </a:t>
            </a:r>
            <a:r>
              <a:rPr lang="en-GB" sz="2400" dirty="0">
                <a:solidFill>
                  <a:srgbClr val="242021"/>
                </a:solidFill>
                <a:latin typeface="PalatinoLTPro-Roman"/>
              </a:rPr>
              <a:t>The degree of risk associated with the project. Riskiness here reflects the number of unknowns, including technical challenges that the project is likely to face. </a:t>
            </a:r>
            <a:r>
              <a:rPr lang="en-GB" sz="2400" dirty="0" smtClean="0">
                <a:solidFill>
                  <a:srgbClr val="242021"/>
                </a:solidFill>
                <a:latin typeface="PalatinoLTPro-Roman"/>
              </a:rPr>
              <a:t>Uncertainty is </a:t>
            </a:r>
            <a:r>
              <a:rPr lang="en-GB" sz="2400" dirty="0">
                <a:solidFill>
                  <a:srgbClr val="242021"/>
                </a:solidFill>
                <a:latin typeface="PalatinoLTPro-Roman"/>
              </a:rPr>
              <a:t>highest at the beginning because many challenges have yet to be identified, let </a:t>
            </a:r>
            <a:r>
              <a:rPr lang="en-GB" sz="2400" dirty="0" smtClean="0">
                <a:solidFill>
                  <a:srgbClr val="242021"/>
                </a:solidFill>
                <a:latin typeface="PalatinoLTPro-Roman"/>
              </a:rPr>
              <a:t>alone addressed</a:t>
            </a:r>
            <a:r>
              <a:rPr lang="en-GB" sz="2400" dirty="0">
                <a:solidFill>
                  <a:srgbClr val="242021"/>
                </a:solidFill>
                <a:latin typeface="PalatinoLTPro-Roman"/>
              </a:rPr>
              <a:t>.</a:t>
            </a:r>
            <a:r>
              <a:rPr lang="en-GB" sz="2400" dirty="0"/>
              <a:t> </a:t>
            </a:r>
            <a:br>
              <a:rPr lang="en-GB" sz="2400" dirty="0"/>
            </a:br>
            <a:endParaRPr lang="en-GB" sz="2400" dirty="0"/>
          </a:p>
        </p:txBody>
      </p:sp>
    </p:spTree>
    <p:extLst>
      <p:ext uri="{BB962C8B-B14F-4D97-AF65-F5344CB8AC3E}">
        <p14:creationId xmlns:p14="http://schemas.microsoft.com/office/powerpoint/2010/main" val="4219963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500" y="292098"/>
            <a:ext cx="2273300" cy="2954655"/>
          </a:xfrm>
          <a:prstGeom prst="rect">
            <a:avLst/>
          </a:prstGeom>
          <a:solidFill>
            <a:srgbClr val="FF0000"/>
          </a:solidFill>
        </p:spPr>
        <p:txBody>
          <a:bodyPr wrap="square" rtlCol="0">
            <a:spAutoFit/>
          </a:bodyPr>
          <a:lstStyle/>
          <a:p>
            <a:r>
              <a:rPr lang="en-GB" sz="2400" dirty="0" smtClean="0"/>
              <a:t>   1  </a:t>
            </a:r>
            <a:r>
              <a:rPr lang="en-GB" sz="2400" b="1" i="1" dirty="0" smtClean="0"/>
              <a:t>PLANNING</a:t>
            </a:r>
            <a:r>
              <a:rPr lang="en-GB" dirty="0" smtClean="0"/>
              <a:t> </a:t>
            </a:r>
          </a:p>
          <a:p>
            <a:pPr marL="285750" indent="-285750">
              <a:buFont typeface="Wingdings" panose="05000000000000000000" pitchFamily="2" charset="2"/>
              <a:buChar char="Ø"/>
            </a:pPr>
            <a:r>
              <a:rPr lang="en-GB" b="1" dirty="0" smtClean="0">
                <a:solidFill>
                  <a:schemeClr val="bg1"/>
                </a:solidFill>
              </a:rPr>
              <a:t>ESTABLISHING GOALS AND STANDARDS </a:t>
            </a:r>
          </a:p>
          <a:p>
            <a:pPr marL="285750" indent="-285750">
              <a:buFont typeface="Wingdings" panose="05000000000000000000" pitchFamily="2" charset="2"/>
              <a:buChar char="Ø"/>
            </a:pPr>
            <a:r>
              <a:rPr lang="en-GB" b="1" dirty="0" smtClean="0">
                <a:solidFill>
                  <a:schemeClr val="bg1"/>
                </a:solidFill>
              </a:rPr>
              <a:t>DEVELOPING RULES AND PROCEDURES</a:t>
            </a:r>
          </a:p>
          <a:p>
            <a:pPr marL="285750" indent="-285750">
              <a:buFont typeface="Wingdings" panose="05000000000000000000" pitchFamily="2" charset="2"/>
              <a:buChar char="Ø"/>
            </a:pPr>
            <a:r>
              <a:rPr lang="en-GB" b="1" dirty="0" smtClean="0">
                <a:solidFill>
                  <a:schemeClr val="bg1"/>
                </a:solidFill>
              </a:rPr>
              <a:t>DEVELOPING PLANS AND FORECASTS</a:t>
            </a:r>
            <a:endParaRPr lang="en-GB" b="1" dirty="0">
              <a:solidFill>
                <a:schemeClr val="bg1"/>
              </a:solidFill>
            </a:endParaRPr>
          </a:p>
        </p:txBody>
      </p:sp>
      <p:sp>
        <p:nvSpPr>
          <p:cNvPr id="3" name="TextBox 2"/>
          <p:cNvSpPr txBox="1"/>
          <p:nvPr/>
        </p:nvSpPr>
        <p:spPr>
          <a:xfrm>
            <a:off x="4210989" y="292098"/>
            <a:ext cx="4069411" cy="2954655"/>
          </a:xfrm>
          <a:prstGeom prst="rect">
            <a:avLst/>
          </a:prstGeom>
          <a:solidFill>
            <a:srgbClr val="00B0F0"/>
          </a:solidFill>
        </p:spPr>
        <p:txBody>
          <a:bodyPr wrap="square" rtlCol="0">
            <a:spAutoFit/>
          </a:bodyPr>
          <a:lstStyle/>
          <a:p>
            <a:r>
              <a:rPr lang="en-GB" sz="2400" b="1" i="1" dirty="0" smtClean="0"/>
              <a:t>      2   ORGANISING</a:t>
            </a:r>
            <a:r>
              <a:rPr lang="en-GB" i="1" dirty="0" smtClean="0"/>
              <a:t> </a:t>
            </a:r>
          </a:p>
          <a:p>
            <a:pPr marL="285750" indent="-285750">
              <a:buFont typeface="Wingdings" panose="05000000000000000000" pitchFamily="2" charset="2"/>
              <a:buChar char="Ø"/>
            </a:pPr>
            <a:r>
              <a:rPr lang="en-GB" b="1" dirty="0" smtClean="0">
                <a:solidFill>
                  <a:srgbClr val="FFFF00"/>
                </a:solidFill>
              </a:rPr>
              <a:t>GIVING EACH SUBORDINATE A SPECIFIC TASK </a:t>
            </a:r>
          </a:p>
          <a:p>
            <a:pPr marL="285750" indent="-285750">
              <a:buFont typeface="Wingdings" panose="05000000000000000000" pitchFamily="2" charset="2"/>
              <a:buChar char="Ø"/>
            </a:pPr>
            <a:r>
              <a:rPr lang="en-GB" b="1" dirty="0" smtClean="0">
                <a:solidFill>
                  <a:srgbClr val="FFFF00"/>
                </a:solidFill>
              </a:rPr>
              <a:t>ESTABLISHING DEPARTMENTS </a:t>
            </a:r>
          </a:p>
          <a:p>
            <a:pPr marL="285750" indent="-285750">
              <a:buFont typeface="Wingdings" panose="05000000000000000000" pitchFamily="2" charset="2"/>
              <a:buChar char="Ø"/>
            </a:pPr>
            <a:r>
              <a:rPr lang="en-GB" b="1" dirty="0" smtClean="0">
                <a:solidFill>
                  <a:srgbClr val="FFFF00"/>
                </a:solidFill>
              </a:rPr>
              <a:t>DELEGATING AUTHORITY TO SUBORDINATES</a:t>
            </a:r>
          </a:p>
          <a:p>
            <a:pPr marL="285750" indent="-285750">
              <a:buFont typeface="Wingdings" panose="05000000000000000000" pitchFamily="2" charset="2"/>
              <a:buChar char="Ø"/>
            </a:pPr>
            <a:r>
              <a:rPr lang="en-GB" b="1" dirty="0" smtClean="0">
                <a:solidFill>
                  <a:srgbClr val="FFFF00"/>
                </a:solidFill>
              </a:rPr>
              <a:t>ESTABLISHING CHANNELS OF AUTHORITY AND COMMUNICATION</a:t>
            </a:r>
          </a:p>
          <a:p>
            <a:pPr marL="285750" indent="-285750">
              <a:buFont typeface="Wingdings" panose="05000000000000000000" pitchFamily="2" charset="2"/>
              <a:buChar char="Ø"/>
            </a:pPr>
            <a:r>
              <a:rPr lang="en-GB" b="1" dirty="0" smtClean="0">
                <a:solidFill>
                  <a:srgbClr val="FFFF00"/>
                </a:solidFill>
              </a:rPr>
              <a:t> COORDINATING THE WORK OF SUBORDINATES </a:t>
            </a:r>
            <a:endParaRPr lang="en-GB" b="1" dirty="0">
              <a:solidFill>
                <a:srgbClr val="FFFF00"/>
              </a:solidFill>
            </a:endParaRPr>
          </a:p>
        </p:txBody>
      </p:sp>
      <p:sp>
        <p:nvSpPr>
          <p:cNvPr id="4" name="TextBox 3"/>
          <p:cNvSpPr txBox="1"/>
          <p:nvPr/>
        </p:nvSpPr>
        <p:spPr>
          <a:xfrm>
            <a:off x="8674240" y="815452"/>
            <a:ext cx="3046839" cy="4616648"/>
          </a:xfrm>
          <a:prstGeom prst="rect">
            <a:avLst/>
          </a:prstGeom>
          <a:solidFill>
            <a:srgbClr val="FFFF00"/>
          </a:solidFill>
        </p:spPr>
        <p:txBody>
          <a:bodyPr wrap="square" rtlCol="0">
            <a:spAutoFit/>
          </a:bodyPr>
          <a:lstStyle/>
          <a:p>
            <a:r>
              <a:rPr lang="en-GB" sz="2400" b="1" i="1" dirty="0" smtClean="0"/>
              <a:t>     3  STAFFING</a:t>
            </a:r>
          </a:p>
          <a:p>
            <a:pPr marL="285750" indent="-285750">
              <a:buFont typeface="Wingdings" panose="05000000000000000000" pitchFamily="2" charset="2"/>
              <a:buChar char="Ø"/>
            </a:pPr>
            <a:r>
              <a:rPr lang="en-GB" b="1" dirty="0" smtClean="0">
                <a:solidFill>
                  <a:srgbClr val="FF0000"/>
                </a:solidFill>
              </a:rPr>
              <a:t>DETERMINING WHAT TYPE OF PEOPLE SHOULD BE HIRED </a:t>
            </a:r>
          </a:p>
          <a:p>
            <a:pPr marL="285750" indent="-285750">
              <a:buFont typeface="Wingdings" panose="05000000000000000000" pitchFamily="2" charset="2"/>
              <a:buChar char="Ø"/>
            </a:pPr>
            <a:r>
              <a:rPr lang="en-GB" b="1" dirty="0" smtClean="0">
                <a:solidFill>
                  <a:srgbClr val="FF0000"/>
                </a:solidFill>
              </a:rPr>
              <a:t>RECRUITING PROSPECTIVE EMPLOYEES</a:t>
            </a:r>
          </a:p>
          <a:p>
            <a:pPr marL="285750" indent="-285750">
              <a:buFont typeface="Wingdings" panose="05000000000000000000" pitchFamily="2" charset="2"/>
              <a:buChar char="Ø"/>
            </a:pPr>
            <a:r>
              <a:rPr lang="en-GB" b="1" dirty="0" smtClean="0">
                <a:solidFill>
                  <a:srgbClr val="FF0000"/>
                </a:solidFill>
              </a:rPr>
              <a:t>SELECTING EMPLOYEES SETTING PERFORMANCE STANDARDS</a:t>
            </a:r>
          </a:p>
          <a:p>
            <a:pPr marL="285750" indent="-285750">
              <a:buFont typeface="Wingdings" panose="05000000000000000000" pitchFamily="2" charset="2"/>
              <a:buChar char="Ø"/>
            </a:pPr>
            <a:r>
              <a:rPr lang="en-GB" b="1" dirty="0" smtClean="0">
                <a:solidFill>
                  <a:srgbClr val="FF0000"/>
                </a:solidFill>
              </a:rPr>
              <a:t>COMPENSATING EMPLOYEES</a:t>
            </a:r>
          </a:p>
          <a:p>
            <a:pPr marL="285750" indent="-285750">
              <a:buFont typeface="Wingdings" panose="05000000000000000000" pitchFamily="2" charset="2"/>
              <a:buChar char="Ø"/>
            </a:pPr>
            <a:r>
              <a:rPr lang="en-GB" b="1" dirty="0" smtClean="0">
                <a:solidFill>
                  <a:srgbClr val="FF0000"/>
                </a:solidFill>
              </a:rPr>
              <a:t>EVALUATING PERFORMANCE </a:t>
            </a:r>
          </a:p>
          <a:p>
            <a:pPr marL="285750" indent="-285750">
              <a:buFont typeface="Wingdings" panose="05000000000000000000" pitchFamily="2" charset="2"/>
              <a:buChar char="Ø"/>
            </a:pPr>
            <a:r>
              <a:rPr lang="en-GB" b="1" smtClean="0">
                <a:solidFill>
                  <a:srgbClr val="FF0000"/>
                </a:solidFill>
              </a:rPr>
              <a:t> COUNSELING </a:t>
            </a:r>
            <a:r>
              <a:rPr lang="en-GB" b="1" dirty="0" smtClean="0">
                <a:solidFill>
                  <a:srgbClr val="FF0000"/>
                </a:solidFill>
              </a:rPr>
              <a:t>EMPLOYEES </a:t>
            </a:r>
          </a:p>
          <a:p>
            <a:pPr marL="285750" indent="-285750">
              <a:buFont typeface="Wingdings" panose="05000000000000000000" pitchFamily="2" charset="2"/>
              <a:buChar char="Ø"/>
            </a:pPr>
            <a:r>
              <a:rPr lang="en-GB" b="1" dirty="0" smtClean="0">
                <a:solidFill>
                  <a:srgbClr val="FF0000"/>
                </a:solidFill>
              </a:rPr>
              <a:t>TRAINING AND DEVELOPING EMPLOYEES</a:t>
            </a:r>
            <a:endParaRPr lang="en-GB" b="1" dirty="0">
              <a:solidFill>
                <a:srgbClr val="FF0000"/>
              </a:solidFill>
            </a:endParaRPr>
          </a:p>
        </p:txBody>
      </p:sp>
      <p:sp>
        <p:nvSpPr>
          <p:cNvPr id="5" name="TextBox 4"/>
          <p:cNvSpPr txBox="1"/>
          <p:nvPr/>
        </p:nvSpPr>
        <p:spPr>
          <a:xfrm>
            <a:off x="184285" y="3863436"/>
            <a:ext cx="3339384" cy="1569660"/>
          </a:xfrm>
          <a:prstGeom prst="rect">
            <a:avLst/>
          </a:prstGeom>
          <a:solidFill>
            <a:srgbClr val="92D050"/>
          </a:solidFill>
        </p:spPr>
        <p:txBody>
          <a:bodyPr wrap="square" rtlCol="0">
            <a:spAutoFit/>
          </a:bodyPr>
          <a:lstStyle/>
          <a:p>
            <a:r>
              <a:rPr lang="en-GB" sz="2400" b="1" dirty="0" smtClean="0"/>
              <a:t>       4   LEADING </a:t>
            </a:r>
          </a:p>
          <a:p>
            <a:pPr marL="285750" indent="-285750">
              <a:buFont typeface="Wingdings" panose="05000000000000000000" pitchFamily="2" charset="2"/>
              <a:buChar char="Ø"/>
            </a:pPr>
            <a:r>
              <a:rPr lang="en-GB" b="1" dirty="0" smtClean="0"/>
              <a:t>GETTING OTHERS TO GET THE JOB DONE</a:t>
            </a:r>
          </a:p>
          <a:p>
            <a:pPr marL="285750" indent="-285750">
              <a:buFont typeface="Wingdings" panose="05000000000000000000" pitchFamily="2" charset="2"/>
              <a:buChar char="Ø"/>
            </a:pPr>
            <a:r>
              <a:rPr lang="en-GB" b="1" dirty="0" smtClean="0"/>
              <a:t>MAINTAINING MORALE</a:t>
            </a:r>
          </a:p>
          <a:p>
            <a:pPr marL="285750" indent="-285750">
              <a:buFont typeface="Wingdings" panose="05000000000000000000" pitchFamily="2" charset="2"/>
              <a:buChar char="Ø"/>
            </a:pPr>
            <a:r>
              <a:rPr lang="en-GB" b="1" dirty="0" smtClean="0"/>
              <a:t>MOTIVATING SUBORDINATES</a:t>
            </a:r>
            <a:endParaRPr lang="en-GB" b="1" dirty="0"/>
          </a:p>
        </p:txBody>
      </p:sp>
      <p:sp>
        <p:nvSpPr>
          <p:cNvPr id="6" name="TextBox 5"/>
          <p:cNvSpPr txBox="1"/>
          <p:nvPr/>
        </p:nvSpPr>
        <p:spPr>
          <a:xfrm>
            <a:off x="3793093" y="3514403"/>
            <a:ext cx="4804807" cy="2400657"/>
          </a:xfrm>
          <a:prstGeom prst="rect">
            <a:avLst/>
          </a:prstGeom>
          <a:solidFill>
            <a:srgbClr val="FF3399"/>
          </a:solidFill>
        </p:spPr>
        <p:txBody>
          <a:bodyPr wrap="square" rtlCol="0">
            <a:spAutoFit/>
          </a:bodyPr>
          <a:lstStyle/>
          <a:p>
            <a:r>
              <a:rPr lang="en-GB" dirty="0" smtClean="0"/>
              <a:t>            </a:t>
            </a:r>
            <a:r>
              <a:rPr lang="en-GB" sz="2400" b="1" dirty="0" smtClean="0"/>
              <a:t>5      CONTROLLING </a:t>
            </a:r>
          </a:p>
          <a:p>
            <a:pPr marL="285750" indent="-285750">
              <a:buFont typeface="Wingdings" panose="05000000000000000000" pitchFamily="2" charset="2"/>
              <a:buChar char="Ø"/>
            </a:pPr>
            <a:r>
              <a:rPr lang="en-GB" b="1" dirty="0" smtClean="0">
                <a:solidFill>
                  <a:srgbClr val="00FFCC"/>
                </a:solidFill>
              </a:rPr>
              <a:t>SETTING STANDARDS SUCH AS SALES QUOTAS, QUALITY STANDARDS, OR PRODUCTION LEVELS </a:t>
            </a:r>
          </a:p>
          <a:p>
            <a:pPr marL="285750" indent="-285750">
              <a:buFont typeface="Wingdings" panose="05000000000000000000" pitchFamily="2" charset="2"/>
              <a:buChar char="Ø"/>
            </a:pPr>
            <a:r>
              <a:rPr lang="en-GB" b="1" dirty="0" smtClean="0">
                <a:solidFill>
                  <a:srgbClr val="00FFCC"/>
                </a:solidFill>
              </a:rPr>
              <a:t>CHECKING TO SEE HOW ACTUAL PERFORMANCE COMPARES WITH THESE STANDARDS;</a:t>
            </a:r>
          </a:p>
          <a:p>
            <a:pPr marL="285750" indent="-285750">
              <a:buFont typeface="Wingdings" panose="05000000000000000000" pitchFamily="2" charset="2"/>
              <a:buChar char="Ø"/>
            </a:pPr>
            <a:r>
              <a:rPr lang="en-GB" b="1" dirty="0" smtClean="0">
                <a:solidFill>
                  <a:srgbClr val="00FFCC"/>
                </a:solidFill>
              </a:rPr>
              <a:t>TAKING CORRECTIVE ACTION AS NEEDED</a:t>
            </a:r>
            <a:r>
              <a:rPr lang="en-GB" dirty="0" smtClean="0"/>
              <a:t>.</a:t>
            </a:r>
            <a:endParaRPr lang="en-GB" dirty="0"/>
          </a:p>
        </p:txBody>
      </p:sp>
    </p:spTree>
    <p:extLst>
      <p:ext uri="{BB962C8B-B14F-4D97-AF65-F5344CB8AC3E}">
        <p14:creationId xmlns:p14="http://schemas.microsoft.com/office/powerpoint/2010/main" val="3692312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125" t="18443" r="15884" b="17473"/>
          <a:stretch/>
        </p:blipFill>
        <p:spPr>
          <a:xfrm>
            <a:off x="231820" y="551186"/>
            <a:ext cx="10831132" cy="5656431"/>
          </a:xfrm>
          <a:prstGeom prst="rect">
            <a:avLst/>
          </a:prstGeom>
        </p:spPr>
      </p:pic>
      <p:sp>
        <p:nvSpPr>
          <p:cNvPr id="3" name="TextBox 2"/>
          <p:cNvSpPr txBox="1"/>
          <p:nvPr/>
        </p:nvSpPr>
        <p:spPr>
          <a:xfrm>
            <a:off x="1545465" y="489397"/>
            <a:ext cx="8551572" cy="584775"/>
          </a:xfrm>
          <a:prstGeom prst="rect">
            <a:avLst/>
          </a:prstGeom>
          <a:noFill/>
        </p:spPr>
        <p:txBody>
          <a:bodyPr wrap="square" rtlCol="0">
            <a:spAutoFit/>
          </a:bodyPr>
          <a:lstStyle/>
          <a:p>
            <a:r>
              <a:rPr lang="en-GB" sz="3200" b="1" dirty="0" smtClean="0">
                <a:solidFill>
                  <a:srgbClr val="FF0000"/>
                </a:solidFill>
              </a:rPr>
              <a:t>WHAT IS PROJECT LIFE CYCLE ? </a:t>
            </a:r>
            <a:endParaRPr lang="en-GB" sz="3200" b="1" dirty="0">
              <a:solidFill>
                <a:srgbClr val="FF0000"/>
              </a:solidFill>
            </a:endParaRPr>
          </a:p>
        </p:txBody>
      </p:sp>
    </p:spTree>
    <p:extLst>
      <p:ext uri="{BB962C8B-B14F-4D97-AF65-F5344CB8AC3E}">
        <p14:creationId xmlns:p14="http://schemas.microsoft.com/office/powerpoint/2010/main" val="581623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68577"/>
            <a:ext cx="11835684" cy="7201972"/>
          </a:xfrm>
          <a:prstGeom prst="rect">
            <a:avLst/>
          </a:prstGeom>
        </p:spPr>
        <p:txBody>
          <a:bodyPr wrap="square">
            <a:spAutoFit/>
          </a:bodyPr>
          <a:lstStyle/>
          <a:p>
            <a:r>
              <a:rPr lang="en-GB" sz="2400" b="1" i="1" dirty="0">
                <a:solidFill>
                  <a:srgbClr val="242021"/>
                </a:solidFill>
                <a:latin typeface="PalatinoLTPro-BoldItalic"/>
              </a:rPr>
              <a:t>Time. </a:t>
            </a:r>
            <a:r>
              <a:rPr lang="en-GB" sz="2400" dirty="0">
                <a:solidFill>
                  <a:srgbClr val="242021"/>
                </a:solidFill>
                <a:latin typeface="PalatinoLTPro-Roman"/>
              </a:rPr>
              <a:t>Projects are constrained by a specified period of </a:t>
            </a:r>
            <a:r>
              <a:rPr lang="en-GB" sz="2400" b="1" dirty="0">
                <a:solidFill>
                  <a:srgbClr val="242021"/>
                </a:solidFill>
                <a:latin typeface="PalatinoLTPro-Bold"/>
              </a:rPr>
              <a:t>time </a:t>
            </a:r>
            <a:r>
              <a:rPr lang="en-GB" sz="2400" dirty="0">
                <a:solidFill>
                  <a:srgbClr val="242021"/>
                </a:solidFill>
                <a:latin typeface="PalatinoLTPro-Roman"/>
              </a:rPr>
              <a:t>during which they must be completed. They are not supposed to continue indefinitely. Thus, the first constraint that </a:t>
            </a:r>
            <a:r>
              <a:rPr lang="en-GB" sz="2400" dirty="0" smtClean="0">
                <a:solidFill>
                  <a:srgbClr val="242021"/>
                </a:solidFill>
                <a:latin typeface="PalatinoLTPro-Roman"/>
              </a:rPr>
              <a:t>governs project </a:t>
            </a:r>
            <a:r>
              <a:rPr lang="en-GB" sz="2400" dirty="0">
                <a:solidFill>
                  <a:srgbClr val="242021"/>
                </a:solidFill>
                <a:latin typeface="PalatinoLTPro-Roman"/>
              </a:rPr>
              <a:t>management involves this basic requirement: The project should come in on or </a:t>
            </a:r>
            <a:r>
              <a:rPr lang="en-GB" sz="2400" dirty="0" smtClean="0">
                <a:solidFill>
                  <a:srgbClr val="242021"/>
                </a:solidFill>
                <a:latin typeface="PalatinoLTPro-Roman"/>
              </a:rPr>
              <a:t>before its </a:t>
            </a:r>
            <a:r>
              <a:rPr lang="en-GB" sz="2400" dirty="0">
                <a:solidFill>
                  <a:srgbClr val="242021"/>
                </a:solidFill>
                <a:latin typeface="PalatinoLTPro-Roman"/>
              </a:rPr>
              <a:t>established schedule.</a:t>
            </a:r>
            <a:br>
              <a:rPr lang="en-GB" sz="2400" dirty="0">
                <a:solidFill>
                  <a:srgbClr val="242021"/>
                </a:solidFill>
                <a:latin typeface="PalatinoLTPro-Roman"/>
              </a:rPr>
            </a:br>
            <a:r>
              <a:rPr lang="en-GB" sz="2400" dirty="0">
                <a:solidFill>
                  <a:srgbClr val="242021"/>
                </a:solidFill>
                <a:latin typeface="PalatinoLTPro-Roman"/>
              </a:rPr>
              <a:t/>
            </a:r>
            <a:br>
              <a:rPr lang="en-GB" sz="2400" dirty="0">
                <a:solidFill>
                  <a:srgbClr val="242021"/>
                </a:solidFill>
                <a:latin typeface="PalatinoLTPro-Roman"/>
              </a:rPr>
            </a:br>
            <a:r>
              <a:rPr lang="en-GB" sz="2400" dirty="0">
                <a:solidFill>
                  <a:srgbClr val="242021"/>
                </a:solidFill>
                <a:latin typeface="PalatinoLTPro-Roman"/>
              </a:rPr>
              <a:t>• </a:t>
            </a:r>
            <a:r>
              <a:rPr lang="en-GB" sz="2400" b="1" i="1" dirty="0">
                <a:solidFill>
                  <a:srgbClr val="242021"/>
                </a:solidFill>
                <a:latin typeface="PalatinoLTPro-BoldItalic"/>
              </a:rPr>
              <a:t>Budget. </a:t>
            </a:r>
            <a:r>
              <a:rPr lang="en-GB" sz="2400" dirty="0">
                <a:solidFill>
                  <a:srgbClr val="242021"/>
                </a:solidFill>
                <a:latin typeface="PalatinoLTPro-Roman"/>
              </a:rPr>
              <a:t>A second key constraint for all projects is a limited </a:t>
            </a:r>
            <a:r>
              <a:rPr lang="en-GB" sz="2400" b="1" dirty="0">
                <a:solidFill>
                  <a:srgbClr val="242021"/>
                </a:solidFill>
                <a:latin typeface="PalatinoLTPro-Bold"/>
              </a:rPr>
              <a:t>budget</a:t>
            </a:r>
            <a:r>
              <a:rPr lang="en-GB" sz="2400" dirty="0">
                <a:solidFill>
                  <a:srgbClr val="242021"/>
                </a:solidFill>
                <a:latin typeface="PalatinoLTPro-Roman"/>
              </a:rPr>
              <a:t>. Projects must meet budgeted allowances in order to use resources as efficiently as possible. Companies do not </a:t>
            </a:r>
            <a:r>
              <a:rPr lang="en-GB" sz="2400" dirty="0" smtClean="0">
                <a:solidFill>
                  <a:srgbClr val="242021"/>
                </a:solidFill>
                <a:latin typeface="PalatinoLTPro-Roman"/>
              </a:rPr>
              <a:t>write blank </a:t>
            </a:r>
            <a:r>
              <a:rPr lang="en-GB" sz="2400" dirty="0">
                <a:solidFill>
                  <a:srgbClr val="242021"/>
                </a:solidFill>
                <a:latin typeface="PalatinoLTPro-Roman"/>
              </a:rPr>
              <a:t>checks and hope for the best. Thus, the second limit on a project raises the question: </a:t>
            </a:r>
            <a:r>
              <a:rPr lang="en-GB" sz="2400" dirty="0" smtClean="0">
                <a:solidFill>
                  <a:srgbClr val="242021"/>
                </a:solidFill>
                <a:latin typeface="PalatinoLTPro-Roman"/>
              </a:rPr>
              <a:t>was the </a:t>
            </a:r>
            <a:r>
              <a:rPr lang="en-GB" sz="2400" dirty="0">
                <a:solidFill>
                  <a:srgbClr val="242021"/>
                </a:solidFill>
                <a:latin typeface="PalatinoLTPro-Roman"/>
              </a:rPr>
              <a:t>project completed within budget guidelines</a:t>
            </a:r>
            <a:r>
              <a:rPr lang="en-GB" sz="2400" dirty="0" smtClean="0">
                <a:solidFill>
                  <a:srgbClr val="242021"/>
                </a:solidFill>
                <a:latin typeface="PalatinoLTPro-Roman"/>
              </a:rPr>
              <a:t>?</a:t>
            </a:r>
          </a:p>
          <a:p>
            <a:r>
              <a:rPr lang="en-GB" sz="2400" dirty="0">
                <a:solidFill>
                  <a:srgbClr val="242021"/>
                </a:solidFill>
                <a:latin typeface="PalatinoLTPro-Roman"/>
              </a:rPr>
              <a:t/>
            </a:r>
            <a:br>
              <a:rPr lang="en-GB" sz="2400" dirty="0">
                <a:solidFill>
                  <a:srgbClr val="242021"/>
                </a:solidFill>
                <a:latin typeface="PalatinoLTPro-Roman"/>
              </a:rPr>
            </a:br>
            <a:r>
              <a:rPr lang="en-GB" sz="2400" dirty="0">
                <a:solidFill>
                  <a:srgbClr val="242021"/>
                </a:solidFill>
                <a:latin typeface="PalatinoLTPro-Roman"/>
              </a:rPr>
              <a:t>• </a:t>
            </a:r>
            <a:r>
              <a:rPr lang="en-GB" sz="2400" b="1" i="1" dirty="0">
                <a:solidFill>
                  <a:srgbClr val="242021"/>
                </a:solidFill>
                <a:latin typeface="PalatinoLTPro-BoldItalic"/>
              </a:rPr>
              <a:t>Performance. </a:t>
            </a:r>
            <a:r>
              <a:rPr lang="en-GB" sz="2400" dirty="0">
                <a:solidFill>
                  <a:srgbClr val="242021"/>
                </a:solidFill>
                <a:latin typeface="PalatinoLTPro-Roman"/>
              </a:rPr>
              <a:t>All projects are developed in order to adhere to some initially determined technical specifications. We know before we begin what the project is supposed to do or </a:t>
            </a:r>
            <a:r>
              <a:rPr lang="en-GB" sz="2400" dirty="0" smtClean="0">
                <a:solidFill>
                  <a:srgbClr val="242021"/>
                </a:solidFill>
                <a:latin typeface="PalatinoLTPro-Roman"/>
              </a:rPr>
              <a:t>how the </a:t>
            </a:r>
            <a:r>
              <a:rPr lang="en-GB" sz="2400" dirty="0">
                <a:solidFill>
                  <a:srgbClr val="242021"/>
                </a:solidFill>
                <a:latin typeface="PalatinoLTPro-Roman"/>
              </a:rPr>
              <a:t>final product is supposed to operate. Measuring </a:t>
            </a:r>
            <a:r>
              <a:rPr lang="en-GB" sz="2400" b="1" dirty="0">
                <a:solidFill>
                  <a:srgbClr val="242021"/>
                </a:solidFill>
                <a:latin typeface="PalatinoLTPro-Bold"/>
              </a:rPr>
              <a:t>performance</a:t>
            </a:r>
            <a:r>
              <a:rPr lang="en-GB" sz="2400" dirty="0">
                <a:solidFill>
                  <a:srgbClr val="242021"/>
                </a:solidFill>
                <a:latin typeface="PalatinoLTPro-Roman"/>
              </a:rPr>
              <a:t>, then, means </a:t>
            </a:r>
            <a:r>
              <a:rPr lang="en-GB" sz="2400" dirty="0" smtClean="0">
                <a:solidFill>
                  <a:srgbClr val="242021"/>
                </a:solidFill>
                <a:latin typeface="PalatinoLTPro-Roman"/>
              </a:rPr>
              <a:t>determining whether </a:t>
            </a:r>
            <a:r>
              <a:rPr lang="en-GB" sz="2400" dirty="0">
                <a:solidFill>
                  <a:srgbClr val="242021"/>
                </a:solidFill>
                <a:latin typeface="PalatinoLTPro-Roman"/>
              </a:rPr>
              <a:t>the finished product operates according to specifications. The project’s clients naturally expect that the project being developed on their behalf will work as expected. </a:t>
            </a:r>
            <a:r>
              <a:rPr lang="en-GB" sz="2400" dirty="0" smtClean="0">
                <a:solidFill>
                  <a:srgbClr val="242021"/>
                </a:solidFill>
                <a:latin typeface="PalatinoLTPro-Roman"/>
              </a:rPr>
              <a:t>Applying this </a:t>
            </a:r>
            <a:r>
              <a:rPr lang="en-GB" sz="2400" dirty="0">
                <a:solidFill>
                  <a:srgbClr val="242021"/>
                </a:solidFill>
                <a:latin typeface="PalatinoLTPro-Roman"/>
              </a:rPr>
              <a:t>third criterion is often referred to as conducting a quality check</a:t>
            </a:r>
            <a:r>
              <a:rPr lang="en-GB" sz="2400" dirty="0" smtClean="0">
                <a:solidFill>
                  <a:srgbClr val="242021"/>
                </a:solidFill>
                <a:latin typeface="PalatinoLTPro-Roman"/>
              </a:rPr>
              <a:t>.</a:t>
            </a:r>
          </a:p>
          <a:p>
            <a:r>
              <a:rPr lang="en-GB" dirty="0">
                <a:solidFill>
                  <a:srgbClr val="242021"/>
                </a:solidFill>
                <a:latin typeface="PalatinoLTPro-Roman"/>
              </a:rPr>
              <a:t/>
            </a:r>
            <a:br>
              <a:rPr lang="en-GB" dirty="0">
                <a:solidFill>
                  <a:srgbClr val="242021"/>
                </a:solidFill>
                <a:latin typeface="PalatinoLTPro-Roman"/>
              </a:rPr>
            </a:br>
            <a:r>
              <a:rPr lang="en-GB" b="1" dirty="0">
                <a:solidFill>
                  <a:srgbClr val="FF0000"/>
                </a:solidFill>
                <a:latin typeface="PalatinoLTPro-Roman"/>
              </a:rPr>
              <a:t>This so-called </a:t>
            </a:r>
            <a:r>
              <a:rPr lang="en-GB" b="1" dirty="0">
                <a:solidFill>
                  <a:srgbClr val="FF0000"/>
                </a:solidFill>
                <a:latin typeface="PalatinoLTPro-Bold"/>
              </a:rPr>
              <a:t>triple constraint </a:t>
            </a:r>
            <a:r>
              <a:rPr lang="en-GB" b="1" dirty="0">
                <a:solidFill>
                  <a:srgbClr val="FF0000"/>
                </a:solidFill>
                <a:latin typeface="PalatinoLTPro-Roman"/>
              </a:rPr>
              <a:t>was once the standard by which project performance </a:t>
            </a:r>
            <a:r>
              <a:rPr lang="en-GB" b="1" dirty="0" smtClean="0">
                <a:solidFill>
                  <a:srgbClr val="FF0000"/>
                </a:solidFill>
                <a:latin typeface="PalatinoLTPro-Roman"/>
              </a:rPr>
              <a:t>was routinely </a:t>
            </a:r>
            <a:r>
              <a:rPr lang="en-GB" b="1" dirty="0">
                <a:solidFill>
                  <a:srgbClr val="FF0000"/>
                </a:solidFill>
                <a:latin typeface="PalatinoLTPro-Roman"/>
              </a:rPr>
              <a:t>assessed. </a:t>
            </a:r>
            <a:endParaRPr lang="en-GB" b="1" dirty="0">
              <a:solidFill>
                <a:srgbClr val="FF0000"/>
              </a:solidFill>
            </a:endParaRPr>
          </a:p>
        </p:txBody>
      </p:sp>
      <p:sp>
        <p:nvSpPr>
          <p:cNvPr id="3" name="TextBox 2"/>
          <p:cNvSpPr txBox="1"/>
          <p:nvPr/>
        </p:nvSpPr>
        <p:spPr>
          <a:xfrm>
            <a:off x="1326525" y="0"/>
            <a:ext cx="8461420" cy="584775"/>
          </a:xfrm>
          <a:prstGeom prst="rect">
            <a:avLst/>
          </a:prstGeom>
          <a:noFill/>
        </p:spPr>
        <p:txBody>
          <a:bodyPr wrap="square" rtlCol="0">
            <a:spAutoFit/>
          </a:bodyPr>
          <a:lstStyle/>
          <a:p>
            <a:r>
              <a:rPr lang="en-GB" sz="3200" b="1" dirty="0" smtClean="0">
                <a:solidFill>
                  <a:srgbClr val="FF0000"/>
                </a:solidFill>
              </a:rPr>
              <a:t>DETERMINENTS OF PROJECT SUCCESS</a:t>
            </a:r>
            <a:endParaRPr lang="en-GB" sz="3200" b="1" dirty="0">
              <a:solidFill>
                <a:srgbClr val="FF0000"/>
              </a:solidFill>
            </a:endParaRPr>
          </a:p>
        </p:txBody>
      </p:sp>
    </p:spTree>
    <p:extLst>
      <p:ext uri="{BB962C8B-B14F-4D97-AF65-F5344CB8AC3E}">
        <p14:creationId xmlns:p14="http://schemas.microsoft.com/office/powerpoint/2010/main" val="1034279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98490"/>
            <a:ext cx="11475075" cy="5386090"/>
          </a:xfrm>
          <a:prstGeom prst="rect">
            <a:avLst/>
          </a:prstGeom>
        </p:spPr>
        <p:txBody>
          <a:bodyPr wrap="square">
            <a:spAutoFit/>
          </a:bodyPr>
          <a:lstStyle/>
          <a:p>
            <a:r>
              <a:rPr lang="en-GB" sz="2800" b="1" dirty="0">
                <a:solidFill>
                  <a:srgbClr val="00B0F0"/>
                </a:solidFill>
                <a:latin typeface="PalatinoLTPro-Roman"/>
              </a:rPr>
              <a:t>Today, a fourth criterion has been added to these three </a:t>
            </a:r>
            <a:r>
              <a:rPr lang="en-GB" sz="2800" b="1" dirty="0" smtClean="0">
                <a:solidFill>
                  <a:srgbClr val="00B0F0"/>
                </a:solidFill>
                <a:latin typeface="PalatinoLTPro-Roman"/>
              </a:rPr>
              <a:t>   </a:t>
            </a:r>
            <a:r>
              <a:rPr lang="en-GB" sz="1400" dirty="0" smtClean="0">
                <a:solidFill>
                  <a:srgbClr val="242021"/>
                </a:solidFill>
                <a:latin typeface="PalatinoLTPro-Roman"/>
              </a:rPr>
              <a:t>(</a:t>
            </a:r>
            <a:r>
              <a:rPr lang="en-GB" sz="1400" dirty="0">
                <a:solidFill>
                  <a:srgbClr val="242021"/>
                </a:solidFill>
                <a:latin typeface="PalatinoLTPro-Roman"/>
              </a:rPr>
              <a:t>see Figure 1.7</a:t>
            </a:r>
            <a:r>
              <a:rPr lang="en-GB" sz="1400" dirty="0" smtClean="0">
                <a:solidFill>
                  <a:srgbClr val="242021"/>
                </a:solidFill>
                <a:latin typeface="PalatinoLTPro-Roman"/>
              </a:rPr>
              <a:t>):</a:t>
            </a:r>
          </a:p>
          <a:p>
            <a:endParaRPr lang="en-GB" dirty="0">
              <a:solidFill>
                <a:srgbClr val="242021"/>
              </a:solidFill>
              <a:latin typeface="PalatinoLTPro-Roman"/>
            </a:endParaRPr>
          </a:p>
          <a:p>
            <a:r>
              <a:rPr lang="en-GB" dirty="0">
                <a:solidFill>
                  <a:srgbClr val="242021"/>
                </a:solidFill>
                <a:latin typeface="PalatinoLTPro-Roman"/>
              </a:rPr>
              <a:t/>
            </a:r>
            <a:br>
              <a:rPr lang="en-GB" dirty="0">
                <a:solidFill>
                  <a:srgbClr val="242021"/>
                </a:solidFill>
                <a:latin typeface="PalatinoLTPro-Roman"/>
              </a:rPr>
            </a:br>
            <a:r>
              <a:rPr lang="en-GB" dirty="0">
                <a:solidFill>
                  <a:srgbClr val="242021"/>
                </a:solidFill>
                <a:latin typeface="PalatinoLTPro-Roman"/>
              </a:rPr>
              <a:t>• </a:t>
            </a:r>
            <a:r>
              <a:rPr lang="en-GB" sz="2800" b="1" i="1" dirty="0">
                <a:solidFill>
                  <a:srgbClr val="242021"/>
                </a:solidFill>
                <a:latin typeface="PalatinoLTPro-BoldItalic"/>
              </a:rPr>
              <a:t>Client acceptance. </a:t>
            </a:r>
            <a:r>
              <a:rPr lang="en-GB" sz="2800" dirty="0">
                <a:solidFill>
                  <a:srgbClr val="242021"/>
                </a:solidFill>
                <a:latin typeface="PalatinoLTPro-Roman"/>
              </a:rPr>
              <a:t>The principle of </a:t>
            </a:r>
            <a:r>
              <a:rPr lang="en-GB" sz="2800" b="1" dirty="0">
                <a:solidFill>
                  <a:srgbClr val="242021"/>
                </a:solidFill>
                <a:latin typeface="PalatinoLTPro-Bold"/>
              </a:rPr>
              <a:t>client acceptance </a:t>
            </a:r>
            <a:r>
              <a:rPr lang="en-GB" sz="2800" dirty="0">
                <a:solidFill>
                  <a:srgbClr val="242021"/>
                </a:solidFill>
                <a:latin typeface="PalatinoLTPro-Roman"/>
              </a:rPr>
              <a:t>argues that projects are developed </a:t>
            </a:r>
            <a:r>
              <a:rPr lang="en-GB" sz="2800" dirty="0" smtClean="0">
                <a:solidFill>
                  <a:srgbClr val="242021"/>
                </a:solidFill>
                <a:latin typeface="PalatinoLTPro-Roman"/>
              </a:rPr>
              <a:t>with customers </a:t>
            </a:r>
            <a:r>
              <a:rPr lang="en-GB" sz="2800" dirty="0">
                <a:solidFill>
                  <a:srgbClr val="242021"/>
                </a:solidFill>
                <a:latin typeface="PalatinoLTPro-Roman"/>
              </a:rPr>
              <a:t>or clients in mind, and their purpose is to satisfy customers’ needs. If client acceptance is a key variable, then we must also ask whether the completed project is </a:t>
            </a:r>
            <a:r>
              <a:rPr lang="en-GB" sz="2800" dirty="0" smtClean="0">
                <a:solidFill>
                  <a:srgbClr val="242021"/>
                </a:solidFill>
                <a:latin typeface="PalatinoLTPro-Roman"/>
              </a:rPr>
              <a:t>acceptable to </a:t>
            </a:r>
            <a:r>
              <a:rPr lang="en-GB" sz="2800" dirty="0">
                <a:solidFill>
                  <a:srgbClr val="242021"/>
                </a:solidFill>
                <a:latin typeface="PalatinoLTPro-Roman"/>
              </a:rPr>
              <a:t>the customer for whom it was intended. Companies that strictly evaluate project </a:t>
            </a:r>
            <a:r>
              <a:rPr lang="en-GB" sz="2800" dirty="0" smtClean="0">
                <a:solidFill>
                  <a:srgbClr val="242021"/>
                </a:solidFill>
                <a:latin typeface="PalatinoLTPro-Roman"/>
              </a:rPr>
              <a:t>success according </a:t>
            </a:r>
            <a:r>
              <a:rPr lang="en-GB" sz="2800" dirty="0">
                <a:solidFill>
                  <a:srgbClr val="242021"/>
                </a:solidFill>
                <a:latin typeface="PalatinoLTPro-Roman"/>
              </a:rPr>
              <a:t>to the original “triple constraint” may fail to apply the most important test of all</a:t>
            </a:r>
            <a:r>
              <a:rPr lang="en-GB" sz="2800" dirty="0" smtClean="0">
                <a:solidFill>
                  <a:srgbClr val="242021"/>
                </a:solidFill>
                <a:latin typeface="PalatinoLTPro-Roman"/>
              </a:rPr>
              <a:t>:</a:t>
            </a:r>
          </a:p>
          <a:p>
            <a:r>
              <a:rPr lang="en-GB" sz="2800" dirty="0">
                <a:solidFill>
                  <a:srgbClr val="242021"/>
                </a:solidFill>
                <a:latin typeface="PalatinoLTPro-Roman"/>
              </a:rPr>
              <a:t/>
            </a:r>
            <a:br>
              <a:rPr lang="en-GB" sz="2800" dirty="0">
                <a:solidFill>
                  <a:srgbClr val="242021"/>
                </a:solidFill>
                <a:latin typeface="PalatinoLTPro-Roman"/>
              </a:rPr>
            </a:br>
            <a:r>
              <a:rPr lang="en-GB" sz="2800" b="1" dirty="0" smtClean="0">
                <a:solidFill>
                  <a:srgbClr val="FF0000"/>
                </a:solidFill>
                <a:latin typeface="PalatinoLTPro-Roman"/>
              </a:rPr>
              <a:t>The </a:t>
            </a:r>
            <a:r>
              <a:rPr lang="en-GB" sz="2800" b="1" dirty="0">
                <a:solidFill>
                  <a:srgbClr val="FF0000"/>
                </a:solidFill>
                <a:latin typeface="PalatinoLTPro-Roman"/>
              </a:rPr>
              <a:t>client’s satisfaction with the completed project</a:t>
            </a:r>
            <a:r>
              <a:rPr lang="en-GB" sz="2800" dirty="0">
                <a:solidFill>
                  <a:srgbClr val="FF0000"/>
                </a:solidFill>
                <a:latin typeface="PalatinoLTPro-Roman"/>
              </a:rPr>
              <a:t>.</a:t>
            </a:r>
            <a:r>
              <a:rPr lang="en-GB" sz="2800" dirty="0">
                <a:solidFill>
                  <a:srgbClr val="FF0000"/>
                </a:solidFill>
              </a:rPr>
              <a:t> </a:t>
            </a:r>
            <a:r>
              <a:rPr lang="en-GB" sz="2800" dirty="0"/>
              <a:t/>
            </a:r>
            <a:br>
              <a:rPr lang="en-GB" sz="2800" dirty="0"/>
            </a:br>
            <a:endParaRPr lang="en-GB" sz="2800" dirty="0"/>
          </a:p>
        </p:txBody>
      </p:sp>
    </p:spTree>
    <p:extLst>
      <p:ext uri="{BB962C8B-B14F-4D97-AF65-F5344CB8AC3E}">
        <p14:creationId xmlns:p14="http://schemas.microsoft.com/office/powerpoint/2010/main" val="2922704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623" t="17034" r="18589" b="14452"/>
          <a:stretch/>
        </p:blipFill>
        <p:spPr>
          <a:xfrm>
            <a:off x="1918951" y="1004552"/>
            <a:ext cx="4786649" cy="5011935"/>
          </a:xfrm>
          <a:prstGeom prst="rect">
            <a:avLst/>
          </a:prstGeom>
        </p:spPr>
      </p:pic>
      <p:sp>
        <p:nvSpPr>
          <p:cNvPr id="3" name="TextBox 2"/>
          <p:cNvSpPr txBox="1"/>
          <p:nvPr/>
        </p:nvSpPr>
        <p:spPr>
          <a:xfrm>
            <a:off x="1326525" y="0"/>
            <a:ext cx="8461420" cy="584775"/>
          </a:xfrm>
          <a:prstGeom prst="rect">
            <a:avLst/>
          </a:prstGeom>
          <a:noFill/>
        </p:spPr>
        <p:txBody>
          <a:bodyPr wrap="square" rtlCol="0">
            <a:spAutoFit/>
          </a:bodyPr>
          <a:lstStyle/>
          <a:p>
            <a:r>
              <a:rPr lang="en-GB" sz="3200" b="1" dirty="0" smtClean="0">
                <a:solidFill>
                  <a:srgbClr val="FF0000"/>
                </a:solidFill>
              </a:rPr>
              <a:t>DETERMINENTS OF PROJECT SUCCESS</a:t>
            </a:r>
            <a:endParaRPr lang="en-GB" sz="3200" b="1" dirty="0">
              <a:solidFill>
                <a:srgbClr val="FF0000"/>
              </a:solidFill>
            </a:endParaRPr>
          </a:p>
        </p:txBody>
      </p:sp>
    </p:spTree>
    <p:extLst>
      <p:ext uri="{BB962C8B-B14F-4D97-AF65-F5344CB8AC3E}">
        <p14:creationId xmlns:p14="http://schemas.microsoft.com/office/powerpoint/2010/main" val="392211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668" y="334851"/>
            <a:ext cx="12050331" cy="5663088"/>
          </a:xfrm>
          <a:prstGeom prst="rect">
            <a:avLst/>
          </a:prstGeom>
          <a:solidFill>
            <a:schemeClr val="accent2">
              <a:lumMod val="60000"/>
              <a:lumOff val="40000"/>
            </a:schemeClr>
          </a:solidFill>
        </p:spPr>
        <p:txBody>
          <a:bodyPr wrap="square" rtlCol="0">
            <a:spAutoFit/>
          </a:bodyPr>
          <a:lstStyle/>
          <a:p>
            <a:pPr algn="just"/>
            <a:r>
              <a:rPr lang="en-GB" sz="2400" b="1" dirty="0" smtClean="0">
                <a:solidFill>
                  <a:schemeClr val="accent5">
                    <a:lumMod val="50000"/>
                  </a:schemeClr>
                </a:solidFill>
              </a:rPr>
              <a:t>AS A MANAGER YOU CAN DO EVERY THING RIGHT LIKE:</a:t>
            </a:r>
          </a:p>
          <a:p>
            <a:pPr marL="285750" indent="-285750" algn="just">
              <a:buFont typeface="Wingdings" panose="05000000000000000000" pitchFamily="2" charset="2"/>
              <a:buChar char="Ø"/>
            </a:pPr>
            <a:r>
              <a:rPr lang="en-GB" b="1" dirty="0" smtClean="0">
                <a:solidFill>
                  <a:srgbClr val="FF0000"/>
                </a:solidFill>
              </a:rPr>
              <a:t>LAY BRILLIANT PLANS</a:t>
            </a:r>
          </a:p>
          <a:p>
            <a:pPr marL="285750" indent="-285750" algn="just">
              <a:buFont typeface="Wingdings" panose="05000000000000000000" pitchFamily="2" charset="2"/>
              <a:buChar char="Ø"/>
            </a:pPr>
            <a:r>
              <a:rPr lang="en-GB" b="1" dirty="0" smtClean="0">
                <a:solidFill>
                  <a:srgbClr val="FF0000"/>
                </a:solidFill>
              </a:rPr>
              <a:t>DRAW CLEAR ORGANISATION CHARTS</a:t>
            </a:r>
          </a:p>
          <a:p>
            <a:pPr marL="285750" indent="-285750" algn="just">
              <a:buFont typeface="Wingdings" panose="05000000000000000000" pitchFamily="2" charset="2"/>
              <a:buChar char="Ø"/>
            </a:pPr>
            <a:r>
              <a:rPr lang="en-GB" b="1" dirty="0" smtClean="0">
                <a:solidFill>
                  <a:srgbClr val="FF0000"/>
                </a:solidFill>
              </a:rPr>
              <a:t>SET UP MODREN ASSEMBLY LINES</a:t>
            </a:r>
          </a:p>
          <a:p>
            <a:pPr marL="285750" indent="-285750" algn="just">
              <a:buFont typeface="Wingdings" panose="05000000000000000000" pitchFamily="2" charset="2"/>
              <a:buChar char="Ø"/>
            </a:pPr>
            <a:r>
              <a:rPr lang="en-GB" b="1" dirty="0" smtClean="0">
                <a:solidFill>
                  <a:srgbClr val="FF0000"/>
                </a:solidFill>
              </a:rPr>
              <a:t>USE SOPHOISTICATED ACCOUNTING CONTROLS </a:t>
            </a:r>
          </a:p>
          <a:p>
            <a:pPr algn="just"/>
            <a:endParaRPr lang="en-GB" dirty="0" smtClean="0">
              <a:solidFill>
                <a:schemeClr val="accent5">
                  <a:lumMod val="50000"/>
                </a:schemeClr>
              </a:solidFill>
            </a:endParaRPr>
          </a:p>
          <a:p>
            <a:pPr algn="just"/>
            <a:r>
              <a:rPr lang="en-GB" sz="2400" b="1" dirty="0" smtClean="0">
                <a:solidFill>
                  <a:schemeClr val="accent5">
                    <a:lumMod val="50000"/>
                  </a:schemeClr>
                </a:solidFill>
              </a:rPr>
              <a:t>BUT YOU STILL FAIL TO ACHIEVE THE DESIRED RESULTS (PROFITS) BECAUSE </a:t>
            </a:r>
            <a:r>
              <a:rPr lang="en-GB" dirty="0" smtClean="0">
                <a:solidFill>
                  <a:schemeClr val="accent5">
                    <a:lumMod val="50000"/>
                  </a:schemeClr>
                </a:solidFill>
              </a:rPr>
              <a:t>:</a:t>
            </a:r>
          </a:p>
          <a:p>
            <a:pPr marL="285750" indent="-285750" algn="just">
              <a:buFont typeface="Wingdings" panose="05000000000000000000" pitchFamily="2" charset="2"/>
              <a:buChar char="Ø"/>
            </a:pPr>
            <a:r>
              <a:rPr lang="en-GB" b="1" dirty="0" smtClean="0">
                <a:solidFill>
                  <a:schemeClr val="accent6">
                    <a:lumMod val="50000"/>
                  </a:schemeClr>
                </a:solidFill>
              </a:rPr>
              <a:t>YOU HIRED WRONG PEOPLE  </a:t>
            </a:r>
          </a:p>
          <a:p>
            <a:pPr marL="285750" indent="-285750" algn="just">
              <a:buFont typeface="Wingdings" panose="05000000000000000000" pitchFamily="2" charset="2"/>
              <a:buChar char="Ø"/>
            </a:pPr>
            <a:r>
              <a:rPr lang="en-GB" b="1" dirty="0" smtClean="0">
                <a:solidFill>
                  <a:schemeClr val="accent6">
                    <a:lumMod val="50000"/>
                  </a:schemeClr>
                </a:solidFill>
              </a:rPr>
              <a:t>UNABLE TO MOTIVATE SUBORDINATES </a:t>
            </a:r>
          </a:p>
          <a:p>
            <a:pPr algn="just"/>
            <a:r>
              <a:rPr lang="en-GB" sz="2400" b="1" dirty="0" smtClean="0">
                <a:solidFill>
                  <a:schemeClr val="accent5">
                    <a:lumMod val="50000"/>
                  </a:schemeClr>
                </a:solidFill>
              </a:rPr>
              <a:t>ON THE OTHERHAND AS A MANAGER YOU CAN SUCCEED  DESPITE INADEQUATE </a:t>
            </a:r>
          </a:p>
          <a:p>
            <a:pPr marL="342900" indent="-342900" algn="just">
              <a:buFont typeface="Wingdings" panose="05000000000000000000" pitchFamily="2" charset="2"/>
              <a:buChar char="Ø"/>
            </a:pPr>
            <a:r>
              <a:rPr lang="en-GB" sz="2000" b="1" dirty="0" smtClean="0">
                <a:solidFill>
                  <a:srgbClr val="0F1A2F"/>
                </a:solidFill>
              </a:rPr>
              <a:t>PLANS</a:t>
            </a:r>
          </a:p>
          <a:p>
            <a:pPr marL="342900" indent="-342900" algn="just">
              <a:buFont typeface="Wingdings" panose="05000000000000000000" pitchFamily="2" charset="2"/>
              <a:buChar char="Ø"/>
            </a:pPr>
            <a:r>
              <a:rPr lang="en-GB" sz="2000" b="1" dirty="0" smtClean="0">
                <a:solidFill>
                  <a:srgbClr val="0F1A2F"/>
                </a:solidFill>
              </a:rPr>
              <a:t>ORGANISATIONS </a:t>
            </a:r>
          </a:p>
          <a:p>
            <a:pPr marL="342900" indent="-342900" algn="just">
              <a:buFont typeface="Wingdings" panose="05000000000000000000" pitchFamily="2" charset="2"/>
              <a:buChar char="Ø"/>
            </a:pPr>
            <a:r>
              <a:rPr lang="en-GB" sz="2000" b="1" dirty="0" smtClean="0">
                <a:solidFill>
                  <a:srgbClr val="0F1A2F"/>
                </a:solidFill>
              </a:rPr>
              <a:t>AND CONTORLS </a:t>
            </a:r>
          </a:p>
          <a:p>
            <a:pPr algn="just"/>
            <a:r>
              <a:rPr lang="en-GB" sz="2400" b="1" dirty="0" smtClean="0">
                <a:solidFill>
                  <a:schemeClr val="accent5">
                    <a:lumMod val="50000"/>
                  </a:schemeClr>
                </a:solidFill>
              </a:rPr>
              <a:t>BECAUSE YOU HAVE THE KNACK OF</a:t>
            </a:r>
          </a:p>
          <a:p>
            <a:pPr marL="342900" indent="-342900" algn="just">
              <a:buFont typeface="Wingdings" panose="05000000000000000000" pitchFamily="2" charset="2"/>
              <a:buChar char="Ø"/>
            </a:pPr>
            <a:r>
              <a:rPr lang="en-GB" sz="2000" b="1" i="1" dirty="0" smtClean="0">
                <a:solidFill>
                  <a:srgbClr val="C00000"/>
                </a:solidFill>
              </a:rPr>
              <a:t>HIRING RIGHT PEOPLE FOR THE RIGHT JOB</a:t>
            </a:r>
          </a:p>
          <a:p>
            <a:pPr marL="342900" indent="-342900" algn="just">
              <a:buFont typeface="Wingdings" panose="05000000000000000000" pitchFamily="2" charset="2"/>
              <a:buChar char="Ø"/>
            </a:pPr>
            <a:r>
              <a:rPr lang="en-GB" sz="2000" b="1" i="1" dirty="0" smtClean="0">
                <a:solidFill>
                  <a:srgbClr val="C00000"/>
                </a:solidFill>
              </a:rPr>
              <a:t>MOTIVATING THEM</a:t>
            </a:r>
          </a:p>
          <a:p>
            <a:pPr marL="342900" indent="-342900" algn="just">
              <a:buFont typeface="Wingdings" panose="05000000000000000000" pitchFamily="2" charset="2"/>
              <a:buChar char="Ø"/>
            </a:pPr>
            <a:r>
              <a:rPr lang="en-GB" sz="2000" b="1" i="1" dirty="0" smtClean="0">
                <a:solidFill>
                  <a:srgbClr val="C00000"/>
                </a:solidFill>
              </a:rPr>
              <a:t>APPRAISING THEM</a:t>
            </a:r>
          </a:p>
          <a:p>
            <a:pPr marL="342900" indent="-342900" algn="just">
              <a:buFont typeface="Wingdings" panose="05000000000000000000" pitchFamily="2" charset="2"/>
              <a:buChar char="Ø"/>
            </a:pPr>
            <a:r>
              <a:rPr lang="en-GB" sz="2000" b="1" i="1" dirty="0" smtClean="0">
                <a:solidFill>
                  <a:srgbClr val="C00000"/>
                </a:solidFill>
              </a:rPr>
              <a:t>AND DEVELOPING THEM</a:t>
            </a:r>
            <a:endParaRPr lang="en-GB" sz="2400" b="1" i="1" dirty="0">
              <a:solidFill>
                <a:srgbClr val="C00000"/>
              </a:solidFill>
            </a:endParaRPr>
          </a:p>
        </p:txBody>
      </p:sp>
    </p:spTree>
    <p:extLst>
      <p:ext uri="{BB962C8B-B14F-4D97-AF65-F5344CB8AC3E}">
        <p14:creationId xmlns:p14="http://schemas.microsoft.com/office/powerpoint/2010/main" val="2686146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918" y="186612"/>
            <a:ext cx="10641367" cy="5016758"/>
          </a:xfrm>
          <a:prstGeom prst="rect">
            <a:avLst/>
          </a:prstGeom>
        </p:spPr>
        <p:txBody>
          <a:bodyPr wrap="square">
            <a:spAutoFit/>
          </a:bodyPr>
          <a:lstStyle/>
          <a:p>
            <a:pPr algn="just"/>
            <a:r>
              <a:rPr lang="en-GB" sz="3200" dirty="0" smtClean="0">
                <a:solidFill>
                  <a:srgbClr val="242021"/>
                </a:solidFill>
                <a:latin typeface="PalatinoLTPro-Roman"/>
              </a:rPr>
              <a:t>A hospital expansion is being planned for A community. As part of the scope of this project, it will be necessary to close down the access routes into the emergency room for major remodelling</a:t>
            </a:r>
            <a:r>
              <a:rPr lang="en-GB" sz="2400" dirty="0" smtClean="0">
                <a:solidFill>
                  <a:srgbClr val="242021"/>
                </a:solidFill>
                <a:latin typeface="PalatinoLTPro-Roman"/>
              </a:rPr>
              <a:t>.</a:t>
            </a:r>
          </a:p>
          <a:p>
            <a:pPr algn="just"/>
            <a:r>
              <a:rPr lang="en-GB" sz="3200" dirty="0" smtClean="0">
                <a:solidFill>
                  <a:srgbClr val="242021"/>
                </a:solidFill>
                <a:latin typeface="PalatinoLTPro-Roman"/>
              </a:rPr>
              <a:t>However, because this is the only hospital for trauma cases within 50 miles, it is not possible to completely shut down the emergency room</a:t>
            </a:r>
            <a:r>
              <a:rPr lang="en-GB" sz="2400" dirty="0" smtClean="0">
                <a:solidFill>
                  <a:srgbClr val="242021"/>
                </a:solidFill>
                <a:latin typeface="PalatinoLTPro-Roman"/>
              </a:rPr>
              <a:t>.</a:t>
            </a:r>
          </a:p>
          <a:p>
            <a:r>
              <a:rPr lang="en-GB" sz="3200" dirty="0" smtClean="0">
                <a:solidFill>
                  <a:srgbClr val="242021"/>
                </a:solidFill>
                <a:latin typeface="PalatinoLTPro-Roman"/>
              </a:rPr>
              <a:t>The project team will have to find a means to remodel the emergency room while allowing for continuous operation of the unit.</a:t>
            </a:r>
            <a:endParaRPr lang="en-GB" sz="2400" dirty="0"/>
          </a:p>
        </p:txBody>
      </p:sp>
    </p:spTree>
    <p:extLst>
      <p:ext uri="{BB962C8B-B14F-4D97-AF65-F5344CB8AC3E}">
        <p14:creationId xmlns:p14="http://schemas.microsoft.com/office/powerpoint/2010/main" val="578996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473" y="826851"/>
            <a:ext cx="10048671" cy="3416320"/>
          </a:xfrm>
          <a:prstGeom prst="rect">
            <a:avLst/>
          </a:prstGeom>
        </p:spPr>
        <p:txBody>
          <a:bodyPr wrap="square">
            <a:spAutoFit/>
          </a:bodyPr>
          <a:lstStyle/>
          <a:p>
            <a:pPr lvl="0"/>
            <a:r>
              <a:rPr lang="en-GB" sz="4800" dirty="0">
                <a:solidFill>
                  <a:srgbClr val="242021"/>
                </a:solidFill>
                <a:latin typeface="PalatinoLTPro-Roman"/>
              </a:rPr>
              <a:t>This is an example of what</a:t>
            </a:r>
            <a:r>
              <a:rPr lang="en-GB" sz="4800" dirty="0" smtClean="0">
                <a:solidFill>
                  <a:srgbClr val="242021"/>
                </a:solidFill>
                <a:latin typeface="PalatinoLTPro-Roman"/>
              </a:rPr>
              <a:t>?</a:t>
            </a:r>
          </a:p>
          <a:p>
            <a:pPr marL="342900" lvl="0" indent="-342900">
              <a:buFont typeface="Arial" panose="020B0604020202020204" pitchFamily="34" charset="0"/>
              <a:buChar char="•"/>
            </a:pPr>
            <a:endParaRPr lang="en-GB" sz="2400" dirty="0" smtClean="0">
              <a:solidFill>
                <a:srgbClr val="242021"/>
              </a:solidFill>
              <a:latin typeface="PalatinoLTPro-Roman"/>
            </a:endParaRPr>
          </a:p>
          <a:p>
            <a:pPr marL="342900" lvl="0" indent="-342900">
              <a:buFont typeface="Arial" panose="020B0604020202020204" pitchFamily="34" charset="0"/>
              <a:buChar char="•"/>
            </a:pPr>
            <a:r>
              <a:rPr lang="en-GB" sz="3600" dirty="0">
                <a:solidFill>
                  <a:srgbClr val="242021"/>
                </a:solidFill>
                <a:latin typeface="PalatinoLTPro-Roman"/>
              </a:rPr>
              <a:t>Negotiation points with the </a:t>
            </a:r>
            <a:r>
              <a:rPr lang="en-GB" sz="3600" dirty="0" smtClean="0">
                <a:solidFill>
                  <a:srgbClr val="242021"/>
                </a:solidFill>
                <a:latin typeface="PalatinoLTPro-Roman"/>
              </a:rPr>
              <a:t>owner</a:t>
            </a:r>
          </a:p>
          <a:p>
            <a:pPr marL="342900" lvl="0" indent="-342900">
              <a:buFont typeface="Arial" panose="020B0604020202020204" pitchFamily="34" charset="0"/>
              <a:buChar char="•"/>
            </a:pPr>
            <a:r>
              <a:rPr lang="en-GB" sz="3600" dirty="0" smtClean="0">
                <a:solidFill>
                  <a:srgbClr val="242021"/>
                </a:solidFill>
                <a:latin typeface="PalatinoLTPro-Roman"/>
              </a:rPr>
              <a:t>Constraints</a:t>
            </a:r>
          </a:p>
          <a:p>
            <a:pPr marL="342900" lvl="0" indent="-342900">
              <a:buFont typeface="Arial" panose="020B0604020202020204" pitchFamily="34" charset="0"/>
              <a:buChar char="•"/>
            </a:pPr>
            <a:r>
              <a:rPr lang="en-GB" sz="3600" dirty="0">
                <a:solidFill>
                  <a:srgbClr val="242021"/>
                </a:solidFill>
                <a:latin typeface="PalatinoLTPro-Roman"/>
              </a:rPr>
              <a:t>Initial </a:t>
            </a:r>
            <a:r>
              <a:rPr lang="en-GB" sz="3600" dirty="0" smtClean="0">
                <a:solidFill>
                  <a:srgbClr val="242021"/>
                </a:solidFill>
                <a:latin typeface="PalatinoLTPro-Roman"/>
              </a:rPr>
              <a:t>assumptions</a:t>
            </a:r>
          </a:p>
          <a:p>
            <a:pPr marL="342900" lvl="0" indent="-342900">
              <a:buFont typeface="Arial" panose="020B0604020202020204" pitchFamily="34" charset="0"/>
              <a:buChar char="•"/>
            </a:pPr>
            <a:r>
              <a:rPr lang="en-GB" sz="3600" dirty="0">
                <a:solidFill>
                  <a:srgbClr val="242021"/>
                </a:solidFill>
                <a:latin typeface="PalatinoLTPro-Roman"/>
              </a:rPr>
              <a:t>Milestone </a:t>
            </a:r>
            <a:r>
              <a:rPr lang="en-GB" sz="3600" dirty="0" smtClean="0">
                <a:solidFill>
                  <a:srgbClr val="242021"/>
                </a:solidFill>
                <a:latin typeface="PalatinoLTPro-Roman"/>
              </a:rPr>
              <a:t>development</a:t>
            </a:r>
            <a:endParaRPr lang="en-GB" sz="3600" dirty="0">
              <a:solidFill>
                <a:prstClr val="black"/>
              </a:solidFill>
            </a:endParaRPr>
          </a:p>
        </p:txBody>
      </p:sp>
    </p:spTree>
    <p:extLst>
      <p:ext uri="{BB962C8B-B14F-4D97-AF65-F5344CB8AC3E}">
        <p14:creationId xmlns:p14="http://schemas.microsoft.com/office/powerpoint/2010/main" val="2249254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GB" dirty="0"/>
              <a:t>https://www.google.com/search?q=power+projects+in+pakistan&amp;sca_esv=564020962&amp;source=hp&amp;ei=rLX8ZP3eC7nd7_UPuO-EoA0&amp;iflsig=AD69kcEAAAAAZPzDvEvh2ygtBJL58hu9gIlbVzEj0YmZ&amp;oq=power+pro&amp;gs_lp=Egdnd3Mtd2l6Iglwb3dlciBwcm8qAggEMgUQABiABDIFEC4YgAQyBRAAGIAEMgUQABiABDIFEAAYgAQyBRAAGIAEMgUQABiABDILEC4YgAQYxwEY0QMyBRAAGIAEMgUQABiABEjZjwFQzShYj21wAngAkAEAmAG6AqAB4RGqAQUyLTkuMbgBAcgBAPgBAagCCsICEBAAGAMYjwEY5QIY6gIYjAPCAhAQLhgDGI8BGOUCGOoCGIwDwgILEAAYgAQYsQMYgwHCAgsQABiKBRixAxiDAcICERAuGIAEGLEDGIMBGMcBGNEDwgILEC4YigUYsQMYgwHCAgsQLhiABBixAxiDAcICCBAAGIAEGLEDwgINEAAYigUYsQMYgwEYCsICDRAAGIAEGLEDGIMBGArCAgcQABiABBgKwgILEC4YgwEYsQMYgAQ&amp;sclient=gws-wiz#fpstate=ive&amp;vld=cid:90ac10ac,vid:HP-SxuliHpQ,st:0</a:t>
            </a:r>
          </a:p>
        </p:txBody>
      </p:sp>
      <p:sp>
        <p:nvSpPr>
          <p:cNvPr id="3" name="TextBox 2"/>
          <p:cNvSpPr txBox="1"/>
          <p:nvPr/>
        </p:nvSpPr>
        <p:spPr>
          <a:xfrm>
            <a:off x="3048000" y="682580"/>
            <a:ext cx="5786907" cy="369332"/>
          </a:xfrm>
          <a:prstGeom prst="rect">
            <a:avLst/>
          </a:prstGeom>
          <a:noFill/>
        </p:spPr>
        <p:txBody>
          <a:bodyPr wrap="square" rtlCol="0">
            <a:spAutoFit/>
          </a:bodyPr>
          <a:lstStyle/>
          <a:p>
            <a:r>
              <a:rPr lang="en-GB" dirty="0" smtClean="0"/>
              <a:t>RENEWABLE ENERGY PROJECTS IN PAKISTAN</a:t>
            </a:r>
            <a:endParaRPr lang="en-GB" dirty="0"/>
          </a:p>
        </p:txBody>
      </p:sp>
    </p:spTree>
    <p:extLst>
      <p:ext uri="{BB962C8B-B14F-4D97-AF65-F5344CB8AC3E}">
        <p14:creationId xmlns:p14="http://schemas.microsoft.com/office/powerpoint/2010/main" val="806579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3869" y="3244334"/>
            <a:ext cx="5024261" cy="369332"/>
          </a:xfrm>
          <a:prstGeom prst="rect">
            <a:avLst/>
          </a:prstGeom>
        </p:spPr>
        <p:txBody>
          <a:bodyPr wrap="none">
            <a:spAutoFit/>
          </a:bodyPr>
          <a:lstStyle/>
          <a:p>
            <a:r>
              <a:rPr lang="en-GB" dirty="0"/>
              <a:t>https://en.wikipedia.org/wiki/List_of_megaprojects</a:t>
            </a:r>
          </a:p>
        </p:txBody>
      </p:sp>
    </p:spTree>
    <p:extLst>
      <p:ext uri="{BB962C8B-B14F-4D97-AF65-F5344CB8AC3E}">
        <p14:creationId xmlns:p14="http://schemas.microsoft.com/office/powerpoint/2010/main" val="2400438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1928" r="4798" b="22755"/>
          <a:stretch/>
        </p:blipFill>
        <p:spPr>
          <a:xfrm>
            <a:off x="-409576" y="643944"/>
            <a:ext cx="12386927" cy="4778062"/>
          </a:xfrm>
          <a:prstGeom prst="rect">
            <a:avLst/>
          </a:prstGeom>
        </p:spPr>
      </p:pic>
    </p:spTree>
    <p:extLst>
      <p:ext uri="{BB962C8B-B14F-4D97-AF65-F5344CB8AC3E}">
        <p14:creationId xmlns:p14="http://schemas.microsoft.com/office/powerpoint/2010/main" val="1885868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1569</Words>
  <Application>Microsoft Office PowerPoint</Application>
  <PresentationFormat>Widescreen</PresentationFormat>
  <Paragraphs>184</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FrutigerLTCom-Bold</vt:lpstr>
      <vt:lpstr>FrutigerLTCom-Roman</vt:lpstr>
      <vt:lpstr>PalatinoLTPro-Bold</vt:lpstr>
      <vt:lpstr>PalatinoLTPro-BoldItalic</vt:lpstr>
      <vt:lpstr>PalatinoLTPro-Roman</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Vs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waseem ahmad</dc:creator>
  <cp:lastModifiedBy>waseem ahmad</cp:lastModifiedBy>
  <cp:revision>62</cp:revision>
  <dcterms:created xsi:type="dcterms:W3CDTF">2023-09-08T17:44:50Z</dcterms:created>
  <dcterms:modified xsi:type="dcterms:W3CDTF">2023-09-10T19:04:31Z</dcterms:modified>
</cp:coreProperties>
</file>