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8" r:id="rId17"/>
    <p:sldId id="279" r:id="rId18"/>
    <p:sldId id="280" r:id="rId19"/>
    <p:sldId id="281" r:id="rId20"/>
    <p:sldId id="271" r:id="rId21"/>
    <p:sldId id="272" r:id="rId22"/>
    <p:sldId id="274" r:id="rId23"/>
    <p:sldId id="275" r:id="rId24"/>
    <p:sldId id="277" r:id="rId25"/>
    <p:sldId id="276" r:id="rId26"/>
    <p:sldId id="282" r:id="rId27"/>
    <p:sldId id="283" r:id="rId28"/>
    <p:sldId id="284" r:id="rId29"/>
    <p:sldId id="287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110544"/>
            <a:ext cx="8504349" cy="44479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i="1" dirty="0" smtClean="0">
                <a:solidFill>
                  <a:srgbClr val="FF0000"/>
                </a:solidFill>
              </a:rPr>
              <a:t>NET WORK ANALYSIS </a:t>
            </a:r>
            <a:endParaRPr lang="en-GB" sz="3200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555334"/>
            <a:ext cx="11315700" cy="592166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 smtClean="0"/>
              <a:t>Net work analysis is also known as critical path analysis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 smtClean="0"/>
              <a:t>It is a useful technique to help with planning and controlling large projects , such as construction projects, research and development projects and the computerisation of systems.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 smtClean="0"/>
              <a:t>Its aim is to programme and monitor the progress of the project so that the project is completed in the minimum time and on schedule.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 smtClean="0"/>
              <a:t>It pinpoints the parts of the project which are critical , i.e. those parts which, if delayed beyond the allotted time, would delay the completion of the project as a whole.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 smtClean="0"/>
              <a:t>The technique can also be used to assist in allocating resources such as labour and equipment, and so basically , the method is concerned with the deployment of available resources for the completion of the task.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 smtClean="0"/>
              <a:t>Network analysis is used for scheduling and controlling projects where many separate tasks ( which collectively make up the whole project) can either happen simultaneously or must follow one after another such that it is difficult to establish relationship between all the separate task.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54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0" y="98425"/>
            <a:ext cx="7531100" cy="3714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dirty="0" smtClean="0"/>
              <a:t>CRITICAL PATH METHOD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800100"/>
            <a:ext cx="10807700" cy="53768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Activity 	Immediately preceding activity		Duration (Weeks) </a:t>
            </a:r>
          </a:p>
          <a:p>
            <a:pPr marL="0" indent="0">
              <a:buNone/>
            </a:pPr>
            <a:r>
              <a:rPr lang="en-GB" dirty="0" smtClean="0"/>
              <a:t>A				-					5</a:t>
            </a:r>
          </a:p>
          <a:p>
            <a:pPr marL="0" indent="0">
              <a:buNone/>
            </a:pPr>
            <a:r>
              <a:rPr lang="en-GB" dirty="0" smtClean="0"/>
              <a:t>B				-					4</a:t>
            </a:r>
          </a:p>
          <a:p>
            <a:pPr marL="0" indent="0">
              <a:buNone/>
            </a:pPr>
            <a:r>
              <a:rPr lang="en-GB" dirty="0" smtClean="0"/>
              <a:t>C				A					2</a:t>
            </a:r>
          </a:p>
          <a:p>
            <a:pPr marL="0" indent="0">
              <a:buNone/>
            </a:pPr>
            <a:r>
              <a:rPr lang="en-GB" dirty="0" smtClean="0"/>
              <a:t>D				B					1</a:t>
            </a:r>
          </a:p>
          <a:p>
            <a:pPr marL="0" indent="0">
              <a:buNone/>
            </a:pPr>
            <a:r>
              <a:rPr lang="en-GB" dirty="0" smtClean="0"/>
              <a:t>E				B					5</a:t>
            </a:r>
          </a:p>
          <a:p>
            <a:pPr marL="0" indent="0">
              <a:buNone/>
            </a:pPr>
            <a:r>
              <a:rPr lang="en-GB" dirty="0" smtClean="0"/>
              <a:t>F				B					5</a:t>
            </a:r>
          </a:p>
          <a:p>
            <a:pPr marL="0" indent="0">
              <a:buNone/>
            </a:pPr>
            <a:r>
              <a:rPr lang="en-GB" dirty="0" smtClean="0"/>
              <a:t>G				C,D					4</a:t>
            </a:r>
          </a:p>
          <a:p>
            <a:pPr marL="0" indent="0">
              <a:buNone/>
            </a:pPr>
            <a:r>
              <a:rPr lang="en-GB" dirty="0" smtClean="0"/>
              <a:t>H				F					3</a:t>
            </a:r>
          </a:p>
          <a:p>
            <a:pPr marL="0" indent="0">
              <a:buNone/>
            </a:pPr>
            <a:r>
              <a:rPr lang="en-GB" dirty="0" smtClean="0"/>
              <a:t>I				F					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6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927100"/>
            <a:ext cx="10782300" cy="524986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A		   C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5		   2				G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B		  D				4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4		  1		  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  5		H	</a:t>
            </a:r>
            <a:r>
              <a:rPr lang="en-GB" dirty="0"/>
              <a:t> </a:t>
            </a:r>
            <a:r>
              <a:rPr lang="en-GB" dirty="0" smtClean="0"/>
              <a:t>        D1    0</a:t>
            </a:r>
          </a:p>
          <a:p>
            <a:pPr marL="0" indent="0">
              <a:buNone/>
            </a:pPr>
            <a:r>
              <a:rPr lang="en-GB" dirty="0" smtClean="0"/>
              <a:t>				F			3     I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5			       2 	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10700" cy="3968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dirty="0" smtClean="0"/>
              <a:t>CRITICAL PATH METHOD</a:t>
            </a:r>
            <a:endParaRPr lang="en-GB" sz="3200" dirty="0"/>
          </a:p>
        </p:txBody>
      </p:sp>
      <p:sp>
        <p:nvSpPr>
          <p:cNvPr id="5" name="Oval 4"/>
          <p:cNvSpPr/>
          <p:nvPr/>
        </p:nvSpPr>
        <p:spPr>
          <a:xfrm>
            <a:off x="1219200" y="3213100"/>
            <a:ext cx="787400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16200" y="2235200"/>
            <a:ext cx="736600" cy="850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01900" y="4283823"/>
            <a:ext cx="876300" cy="872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21200" y="3086100"/>
            <a:ext cx="8763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271000" y="3213100"/>
            <a:ext cx="105410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7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97500" y="5054600"/>
            <a:ext cx="876300" cy="1046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5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97900" y="5156200"/>
            <a:ext cx="8636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6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46250" y="2806700"/>
            <a:ext cx="858581" cy="406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65500" y="2830512"/>
            <a:ext cx="1168400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29069" y="3850466"/>
            <a:ext cx="852231" cy="433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05150" y="3656072"/>
            <a:ext cx="1454150" cy="6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00400" y="5054600"/>
            <a:ext cx="2197100" cy="698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97500" y="3417857"/>
            <a:ext cx="3911600" cy="222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17900" y="3966412"/>
            <a:ext cx="5676900" cy="720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273800" y="4026260"/>
            <a:ext cx="3175000" cy="134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81084" y="5577681"/>
            <a:ext cx="2204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093200" y="4148975"/>
            <a:ext cx="381000" cy="9822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952500"/>
            <a:ext cx="10782300" cy="52244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	PATH			DURATIONS (Weeks)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A C G				(5+2+4)=11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B D G				(4+1+4)=9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B E				(4+5)= 9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B F H				(4+5+3)=12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B F I Dummy			(4+5+2+0)= 11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NOTE: THE CRITICAL PATH IS THE LONGEST , B F H WITH A DURATION OF 12 WEEKS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71000" cy="4603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CRITICAL PATH METHOD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EARLIEST AND LATEST EVENT TIMES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EARLIEST EVENT TIME IS THE </a:t>
            </a:r>
            <a:r>
              <a:rPr lang="en-GB" b="1" dirty="0" smtClean="0">
                <a:solidFill>
                  <a:srgbClr val="FF0000"/>
                </a:solidFill>
              </a:rPr>
              <a:t>EARLIEST TIME </a:t>
            </a:r>
            <a:r>
              <a:rPr lang="en-GB" dirty="0" smtClean="0"/>
              <a:t>THAT ANY </a:t>
            </a:r>
            <a:r>
              <a:rPr lang="en-GB" b="1" dirty="0" smtClean="0">
                <a:solidFill>
                  <a:srgbClr val="FF0000"/>
                </a:solidFill>
              </a:rPr>
              <a:t>SUBSEQUENT ACTIVITIES CAN START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b="1" dirty="0" smtClean="0">
                <a:solidFill>
                  <a:srgbClr val="0070C0"/>
                </a:solidFill>
              </a:rPr>
              <a:t>LATEST EVENT TIME </a:t>
            </a:r>
            <a:r>
              <a:rPr lang="en-GB" dirty="0" smtClean="0"/>
              <a:t>IS THE LATEST TIME THAT ANY </a:t>
            </a:r>
            <a:r>
              <a:rPr lang="en-GB" b="1" dirty="0" smtClean="0">
                <a:solidFill>
                  <a:srgbClr val="0070C0"/>
                </a:solidFill>
              </a:rPr>
              <a:t>PRECEDING ACTIVITY </a:t>
            </a:r>
            <a:r>
              <a:rPr lang="en-GB" dirty="0" smtClean="0"/>
              <a:t>MUST BE COMPLETED IF THE PROJECT AS A WHOLE IS TO BE COMPLETED IN THE MINIMUM TIME</a:t>
            </a:r>
          </a:p>
          <a:p>
            <a:r>
              <a:rPr lang="en-GB" dirty="0" smtClean="0"/>
              <a:t>EACH EVENT NODE IS DIVIDED INTO 3 SECTIONS TO RECORD THE </a:t>
            </a:r>
            <a:r>
              <a:rPr lang="en-GB" b="1" dirty="0" smtClean="0">
                <a:solidFill>
                  <a:srgbClr val="FF0000"/>
                </a:solidFill>
              </a:rPr>
              <a:t>EVENT NUMBER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00B050"/>
                </a:solidFill>
              </a:rPr>
              <a:t>THE EARLIEST EVENT </a:t>
            </a:r>
            <a:r>
              <a:rPr lang="en-GB" dirty="0" smtClean="0"/>
              <a:t>TIME (FOR STARTING NODE IN THE NETWORK THIS IS TIME 0) AND </a:t>
            </a:r>
            <a:r>
              <a:rPr lang="en-GB" b="1" dirty="0" smtClean="0">
                <a:solidFill>
                  <a:srgbClr val="0070C0"/>
                </a:solidFill>
              </a:rPr>
              <a:t>LATEST EVENT TIME</a:t>
            </a:r>
            <a:r>
              <a:rPr lang="en-GB" dirty="0" smtClean="0"/>
              <a:t>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5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181100"/>
            <a:ext cx="10807700" cy="499586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		Earliest event time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Event number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	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			Latest event time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59900" cy="6254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EARLIEST AND LATEST EVENT TIMES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051300" y="2667000"/>
            <a:ext cx="2870200" cy="2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5359400" y="2667000"/>
            <a:ext cx="25400" cy="2565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5" idx="6"/>
          </p:cNvCxnSpPr>
          <p:nvPr/>
        </p:nvCxnSpPr>
        <p:spPr>
          <a:xfrm flipV="1">
            <a:off x="5384800" y="3937000"/>
            <a:ext cx="1536700" cy="1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146800" y="2311400"/>
            <a:ext cx="1257300" cy="113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09900" y="3797300"/>
            <a:ext cx="15875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146800" y="4483100"/>
            <a:ext cx="12573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927100"/>
            <a:ext cx="10782300" cy="524986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A		   C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5		   2				G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B		  D				4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4		  1		  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  5		H	</a:t>
            </a:r>
            <a:r>
              <a:rPr lang="en-GB" dirty="0"/>
              <a:t> </a:t>
            </a:r>
            <a:r>
              <a:rPr lang="en-GB" dirty="0" smtClean="0"/>
              <a:t>        D1    0</a:t>
            </a:r>
          </a:p>
          <a:p>
            <a:pPr marL="0" indent="0">
              <a:buNone/>
            </a:pPr>
            <a:r>
              <a:rPr lang="en-GB" dirty="0" smtClean="0"/>
              <a:t>				F			3     I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5			       2 	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10700" cy="3968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dirty="0" smtClean="0"/>
              <a:t>CRITICAL PATH METHOD</a:t>
            </a:r>
            <a:endParaRPr lang="en-GB" sz="3200" dirty="0"/>
          </a:p>
        </p:txBody>
      </p:sp>
      <p:sp>
        <p:nvSpPr>
          <p:cNvPr id="5" name="Oval 4"/>
          <p:cNvSpPr/>
          <p:nvPr/>
        </p:nvSpPr>
        <p:spPr>
          <a:xfrm>
            <a:off x="1262319" y="3213100"/>
            <a:ext cx="787400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     0     1   0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16200" y="2235200"/>
            <a:ext cx="736600" cy="850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2  5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    6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43419" y="4283823"/>
            <a:ext cx="1074481" cy="847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3"/>
            </a:pPr>
            <a:r>
              <a:rPr lang="en-GB" b="1" i="1" dirty="0" smtClean="0">
                <a:solidFill>
                  <a:srgbClr val="FF0000"/>
                </a:solidFill>
              </a:rPr>
              <a:t> 4</a:t>
            </a:r>
          </a:p>
          <a:p>
            <a:pPr lvl="1" algn="ctr"/>
            <a:r>
              <a:rPr lang="en-GB" b="1" i="1" dirty="0" smtClean="0">
                <a:solidFill>
                  <a:srgbClr val="FF0000"/>
                </a:solidFill>
              </a:rPr>
              <a:t>4    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21200" y="3046067"/>
            <a:ext cx="8763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4   7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     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271000" y="3213100"/>
            <a:ext cx="105410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7    12     12  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257800" y="5073290"/>
            <a:ext cx="1016000" cy="99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5"/>
            </a:pPr>
            <a:r>
              <a:rPr lang="en-GB" b="1" dirty="0" smtClean="0">
                <a:solidFill>
                  <a:srgbClr val="FF0000"/>
                </a:solidFill>
              </a:rPr>
              <a:t>9   9                    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85200" y="5131197"/>
            <a:ext cx="1104900" cy="837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6    11   12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46250" y="2806700"/>
            <a:ext cx="858581" cy="406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65500" y="2830512"/>
            <a:ext cx="1168400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24319" y="3790980"/>
            <a:ext cx="706642" cy="507168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05150" y="3656072"/>
            <a:ext cx="1454150" cy="6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52800" y="5040370"/>
            <a:ext cx="1860551" cy="7309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97500" y="3417857"/>
            <a:ext cx="3911600" cy="222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17900" y="3966412"/>
            <a:ext cx="5676900" cy="720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273800" y="4026260"/>
            <a:ext cx="3175000" cy="13434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81084" y="5577681"/>
            <a:ext cx="2204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093200" y="4148975"/>
            <a:ext cx="381000" cy="9822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56019" y="3230144"/>
            <a:ext cx="0" cy="753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56019" y="3625879"/>
            <a:ext cx="384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84500" y="2283994"/>
            <a:ext cx="0" cy="753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6"/>
          </p:cNvCxnSpPr>
          <p:nvPr/>
        </p:nvCxnSpPr>
        <p:spPr>
          <a:xfrm>
            <a:off x="2984500" y="2660650"/>
            <a:ext cx="368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7" idx="4"/>
          </p:cNvCxnSpPr>
          <p:nvPr/>
        </p:nvCxnSpPr>
        <p:spPr>
          <a:xfrm flipH="1">
            <a:off x="2980660" y="4239860"/>
            <a:ext cx="14544" cy="89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7" idx="4"/>
          </p:cNvCxnSpPr>
          <p:nvPr/>
        </p:nvCxnSpPr>
        <p:spPr>
          <a:xfrm flipH="1">
            <a:off x="2980660" y="4258820"/>
            <a:ext cx="26988" cy="872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7" idx="6"/>
          </p:cNvCxnSpPr>
          <p:nvPr/>
        </p:nvCxnSpPr>
        <p:spPr>
          <a:xfrm>
            <a:off x="3011283" y="4707510"/>
            <a:ext cx="5066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959350" y="3046067"/>
            <a:ext cx="19050" cy="873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8" idx="6"/>
          </p:cNvCxnSpPr>
          <p:nvPr/>
        </p:nvCxnSpPr>
        <p:spPr>
          <a:xfrm flipV="1">
            <a:off x="4993609" y="3478067"/>
            <a:ext cx="403891" cy="1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0"/>
            <a:endCxn id="10" idx="4"/>
          </p:cNvCxnSpPr>
          <p:nvPr/>
        </p:nvCxnSpPr>
        <p:spPr>
          <a:xfrm>
            <a:off x="5765800" y="5073290"/>
            <a:ext cx="0" cy="990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0" idx="6"/>
          </p:cNvCxnSpPr>
          <p:nvPr/>
        </p:nvCxnSpPr>
        <p:spPr>
          <a:xfrm flipV="1">
            <a:off x="5791200" y="5568730"/>
            <a:ext cx="482600" cy="8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690100" y="3230144"/>
            <a:ext cx="12700" cy="918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9" idx="6"/>
          </p:cNvCxnSpPr>
          <p:nvPr/>
        </p:nvCxnSpPr>
        <p:spPr>
          <a:xfrm>
            <a:off x="9702799" y="3656072"/>
            <a:ext cx="622301" cy="33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029700" y="5073290"/>
            <a:ext cx="0" cy="819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074150" y="5511905"/>
            <a:ext cx="596900" cy="18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611"/>
            <a:ext cx="9748234" cy="884125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EARLIEST EVENT TIME </a:t>
            </a:r>
            <a:endParaRPr lang="en-GB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197736"/>
            <a:ext cx="10838645" cy="4979227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3200" dirty="0" smtClean="0"/>
              <a:t>Always start at event 1 with its earliest starting time of 0 (Week 0).</a:t>
            </a:r>
          </a:p>
          <a:p>
            <a:pPr algn="just"/>
            <a:r>
              <a:rPr lang="en-GB" sz="3200" dirty="0" smtClean="0"/>
              <a:t>Work from left to right through the diagram calculating the earliest time that the next activity following the event can start.</a:t>
            </a:r>
          </a:p>
          <a:p>
            <a:pPr algn="just"/>
            <a:r>
              <a:rPr lang="en-GB" sz="3200" dirty="0" smtClean="0"/>
              <a:t>For example, the earliest event time at event 2 is the earliest time activity C can start. This is week 0 + 5 = 5. Similarly, the earliest event time at event 3 is the earliest time D , E and F can start, which is week 0 + 4 = 4 , and the earliest time at event 5 is the earliest time activity H and I can start, which is 4 + 5 = 9 weeks. </a:t>
            </a:r>
            <a:endParaRPr lang="en-GB" sz="3200" dirty="0"/>
          </a:p>
          <a:p>
            <a:pPr algn="just"/>
            <a:endParaRPr lang="en-GB" sz="32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9030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41"/>
            <a:ext cx="5047445" cy="669702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/>
              <a:t>LATEST EVENT TIMES</a:t>
            </a: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888644"/>
            <a:ext cx="10915918" cy="528832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These are the latest times at which each event can occur if the project as a whole is to be completed in the earliest possible time , </a:t>
            </a:r>
            <a:r>
              <a:rPr lang="en-GB" dirty="0" err="1" smtClean="0"/>
              <a:t>ie</a:t>
            </a:r>
            <a:r>
              <a:rPr lang="en-GB" dirty="0" smtClean="0"/>
              <a:t> in 12 weeks.</a:t>
            </a:r>
          </a:p>
          <a:p>
            <a:r>
              <a:rPr lang="en-GB" dirty="0" smtClean="0"/>
              <a:t>The latest event time at the final event must be the same as the earliest event time – in the example is 12 weeks.</a:t>
            </a:r>
          </a:p>
          <a:p>
            <a:r>
              <a:rPr lang="en-GB" dirty="0" smtClean="0"/>
              <a:t>Work from right to left through the diagram calculating the latest time at which the activity can start, if it is to be completed at the latest finishing time.</a:t>
            </a:r>
          </a:p>
          <a:p>
            <a:r>
              <a:rPr lang="en-GB" dirty="0" smtClean="0"/>
              <a:t>Latest finishing time for event 4 is 12-4 = 8 week and for event 6 is 12-0= week 12.</a:t>
            </a:r>
          </a:p>
          <a:p>
            <a:r>
              <a:rPr lang="en-GB" dirty="0" smtClean="0"/>
              <a:t>Event 5 might cause difficulties as two activities , H and I lead back to it.</a:t>
            </a:r>
          </a:p>
          <a:p>
            <a:r>
              <a:rPr lang="en-GB" dirty="0" smtClean="0"/>
              <a:t>Activity H must be completed by week 12 , and so must start at week 9</a:t>
            </a:r>
          </a:p>
          <a:p>
            <a:r>
              <a:rPr lang="en-GB" dirty="0" smtClean="0"/>
              <a:t>Activity I must also be completed by week 12, and so must start at week 10.</a:t>
            </a:r>
          </a:p>
          <a:p>
            <a:r>
              <a:rPr lang="en-GB" b="1" i="1" dirty="0" smtClean="0">
                <a:solidFill>
                  <a:srgbClr val="FF0000"/>
                </a:solidFill>
              </a:rPr>
              <a:t>The latest event time at node 5 is the lower of the week 9 or 10 </a:t>
            </a:r>
            <a:r>
              <a:rPr lang="en-GB" b="1" i="1" dirty="0" err="1" smtClean="0">
                <a:solidFill>
                  <a:srgbClr val="FF0000"/>
                </a:solidFill>
              </a:rPr>
              <a:t>ie</a:t>
            </a:r>
            <a:r>
              <a:rPr lang="en-GB" b="1" i="1" dirty="0" smtClean="0">
                <a:solidFill>
                  <a:srgbClr val="FF0000"/>
                </a:solidFill>
              </a:rPr>
              <a:t> week </a:t>
            </a:r>
            <a:r>
              <a:rPr lang="en-GB" b="1" dirty="0" smtClean="0">
                <a:solidFill>
                  <a:srgbClr val="FF0000"/>
                </a:solidFill>
              </a:rPr>
              <a:t>9</a:t>
            </a:r>
          </a:p>
          <a:p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0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9" y="412124"/>
            <a:ext cx="10877282" cy="57648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4800" dirty="0" smtClean="0"/>
              <a:t>THIS IS SIMPLY SAYING THAT ALL ACTIVITIES LEADING UP TO NODE 5, WHICH IN THIS CASE IS JUST </a:t>
            </a:r>
            <a:r>
              <a:rPr lang="en-GB" sz="4800" dirty="0" smtClean="0">
                <a:solidFill>
                  <a:srgbClr val="FF0000"/>
                </a:solidFill>
              </a:rPr>
              <a:t>F</a:t>
            </a:r>
            <a:r>
              <a:rPr lang="en-GB" sz="4800" dirty="0" smtClean="0"/>
              <a:t> MUST BE COMPETED BY WEEK 9 SO THAT BOTH </a:t>
            </a:r>
            <a:r>
              <a:rPr lang="en-GB" sz="4800" dirty="0" smtClean="0">
                <a:solidFill>
                  <a:srgbClr val="00B0F0"/>
                </a:solidFill>
              </a:rPr>
              <a:t>H </a:t>
            </a:r>
            <a:r>
              <a:rPr lang="en-GB" sz="4800" dirty="0" smtClean="0"/>
              <a:t>AND </a:t>
            </a:r>
            <a:r>
              <a:rPr lang="en-GB" sz="4800" dirty="0" smtClean="0">
                <a:solidFill>
                  <a:srgbClr val="00B0F0"/>
                </a:solidFill>
              </a:rPr>
              <a:t>I</a:t>
            </a:r>
            <a:r>
              <a:rPr lang="en-GB" sz="4800" dirty="0" smtClean="0"/>
              <a:t> CAN BE COMPLETED BY OR BEFORE WEEK 12.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287583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WARNINGS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PEOPLE AND MONTHS ARE NOT INTERCHANGEABLE. SIX PEOPLE DO NOT WORK TWICE AS FAST AS THREE PEOPLE, AS GREATER NEED FOR COMMUNICATION AND CONTROL AFFECTS THE PICTURE.</a:t>
            </a:r>
          </a:p>
          <a:p>
            <a:r>
              <a:rPr lang="en-GB" dirty="0" smtClean="0"/>
              <a:t>MANAGING AND ESTIMATING SMALL PROJECTS IS EASIER, SO LARGE PROJECTS SHOULD BE DIVIDED UP AND ESTIMATES BUILT UP PIECE BY PIECE.</a:t>
            </a:r>
          </a:p>
          <a:p>
            <a:r>
              <a:rPr lang="en-GB" dirty="0" smtClean="0"/>
              <a:t>THERE WILL AWLWAYS BE TIME REQUIRED FOR URGENT MAINTENANCE WORK, MACHINE DOWNTIME, TRAINING AND BUGS</a:t>
            </a:r>
          </a:p>
          <a:p>
            <a:r>
              <a:rPr lang="en-GB" dirty="0" smtClean="0"/>
              <a:t>IN COMPUTER PROJECT MANAGEMNT, THINGS CAN GET WORSE WITHOUT LIMIT.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0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17600"/>
            <a:ext cx="10706100" cy="5059363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NET WORK ANALYSIS HELPS MANAGERS</a:t>
            </a:r>
          </a:p>
          <a:p>
            <a:r>
              <a:rPr lang="en-GB" dirty="0" smtClean="0"/>
              <a:t>To </a:t>
            </a:r>
            <a:r>
              <a:rPr lang="en-GB" dirty="0" smtClean="0">
                <a:solidFill>
                  <a:srgbClr val="00B050"/>
                </a:solidFill>
              </a:rPr>
              <a:t>plan</a:t>
            </a:r>
            <a:r>
              <a:rPr lang="en-GB" dirty="0" smtClean="0"/>
              <a:t> when to start various tasks</a:t>
            </a:r>
          </a:p>
          <a:p>
            <a:r>
              <a:rPr lang="en-GB" dirty="0" smtClean="0"/>
              <a:t>To </a:t>
            </a:r>
            <a:r>
              <a:rPr lang="en-GB" dirty="0" smtClean="0">
                <a:solidFill>
                  <a:srgbClr val="00B050"/>
                </a:solidFill>
              </a:rPr>
              <a:t>allocate resources </a:t>
            </a:r>
            <a:r>
              <a:rPr lang="en-GB" dirty="0" smtClean="0"/>
              <a:t>so that the tasks can be carried out within schedule.</a:t>
            </a:r>
          </a:p>
          <a:p>
            <a:r>
              <a:rPr lang="en-GB" dirty="0" smtClean="0"/>
              <a:t>To </a:t>
            </a:r>
            <a:r>
              <a:rPr lang="en-GB" dirty="0" smtClean="0">
                <a:solidFill>
                  <a:srgbClr val="00B050"/>
                </a:solidFill>
              </a:rPr>
              <a:t>monitor</a:t>
            </a:r>
            <a:r>
              <a:rPr lang="en-GB" dirty="0" smtClean="0"/>
              <a:t> actual progress.</a:t>
            </a:r>
          </a:p>
          <a:p>
            <a:r>
              <a:rPr lang="en-GB" dirty="0" smtClean="0"/>
              <a:t>To know when </a:t>
            </a:r>
            <a:r>
              <a:rPr lang="en-GB" dirty="0" smtClean="0">
                <a:solidFill>
                  <a:srgbClr val="00B050"/>
                </a:solidFill>
              </a:rPr>
              <a:t>control </a:t>
            </a:r>
            <a:r>
              <a:rPr lang="en-GB" dirty="0" smtClean="0"/>
              <a:t>action is needed to prevent a delay in completion of the project. </a:t>
            </a:r>
          </a:p>
          <a:p>
            <a:r>
              <a:rPr lang="en-GB" dirty="0" smtClean="0"/>
              <a:t>Net work analysis is </a:t>
            </a:r>
            <a:r>
              <a:rPr lang="en-GB" dirty="0" smtClean="0">
                <a:solidFill>
                  <a:srgbClr val="00B050"/>
                </a:solidFill>
              </a:rPr>
              <a:t>operated </a:t>
            </a:r>
            <a:r>
              <a:rPr lang="en-GB" dirty="0" smtClean="0"/>
              <a:t>in various </a:t>
            </a:r>
            <a:r>
              <a:rPr lang="en-GB" dirty="0" smtClean="0">
                <a:solidFill>
                  <a:srgbClr val="00B050"/>
                </a:solidFill>
              </a:rPr>
              <a:t>forms</a:t>
            </a:r>
            <a:r>
              <a:rPr lang="en-GB" dirty="0" smtClean="0"/>
              <a:t> under a number of titles which include critical path analysis (CPA) and critical path method (CPM).</a:t>
            </a:r>
          </a:p>
          <a:p>
            <a:r>
              <a:rPr lang="en-GB" dirty="0" smtClean="0"/>
              <a:t>The technique is quite a simple one. The events and activities making up the whole project are </a:t>
            </a:r>
            <a:r>
              <a:rPr lang="en-GB" dirty="0" smtClean="0">
                <a:solidFill>
                  <a:srgbClr val="00B050"/>
                </a:solidFill>
              </a:rPr>
              <a:t>represented </a:t>
            </a:r>
            <a:r>
              <a:rPr lang="en-GB" dirty="0" smtClean="0"/>
              <a:t>in the form of a </a:t>
            </a:r>
            <a:r>
              <a:rPr lang="en-GB" dirty="0" smtClean="0">
                <a:solidFill>
                  <a:srgbClr val="00B050"/>
                </a:solidFill>
              </a:rPr>
              <a:t>diagram or chart</a:t>
            </a:r>
            <a:r>
              <a:rPr lang="en-GB" dirty="0" smtClean="0"/>
              <a:t>. 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28200" cy="625475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3200" b="1" i="1" dirty="0" smtClean="0">
                <a:solidFill>
                  <a:srgbClr val="FF0000"/>
                </a:solidFill>
              </a:rPr>
              <a:t>NET WORK ANALYSIS </a:t>
            </a:r>
            <a:endParaRPr lang="en-GB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10439400" cy="469900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PROJECT EVALUATION AND REVIEW TECHNIQUE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863600"/>
            <a:ext cx="10922000" cy="53133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Activity		Must be preceded by	Expected time (Days)</a:t>
            </a:r>
          </a:p>
          <a:p>
            <a:pPr marL="0" indent="0">
              <a:buNone/>
            </a:pPr>
            <a:r>
              <a:rPr lang="en-GB" dirty="0" smtClean="0"/>
              <a:t>A				-					7</a:t>
            </a:r>
          </a:p>
          <a:p>
            <a:pPr marL="0" indent="0">
              <a:buNone/>
            </a:pPr>
            <a:r>
              <a:rPr lang="en-GB" dirty="0" smtClean="0"/>
              <a:t>B				-					6</a:t>
            </a:r>
          </a:p>
          <a:p>
            <a:pPr marL="0" indent="0">
              <a:buNone/>
            </a:pPr>
            <a:r>
              <a:rPr lang="en-GB" dirty="0" smtClean="0"/>
              <a:t>C				A					3</a:t>
            </a:r>
          </a:p>
          <a:p>
            <a:pPr marL="0" indent="0">
              <a:buNone/>
            </a:pPr>
            <a:r>
              <a:rPr lang="en-GB" dirty="0" smtClean="0"/>
              <a:t>D				B					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times for activity A and D are known with certainty, but the expected times for B and C have been derived from the following discrete probability distributions.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2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55100" cy="765175"/>
          </a:xfrm>
        </p:spPr>
        <p:txBody>
          <a:bodyPr>
            <a:normAutofit/>
          </a:bodyPr>
          <a:lstStyle/>
          <a:p>
            <a:r>
              <a:rPr lang="en-GB" sz="2800" dirty="0"/>
              <a:t>PROJECT EVALUATION AND REVIEW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	B					C	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EV days				EV days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0.2 probability of 2 days   0.4	0.3 probability of 1 day  	0.3</a:t>
            </a:r>
          </a:p>
          <a:p>
            <a:pPr marL="0" indent="0">
              <a:buNone/>
            </a:pPr>
            <a:r>
              <a:rPr lang="en-GB" dirty="0" smtClean="0"/>
              <a:t>0.8 probability of 7 days	5.6	0.4 probability of 3 days	1.2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0.3 probability of 5 days	1.5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	6.0					3.0		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4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927100"/>
            <a:ext cx="10782300" cy="524986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A		   C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7		   3		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B		  D		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6		  5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  			</a:t>
            </a:r>
          </a:p>
          <a:p>
            <a:pPr marL="0" indent="0">
              <a:buNone/>
            </a:pPr>
            <a:r>
              <a:rPr lang="en-GB" dirty="0" smtClean="0"/>
              <a:t>							                                         			        	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10700" cy="3968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dirty="0" smtClean="0"/>
              <a:t>PERT  METHOD</a:t>
            </a:r>
            <a:endParaRPr lang="en-GB" sz="3200" dirty="0"/>
          </a:p>
        </p:txBody>
      </p:sp>
      <p:sp>
        <p:nvSpPr>
          <p:cNvPr id="5" name="Oval 4"/>
          <p:cNvSpPr/>
          <p:nvPr/>
        </p:nvSpPr>
        <p:spPr>
          <a:xfrm>
            <a:off x="1262319" y="3213100"/>
            <a:ext cx="787400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     0     1   0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16200" y="2235200"/>
            <a:ext cx="736600" cy="850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2  7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    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43419" y="4283823"/>
            <a:ext cx="1074481" cy="847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3"/>
            </a:pPr>
            <a:r>
              <a:rPr lang="en-GB" b="1" i="1" dirty="0" smtClean="0">
                <a:solidFill>
                  <a:srgbClr val="FF0000"/>
                </a:solidFill>
              </a:rPr>
              <a:t> 6</a:t>
            </a:r>
          </a:p>
          <a:p>
            <a:pPr lvl="1" algn="ctr"/>
            <a:r>
              <a:rPr lang="en-GB" b="1" i="1" dirty="0" smtClean="0">
                <a:solidFill>
                  <a:srgbClr val="FF0000"/>
                </a:solidFill>
              </a:rPr>
              <a:t>6    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21200" y="3046067"/>
            <a:ext cx="8763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411  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   11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46250" y="2806700"/>
            <a:ext cx="858581" cy="406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65500" y="2830512"/>
            <a:ext cx="1168400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24319" y="3790980"/>
            <a:ext cx="706642" cy="507168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05150" y="3656072"/>
            <a:ext cx="1454150" cy="6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56019" y="3230144"/>
            <a:ext cx="0" cy="753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56019" y="3625879"/>
            <a:ext cx="384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84500" y="2283994"/>
            <a:ext cx="0" cy="753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6"/>
          </p:cNvCxnSpPr>
          <p:nvPr/>
        </p:nvCxnSpPr>
        <p:spPr>
          <a:xfrm>
            <a:off x="2984500" y="2660650"/>
            <a:ext cx="368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7" idx="4"/>
          </p:cNvCxnSpPr>
          <p:nvPr/>
        </p:nvCxnSpPr>
        <p:spPr>
          <a:xfrm flipH="1">
            <a:off x="2980660" y="4239860"/>
            <a:ext cx="14544" cy="89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7" idx="4"/>
          </p:cNvCxnSpPr>
          <p:nvPr/>
        </p:nvCxnSpPr>
        <p:spPr>
          <a:xfrm flipH="1">
            <a:off x="2980660" y="4258820"/>
            <a:ext cx="26988" cy="872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7" idx="6"/>
          </p:cNvCxnSpPr>
          <p:nvPr/>
        </p:nvCxnSpPr>
        <p:spPr>
          <a:xfrm>
            <a:off x="3011283" y="4707510"/>
            <a:ext cx="5066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901739" y="3009774"/>
            <a:ext cx="19050" cy="873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8" idx="6"/>
          </p:cNvCxnSpPr>
          <p:nvPr/>
        </p:nvCxnSpPr>
        <p:spPr>
          <a:xfrm flipV="1">
            <a:off x="4993609" y="3478067"/>
            <a:ext cx="403891" cy="1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2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927100"/>
            <a:ext cx="10782300" cy="524986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A		   C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7		   1		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B		  D		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2		  5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  			</a:t>
            </a:r>
          </a:p>
          <a:p>
            <a:pPr marL="0" indent="0">
              <a:buNone/>
            </a:pPr>
            <a:r>
              <a:rPr lang="en-GB" dirty="0" smtClean="0"/>
              <a:t>							                                         			        	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48800" cy="586572"/>
          </a:xfrm>
        </p:spPr>
        <p:txBody>
          <a:bodyPr>
            <a:noAutofit/>
          </a:bodyPr>
          <a:lstStyle/>
          <a:p>
            <a:pPr algn="just"/>
            <a:r>
              <a:rPr lang="en-GB" sz="2000" dirty="0" smtClean="0"/>
              <a:t>PERT  METHOD- If both B and C took their minimum time of 2 days and 1 day respectively , the duration of our net work would be 8 days instead of 11 days </a:t>
            </a:r>
            <a:endParaRPr lang="en-GB" sz="2000" dirty="0"/>
          </a:p>
        </p:txBody>
      </p:sp>
      <p:sp>
        <p:nvSpPr>
          <p:cNvPr id="5" name="Oval 4"/>
          <p:cNvSpPr/>
          <p:nvPr/>
        </p:nvSpPr>
        <p:spPr>
          <a:xfrm>
            <a:off x="1262319" y="3213100"/>
            <a:ext cx="787400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     0     1   0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16200" y="2235200"/>
            <a:ext cx="736600" cy="850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2  7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    7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43419" y="4283823"/>
            <a:ext cx="1074481" cy="847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3"/>
            </a:pPr>
            <a:r>
              <a:rPr lang="en-GB" b="1" i="1" dirty="0" smtClean="0">
                <a:solidFill>
                  <a:srgbClr val="FF0000"/>
                </a:solidFill>
              </a:rPr>
              <a:t> 2</a:t>
            </a:r>
          </a:p>
          <a:p>
            <a:pPr lvl="1" algn="ctr"/>
            <a:r>
              <a:rPr lang="en-GB" b="1" i="1" dirty="0">
                <a:solidFill>
                  <a:srgbClr val="FF0000"/>
                </a:solidFill>
              </a:rPr>
              <a:t>3</a:t>
            </a:r>
            <a:r>
              <a:rPr lang="en-GB" b="1" i="1" dirty="0" smtClean="0">
                <a:solidFill>
                  <a:srgbClr val="FF0000"/>
                </a:solidFill>
              </a:rPr>
              <a:t>    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21200" y="3046067"/>
            <a:ext cx="8763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4 8 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   8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46250" y="2806700"/>
            <a:ext cx="858581" cy="406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65500" y="2830512"/>
            <a:ext cx="1168400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24319" y="3790980"/>
            <a:ext cx="706642" cy="507168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05150" y="3656072"/>
            <a:ext cx="1454150" cy="6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56019" y="3230144"/>
            <a:ext cx="0" cy="753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56019" y="3625879"/>
            <a:ext cx="384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84500" y="2283994"/>
            <a:ext cx="0" cy="753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6"/>
          </p:cNvCxnSpPr>
          <p:nvPr/>
        </p:nvCxnSpPr>
        <p:spPr>
          <a:xfrm>
            <a:off x="2984500" y="2660650"/>
            <a:ext cx="368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7" idx="4"/>
          </p:cNvCxnSpPr>
          <p:nvPr/>
        </p:nvCxnSpPr>
        <p:spPr>
          <a:xfrm flipH="1">
            <a:off x="2980660" y="4239860"/>
            <a:ext cx="14544" cy="89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7" idx="4"/>
          </p:cNvCxnSpPr>
          <p:nvPr/>
        </p:nvCxnSpPr>
        <p:spPr>
          <a:xfrm flipH="1">
            <a:off x="2980660" y="4258820"/>
            <a:ext cx="26988" cy="872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7" idx="6"/>
          </p:cNvCxnSpPr>
          <p:nvPr/>
        </p:nvCxnSpPr>
        <p:spPr>
          <a:xfrm>
            <a:off x="3011283" y="4707510"/>
            <a:ext cx="5066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901739" y="3009774"/>
            <a:ext cx="19050" cy="873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8" idx="6"/>
          </p:cNvCxnSpPr>
          <p:nvPr/>
        </p:nvCxnSpPr>
        <p:spPr>
          <a:xfrm flipV="1">
            <a:off x="4993609" y="3478067"/>
            <a:ext cx="403891" cy="1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62319" y="5499279"/>
            <a:ext cx="864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The probability that B will be 2 days and at the same time that C will be 1 day is 0.2 x 0.3 = 0.06 or 6 %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927100"/>
            <a:ext cx="10782300" cy="524986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A		   C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7		   5		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 B		  D		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 7		  5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  			</a:t>
            </a:r>
          </a:p>
          <a:p>
            <a:pPr marL="0" indent="0">
              <a:buNone/>
            </a:pPr>
            <a:r>
              <a:rPr lang="en-GB" dirty="0" smtClean="0"/>
              <a:t>							                                         			        	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48800" cy="586572"/>
          </a:xfrm>
        </p:spPr>
        <p:txBody>
          <a:bodyPr>
            <a:noAutofit/>
          </a:bodyPr>
          <a:lstStyle/>
          <a:p>
            <a:pPr algn="just"/>
            <a:r>
              <a:rPr lang="en-GB" sz="2000" dirty="0" smtClean="0"/>
              <a:t>PERT  METHOD- If both B and C took their maximum time of 7 days and 5 days respectively , the duration of our net work would be 8 days instead of 11 days </a:t>
            </a:r>
            <a:endParaRPr lang="en-GB" sz="2000" dirty="0"/>
          </a:p>
        </p:txBody>
      </p:sp>
      <p:sp>
        <p:nvSpPr>
          <p:cNvPr id="5" name="Oval 4"/>
          <p:cNvSpPr/>
          <p:nvPr/>
        </p:nvSpPr>
        <p:spPr>
          <a:xfrm>
            <a:off x="1262319" y="3213100"/>
            <a:ext cx="787400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     0     1   0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16200" y="2235200"/>
            <a:ext cx="736600" cy="850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2  7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    7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43419" y="4283823"/>
            <a:ext cx="1074481" cy="847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3"/>
            </a:pPr>
            <a:r>
              <a:rPr lang="en-GB" b="1" i="1" dirty="0" smtClean="0">
                <a:solidFill>
                  <a:srgbClr val="FF0000"/>
                </a:solidFill>
              </a:rPr>
              <a:t> 7</a:t>
            </a:r>
          </a:p>
          <a:p>
            <a:pPr lvl="1" algn="ctr"/>
            <a:r>
              <a:rPr lang="en-GB" b="1" i="1" dirty="0" smtClean="0">
                <a:solidFill>
                  <a:srgbClr val="FF0000"/>
                </a:solidFill>
              </a:rPr>
              <a:t>7    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21200" y="3046067"/>
            <a:ext cx="8763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4 12 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   12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46250" y="2806700"/>
            <a:ext cx="858581" cy="406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65500" y="2830512"/>
            <a:ext cx="1168400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24319" y="3790980"/>
            <a:ext cx="706642" cy="507168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05150" y="3656072"/>
            <a:ext cx="1454150" cy="6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56019" y="3230144"/>
            <a:ext cx="0" cy="753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56019" y="3625879"/>
            <a:ext cx="384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84500" y="2283994"/>
            <a:ext cx="0" cy="753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6"/>
          </p:cNvCxnSpPr>
          <p:nvPr/>
        </p:nvCxnSpPr>
        <p:spPr>
          <a:xfrm>
            <a:off x="2984500" y="2660650"/>
            <a:ext cx="368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7" idx="4"/>
          </p:cNvCxnSpPr>
          <p:nvPr/>
        </p:nvCxnSpPr>
        <p:spPr>
          <a:xfrm flipH="1">
            <a:off x="2980660" y="4239860"/>
            <a:ext cx="14544" cy="89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7" idx="4"/>
          </p:cNvCxnSpPr>
          <p:nvPr/>
        </p:nvCxnSpPr>
        <p:spPr>
          <a:xfrm flipH="1">
            <a:off x="2980660" y="4258820"/>
            <a:ext cx="26988" cy="872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7" idx="6"/>
          </p:cNvCxnSpPr>
          <p:nvPr/>
        </p:nvCxnSpPr>
        <p:spPr>
          <a:xfrm>
            <a:off x="3011283" y="4707510"/>
            <a:ext cx="5066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901739" y="3009774"/>
            <a:ext cx="19050" cy="873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8" idx="6"/>
          </p:cNvCxnSpPr>
          <p:nvPr/>
        </p:nvCxnSpPr>
        <p:spPr>
          <a:xfrm flipV="1">
            <a:off x="4993609" y="3478067"/>
            <a:ext cx="403891" cy="1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5915" y="5198224"/>
            <a:ext cx="8641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 and C are independent events. The probability of B or C being at their maximum is as follows:</a:t>
            </a:r>
          </a:p>
          <a:p>
            <a:r>
              <a:rPr lang="en-GB" dirty="0" smtClean="0"/>
              <a:t>P(B=7 or C=5) = P(B=7) + P(C=5) – P(B=7 and C=5)  . The probability is (0.8+0.3)-(0.8 x 0.3) = 0.86 or 86 %.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4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68" y="0"/>
            <a:ext cx="10533845" cy="130076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PERT- PROJECT EVALUATION REVIEW TECHNIQUE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774" y="1532586"/>
            <a:ext cx="10581068" cy="457998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FOR EACH ACTIVITY IN THE PROJECT, OPTIMISTIC, MOST LIKELY AND PESSIMISTICT ESTIMATES OF TIMES ARE MADE , ON THE BASIS OF PAST EXPERIENCE, OR EVEN GUESS WORK.</a:t>
            </a:r>
          </a:p>
          <a:p>
            <a:r>
              <a:rPr lang="en-GB" dirty="0" smtClean="0"/>
              <a:t>THESE ESTIMATES ARE CONVERTED INTO A MEAN TIME AND ALSO A STANDARD DEVIATION COMMONLY USING THE FOLLOWING FORMULAE</a:t>
            </a:r>
          </a:p>
          <a:p>
            <a:r>
              <a:rPr lang="en-GB" dirty="0" smtClean="0"/>
              <a:t>Mean time  (</a:t>
            </a:r>
            <a:r>
              <a:rPr lang="en-GB" dirty="0" err="1" smtClean="0"/>
              <a:t>Miu</a:t>
            </a:r>
            <a:r>
              <a:rPr lang="en-GB" dirty="0" smtClean="0"/>
              <a:t>) =   </a:t>
            </a:r>
            <a:r>
              <a:rPr lang="en-GB" u="sng" dirty="0" smtClean="0"/>
              <a:t> o + 4m + p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    6</a:t>
            </a:r>
          </a:p>
          <a:p>
            <a:pPr marL="0" indent="0">
              <a:buNone/>
            </a:pPr>
            <a:r>
              <a:rPr lang="en-GB" dirty="0" smtClean="0"/>
              <a:t>O = optimistic estimate of activity duration</a:t>
            </a:r>
          </a:p>
          <a:p>
            <a:pPr marL="0" indent="0">
              <a:buNone/>
            </a:pPr>
            <a:r>
              <a:rPr lang="en-GB" dirty="0" smtClean="0"/>
              <a:t>M= most likely estimate of activity duration.</a:t>
            </a:r>
          </a:p>
          <a:p>
            <a:pPr marL="0" indent="0">
              <a:buNone/>
            </a:pPr>
            <a:r>
              <a:rPr lang="en-GB" dirty="0" smtClean="0"/>
              <a:t>P=  Pessimistic estimate of activity duration. </a:t>
            </a:r>
          </a:p>
          <a:p>
            <a:pPr marL="0" indent="0" algn="ctr">
              <a:buNone/>
            </a:pPr>
            <a:r>
              <a:rPr lang="en-GB" u="sng" dirty="0"/>
              <a:t> </a:t>
            </a:r>
            <a:r>
              <a:rPr lang="en-GB" u="sng" dirty="0" smtClean="0"/>
              <a:t> 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783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275008"/>
            <a:ext cx="10748493" cy="490195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 smtClean="0"/>
              <a:t>The Standard deviation (SD) of each activity is usually assumed to be SD = (p-o/6), because about 100 % probabilities occur within six standard deviations of each other.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smtClean="0"/>
              <a:t>Once the mean time and standard deviation of the time have been calculated for each activity, it should be possible to do the following.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GB" dirty="0" smtClean="0"/>
              <a:t>Estimate the critical path using expected (mean) activity times.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GB" dirty="0" smtClean="0"/>
              <a:t>Estimate the standard deviation of the total project time</a:t>
            </a:r>
          </a:p>
          <a:p>
            <a:pPr marL="0" indent="0" algn="just">
              <a:buNone/>
            </a:pPr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Note: Variations in the total project time are usually assumed to adopt a normal distribution as a reasonable approximation.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5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 project consists of four activities:</a:t>
            </a:r>
          </a:p>
          <a:p>
            <a:pPr marL="0" indent="0">
              <a:buNone/>
            </a:pPr>
            <a:r>
              <a:rPr lang="en-GB" sz="2000" dirty="0" smtClean="0"/>
              <a:t>Activity	Must be preceded by activity	optimistic	most likely	pessimistic.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A		-			5		10		15</a:t>
            </a:r>
          </a:p>
          <a:p>
            <a:pPr marL="0" indent="0">
              <a:buNone/>
            </a:pPr>
            <a:r>
              <a:rPr lang="en-GB" sz="2000" dirty="0" smtClean="0"/>
              <a:t>B		A			16		18		26</a:t>
            </a:r>
          </a:p>
          <a:p>
            <a:pPr marL="0" indent="0">
              <a:buNone/>
            </a:pPr>
            <a:r>
              <a:rPr lang="en-GB" sz="2000" dirty="0" smtClean="0"/>
              <a:t>C		-			15		20		31</a:t>
            </a:r>
          </a:p>
          <a:p>
            <a:pPr marL="0" indent="0">
              <a:buNone/>
            </a:pPr>
            <a:r>
              <a:rPr lang="en-GB" sz="2000" smtClean="0"/>
              <a:t>D		-			8		18		28		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94622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2025" cy="549275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CALCULATION OF MEAN TIME -  (o +4m +p) / 6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43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ACTIVITY		(O + 4M + P)		DIVIDED BY 6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A			(5+40+15) = 60	10 days</a:t>
            </a:r>
          </a:p>
          <a:p>
            <a:pPr marL="0" indent="0">
              <a:buNone/>
            </a:pPr>
            <a:r>
              <a:rPr lang="en-GB" sz="2400" dirty="0" smtClean="0"/>
              <a:t>B			(16+72+26)=114	19 days</a:t>
            </a:r>
          </a:p>
          <a:p>
            <a:pPr marL="0" indent="0">
              <a:buNone/>
            </a:pPr>
            <a:r>
              <a:rPr lang="en-GB" sz="2400" dirty="0" smtClean="0"/>
              <a:t>C			(15+80+31)=126	21 days</a:t>
            </a:r>
          </a:p>
          <a:p>
            <a:pPr marL="0" indent="0">
              <a:buNone/>
            </a:pPr>
            <a:r>
              <a:rPr lang="en-GB" sz="2400" dirty="0" smtClean="0"/>
              <a:t>D			(8+72+28) = 108	18 days</a:t>
            </a:r>
          </a:p>
          <a:p>
            <a:pPr marL="0" indent="0">
              <a:buNone/>
            </a:pPr>
            <a:r>
              <a:rPr lang="en-GB" sz="2400" dirty="0" smtClean="0"/>
              <a:t>				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5772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A				B</a:t>
            </a:r>
          </a:p>
          <a:p>
            <a:pPr marL="0" indent="0">
              <a:buNone/>
            </a:pPr>
            <a:r>
              <a:rPr lang="en-GB" dirty="0" smtClean="0"/>
              <a:t>			10                 C				19</a:t>
            </a:r>
          </a:p>
          <a:p>
            <a:pPr marL="0" indent="0">
              <a:buNone/>
            </a:pPr>
            <a:r>
              <a:rPr lang="en-GB" dirty="0" smtClean="0"/>
              <a:t>					21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  D</a:t>
            </a:r>
          </a:p>
          <a:p>
            <a:pPr marL="0" indent="0">
              <a:buNone/>
            </a:pPr>
            <a:r>
              <a:rPr lang="en-GB"/>
              <a:t>	</a:t>
            </a:r>
            <a:r>
              <a:rPr lang="en-GB" smtClean="0"/>
              <a:t>		  18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712890" y="3245476"/>
            <a:ext cx="1558344" cy="1197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932608" y="2150772"/>
            <a:ext cx="1133340" cy="10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023538" y="3464417"/>
            <a:ext cx="1416676" cy="1300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932608" y="4881093"/>
            <a:ext cx="1519707" cy="1295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71234" y="2798081"/>
            <a:ext cx="1661374" cy="769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96000" y="2798081"/>
            <a:ext cx="1927538" cy="949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38152" y="4338789"/>
            <a:ext cx="1811092" cy="993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02627" y="3743141"/>
            <a:ext cx="4675030" cy="222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52315" y="4514045"/>
            <a:ext cx="1525342" cy="6890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6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52000" cy="587375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en-GB" sz="3200" b="1" i="1" dirty="0" smtClean="0"/>
              <a:t>DRAWING A NET WORK DIAGRAM</a:t>
            </a:r>
            <a:endParaRPr lang="en-GB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282700"/>
            <a:ext cx="10617200" cy="48942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3200" b="1" dirty="0" smtClean="0"/>
              <a:t>Estimating the time needed to  complete each individual activity or task that makes up the project. </a:t>
            </a:r>
          </a:p>
          <a:p>
            <a:pPr algn="just"/>
            <a:r>
              <a:rPr lang="en-GB" sz="3200" b="1" dirty="0" smtClean="0"/>
              <a:t>Sorting out what activities must be done one after another, and which can be done at the same time, if required. </a:t>
            </a:r>
          </a:p>
          <a:p>
            <a:pPr algn="just"/>
            <a:r>
              <a:rPr lang="en-GB" sz="3200" b="1" dirty="0" smtClean="0"/>
              <a:t>Representing these in a network diagram. </a:t>
            </a:r>
          </a:p>
          <a:p>
            <a:pPr algn="just"/>
            <a:r>
              <a:rPr lang="en-GB" sz="3200" b="1" dirty="0" smtClean="0"/>
              <a:t>Estimating the critical path, which is the longest sequence of consecutive activities through the net work. </a:t>
            </a:r>
          </a:p>
          <a:p>
            <a:pPr algn="just"/>
            <a:r>
              <a:rPr lang="en-GB" sz="3200" b="1" dirty="0" smtClean="0"/>
              <a:t>The more usual form of network diagram is an activity on arrow diagram, which means that each individual activity with in a project is represented on the diagram by an arrow line. (An alternative form of diagram is activity on node)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40021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CALCULATION OF STANDARD DEVIATION =  (p-o)/6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ACTIVITY		(p-o)			Divided by 6		VARIANCE</a:t>
            </a:r>
          </a:p>
          <a:p>
            <a:pPr marL="0" indent="0">
              <a:buNone/>
            </a:pPr>
            <a:r>
              <a:rPr lang="en-GB" sz="2400" dirty="0" smtClean="0"/>
              <a:t>									          </a:t>
            </a:r>
            <a:r>
              <a:rPr lang="en-GB" sz="1200" dirty="0" smtClean="0"/>
              <a:t>2</a:t>
            </a:r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smtClean="0"/>
              <a:t>								</a:t>
            </a:r>
            <a:r>
              <a:rPr lang="en-GB" dirty="0" smtClean="0"/>
              <a:t>(SD)</a:t>
            </a:r>
            <a:endParaRPr lang="en-GB" dirty="0"/>
          </a:p>
          <a:p>
            <a:pPr marL="0" indent="0">
              <a:buNone/>
            </a:pPr>
            <a:r>
              <a:rPr lang="en-GB" sz="2400" dirty="0" smtClean="0"/>
              <a:t>A			(15-5)=10		SD = 1.67		2.78</a:t>
            </a:r>
          </a:p>
          <a:p>
            <a:pPr marL="0" indent="0">
              <a:buNone/>
            </a:pPr>
            <a:r>
              <a:rPr lang="en-GB" sz="2400" dirty="0" smtClean="0"/>
              <a:t>B			(26-16)=10		SD  = 1.67		2.78</a:t>
            </a:r>
          </a:p>
          <a:p>
            <a:pPr marL="0" indent="0">
              <a:buNone/>
            </a:pPr>
            <a:r>
              <a:rPr lang="en-GB" sz="2400" dirty="0" smtClean="0"/>
              <a:t>C			(31-15) =16		SD = 2.67		7.13</a:t>
            </a:r>
          </a:p>
          <a:p>
            <a:pPr marL="0" indent="0">
              <a:buNone/>
            </a:pPr>
            <a:r>
              <a:rPr lang="en-GB" sz="2400" dirty="0" smtClean="0"/>
              <a:t>D			(28-8)  = 20		SD = 3.33		11.1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The SD of the time of route AB is  		5.56		= 2.36 days</a:t>
            </a:r>
            <a:endParaRPr lang="en-GB" sz="2400" dirty="0"/>
          </a:p>
        </p:txBody>
      </p:sp>
      <p:sp>
        <p:nvSpPr>
          <p:cNvPr id="6" name="Freeform 5"/>
          <p:cNvSpPr/>
          <p:nvPr/>
        </p:nvSpPr>
        <p:spPr>
          <a:xfrm>
            <a:off x="5950040" y="5384620"/>
            <a:ext cx="1159098" cy="566671"/>
          </a:xfrm>
          <a:custGeom>
            <a:avLst/>
            <a:gdLst>
              <a:gd name="connsiteX0" fmla="*/ 0 w 1159098"/>
              <a:gd name="connsiteY0" fmla="*/ 566671 h 566671"/>
              <a:gd name="connsiteX1" fmla="*/ 193183 w 1159098"/>
              <a:gd name="connsiteY1" fmla="*/ 386367 h 566671"/>
              <a:gd name="connsiteX2" fmla="*/ 193183 w 1159098"/>
              <a:gd name="connsiteY2" fmla="*/ 373488 h 566671"/>
              <a:gd name="connsiteX3" fmla="*/ 231819 w 1159098"/>
              <a:gd name="connsiteY3" fmla="*/ 128789 h 566671"/>
              <a:gd name="connsiteX4" fmla="*/ 1159098 w 1159098"/>
              <a:gd name="connsiteY4" fmla="*/ 0 h 566671"/>
              <a:gd name="connsiteX5" fmla="*/ 1159098 w 1159098"/>
              <a:gd name="connsiteY5" fmla="*/ 0 h 56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098" h="566671">
                <a:moveTo>
                  <a:pt x="0" y="566671"/>
                </a:moveTo>
                <a:cubicBezTo>
                  <a:pt x="64394" y="506570"/>
                  <a:pt x="160986" y="418564"/>
                  <a:pt x="193183" y="386367"/>
                </a:cubicBezTo>
                <a:cubicBezTo>
                  <a:pt x="225380" y="354170"/>
                  <a:pt x="186744" y="416418"/>
                  <a:pt x="193183" y="373488"/>
                </a:cubicBezTo>
                <a:cubicBezTo>
                  <a:pt x="199622" y="330558"/>
                  <a:pt x="70833" y="191037"/>
                  <a:pt x="231819" y="128789"/>
                </a:cubicBezTo>
                <a:cubicBezTo>
                  <a:pt x="392805" y="66541"/>
                  <a:pt x="1159098" y="0"/>
                  <a:pt x="1159098" y="0"/>
                </a:cubicBezTo>
                <a:lnTo>
                  <a:pt x="1159098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08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1133341"/>
            <a:ext cx="10606825" cy="5043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 smtClean="0"/>
              <a:t>The probability that the time of AB will remain within 31 days is the area under the normal curve to the left of  (31-29) / 2.36 = 0.85 standard deviations' above the mean.</a:t>
            </a:r>
          </a:p>
          <a:p>
            <a:pPr marL="0" indent="0">
              <a:buNone/>
            </a:pPr>
            <a:r>
              <a:rPr lang="en-GB" sz="2400" dirty="0" smtClean="0"/>
              <a:t>From table this is 0.5 + 0.3023 = 0.8023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The probability that the time for C will be within 31 days in the area under the normal curve to the left of (31-21) / 2.67  = 3.75 standard deviations of the mean = very nearly 100 %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The probability that the time for D will be within 31 days in the area under the normal curve to the left of (31-18)/3.33= 3.9 standard deviations of the mean = very nearly 10 %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The probability </a:t>
            </a:r>
            <a:r>
              <a:rPr lang="en-GB" sz="2400" dirty="0" smtClean="0"/>
              <a:t>of exceeding 31 days is therefore the same as the probability that rout AB will take more than this time ( 1-0.8023) = 0.19777 or 19.77 %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953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143000"/>
            <a:ext cx="10617200" cy="5033963"/>
          </a:xfrm>
        </p:spPr>
        <p:txBody>
          <a:bodyPr/>
          <a:lstStyle/>
          <a:p>
            <a:r>
              <a:rPr lang="en-GB" dirty="0" smtClean="0"/>
              <a:t>A project is analysed into its separate tasks or activities and the sequence of activities is presented in the form of a pictorial flow diagram or network diagram. </a:t>
            </a:r>
          </a:p>
          <a:p>
            <a:r>
              <a:rPr lang="en-GB" dirty="0" smtClean="0"/>
              <a:t>The flow of activates in the diagram should if possible be from left to right.</a:t>
            </a:r>
          </a:p>
          <a:p>
            <a:r>
              <a:rPr lang="en-GB" dirty="0" smtClean="0"/>
              <a:t>An activity within a network is represented by an arrowed line, running between one event and another event.</a:t>
            </a:r>
          </a:p>
          <a:p>
            <a:r>
              <a:rPr lang="en-GB" dirty="0" smtClean="0"/>
              <a:t>An event is simply the start of and / or completion of an activity, which is represented on the network diagram by a circle ( Called a node) </a:t>
            </a:r>
          </a:p>
          <a:p>
            <a:r>
              <a:rPr lang="en-GB" dirty="0" smtClean="0"/>
              <a:t>Each event or activity must be numbered or given an identifying letter like A,B,C,D and so on; or Activity 1-2, 2-5,2-4, 2-3 and so on. 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7600" cy="422275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sz="3200" b="1" i="1" dirty="0" smtClean="0"/>
              <a:t>DRAWING A NET WORK DIAGRAM</a:t>
            </a:r>
            <a:endParaRPr lang="en-GB" sz="3200" b="1" i="1" dirty="0"/>
          </a:p>
        </p:txBody>
      </p:sp>
    </p:spTree>
    <p:extLst>
      <p:ext uri="{BB962C8B-B14F-4D97-AF65-F5344CB8AC3E}">
        <p14:creationId xmlns:p14="http://schemas.microsoft.com/office/powerpoint/2010/main" val="14597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 smtClean="0"/>
              <a:t>1</a:t>
            </a:r>
            <a:r>
              <a:rPr lang="en-GB" sz="2400" baseline="30000" dirty="0" smtClean="0"/>
              <a:t>ST</a:t>
            </a:r>
            <a:r>
              <a:rPr lang="en-GB" sz="2400" dirty="0" smtClean="0"/>
              <a:t> POSSIBILITY:  A PROJECT INCLUDES THREE ACTIVITIES, C , D AND E.  NEITHER ACTIVITY D NOR E CAN START UNTIL ACTIVITY C IS COMPLETED. BUT D AND E COULD BE DONE SIMULTANEOUSLY IF REQUIRED. 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 						      D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C			                      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	      E</a:t>
            </a:r>
            <a:endParaRPr lang="en-GB" dirty="0"/>
          </a:p>
          <a:p>
            <a:pPr marL="2286000" lvl="5" indent="0" algn="ctr">
              <a:buNone/>
            </a:pP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082800" y="2971800"/>
            <a:ext cx="69850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991100" y="2933700"/>
            <a:ext cx="749300" cy="622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8343900" y="1947862"/>
            <a:ext cx="876300" cy="69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8343900" y="4060031"/>
            <a:ext cx="8763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81300" y="3244850"/>
            <a:ext cx="21209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40400" y="2432049"/>
            <a:ext cx="2603500" cy="53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40400" y="3270250"/>
            <a:ext cx="2603500" cy="106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8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2</a:t>
            </a:r>
            <a:r>
              <a:rPr lang="en-GB" sz="2800" baseline="30000" dirty="0" smtClean="0"/>
              <a:t>nd</a:t>
            </a:r>
            <a:r>
              <a:rPr lang="en-GB" sz="2800" dirty="0" smtClean="0"/>
              <a:t> POSSIBILITY- AN ACTIVITY CANNOT START UNTIL TWO OR MORE ACTIVITIES HAVE BEEN COMPLETED. ACTIVITY H CANNOT START UNTIL ACTIVITIES G AND F ARE BOTH COMPLETE.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 smtClean="0"/>
          </a:p>
          <a:p>
            <a:pPr lvl="3"/>
            <a:endParaRPr lang="en-GB" b="1" dirty="0"/>
          </a:p>
          <a:p>
            <a:pPr lvl="4"/>
            <a:endParaRPr lang="en-GB" b="1" dirty="0" smtClean="0"/>
          </a:p>
          <a:p>
            <a:pPr marL="2286000" lvl="5" indent="0">
              <a:buNone/>
            </a:pPr>
            <a:r>
              <a:rPr lang="en-GB" b="1" dirty="0" smtClean="0"/>
              <a:t>F</a:t>
            </a:r>
          </a:p>
          <a:p>
            <a:pPr marL="2286000" lvl="5" indent="0">
              <a:buNone/>
            </a:pPr>
            <a:endParaRPr lang="en-GB" b="1" dirty="0"/>
          </a:p>
          <a:p>
            <a:pPr marL="2286000" lvl="5" indent="0">
              <a:buNone/>
            </a:pPr>
            <a:r>
              <a:rPr lang="en-GB" b="1" dirty="0" smtClean="0"/>
              <a:t>				H</a:t>
            </a:r>
          </a:p>
          <a:p>
            <a:pPr marL="2286000" lvl="5" indent="0">
              <a:buNone/>
            </a:pPr>
            <a:endParaRPr lang="en-GB" b="1" dirty="0"/>
          </a:p>
          <a:p>
            <a:pPr marL="2286000" lvl="5" indent="0">
              <a:buNone/>
            </a:pPr>
            <a:r>
              <a:rPr lang="en-GB" b="1" dirty="0" smtClean="0"/>
              <a:t>G</a:t>
            </a:r>
            <a:endParaRPr lang="en-GB" b="1" dirty="0"/>
          </a:p>
        </p:txBody>
      </p:sp>
      <p:sp>
        <p:nvSpPr>
          <p:cNvPr id="4" name="Oval 3"/>
          <p:cNvSpPr/>
          <p:nvPr/>
        </p:nvSpPr>
        <p:spPr>
          <a:xfrm>
            <a:off x="2044700" y="2540000"/>
            <a:ext cx="800100" cy="66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06600" y="4318000"/>
            <a:ext cx="838200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7600" y="3568700"/>
            <a:ext cx="723900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50200" y="3505200"/>
            <a:ext cx="8509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4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44800" y="2984500"/>
            <a:ext cx="20828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44800" y="4025900"/>
            <a:ext cx="2082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651500" y="3829050"/>
            <a:ext cx="2171700" cy="8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40700" cy="3714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 smtClean="0"/>
              <a:t>DUMMY </a:t>
            </a:r>
            <a:r>
              <a:rPr lang="en-GB" sz="3600" b="1" dirty="0" smtClean="0"/>
              <a:t>ACTIVITIES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7900"/>
            <a:ext cx="10515600" cy="5199063"/>
          </a:xfrm>
        </p:spPr>
        <p:txBody>
          <a:bodyPr>
            <a:noAutofit/>
          </a:bodyPr>
          <a:lstStyle/>
          <a:p>
            <a:pPr algn="just"/>
            <a:r>
              <a:rPr lang="en-GB" sz="4000" dirty="0" smtClean="0"/>
              <a:t>Two separate activities do not have the same starting and finishing event numbers; in other words , two activities should not be drawn between the same events. </a:t>
            </a:r>
          </a:p>
          <a:p>
            <a:pPr algn="just"/>
            <a:r>
              <a:rPr lang="en-GB" sz="4000" dirty="0" smtClean="0"/>
              <a:t>Dummy activities are introduced when two activities start at the same time and finish at the same time too. </a:t>
            </a:r>
          </a:p>
          <a:p>
            <a:pPr algn="just"/>
            <a:r>
              <a:rPr lang="en-GB" sz="4000" dirty="0" smtClean="0"/>
              <a:t>Dummy activity is represented by a broken arrowed line.</a:t>
            </a:r>
          </a:p>
          <a:p>
            <a:pPr algn="just"/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0720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Dummy activity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Activity			Preceding activity</a:t>
            </a:r>
          </a:p>
          <a:p>
            <a:pPr marL="0" indent="0">
              <a:buNone/>
            </a:pPr>
            <a:r>
              <a:rPr lang="en-GB" dirty="0" smtClean="0"/>
              <a:t>A					--</a:t>
            </a:r>
          </a:p>
          <a:p>
            <a:pPr marL="0" indent="0">
              <a:buNone/>
            </a:pPr>
            <a:r>
              <a:rPr lang="en-GB" dirty="0" smtClean="0"/>
              <a:t>B &amp; C					A</a:t>
            </a:r>
          </a:p>
          <a:p>
            <a:pPr marL="0" indent="0">
              <a:buNone/>
            </a:pPr>
            <a:r>
              <a:rPr lang="en-GB" dirty="0" smtClean="0"/>
              <a:t>D					B&amp;C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B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A			      C				  D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282700" y="4978400"/>
            <a:ext cx="850900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37000" y="4953000"/>
            <a:ext cx="8001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10300" y="3780631"/>
            <a:ext cx="1028700" cy="854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37500" y="4795837"/>
            <a:ext cx="812800" cy="93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337800" y="4772818"/>
            <a:ext cx="1016000" cy="977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5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3600" y="5353050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37100" y="4508500"/>
            <a:ext cx="147320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794250" y="5340350"/>
            <a:ext cx="304165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02700" y="5340350"/>
            <a:ext cx="1435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239000" y="4508500"/>
            <a:ext cx="698500" cy="457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8900"/>
            <a:ext cx="9855200" cy="5969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DUMMY ACTIVITY USED TO PRESERVE THE LOGIC OF THE NETWORK</a:t>
            </a:r>
            <a:endParaRPr lang="en-GB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685800"/>
            <a:ext cx="10731500" cy="5588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	Activity 		Preceding activity</a:t>
            </a:r>
          </a:p>
          <a:p>
            <a:pPr marL="0" indent="0">
              <a:buNone/>
            </a:pPr>
            <a:r>
              <a:rPr lang="en-GB" dirty="0" smtClean="0"/>
              <a:t>	     A				--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B				--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C				A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D				B &amp; C	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     E				B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C				D</a:t>
            </a:r>
          </a:p>
          <a:p>
            <a:pPr marL="0" indent="0">
              <a:buNone/>
            </a:pPr>
            <a:r>
              <a:rPr lang="en-GB" dirty="0" smtClean="0"/>
              <a:t>		A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     D1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         B					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939800" y="4826000"/>
            <a:ext cx="9906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3048000" y="3810000"/>
            <a:ext cx="78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7213600" y="3594100"/>
            <a:ext cx="8509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089400" y="5842000"/>
            <a:ext cx="10795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10350500" y="4648200"/>
            <a:ext cx="9144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>
            <a:stCxn id="4" idx="6"/>
          </p:cNvCxnSpPr>
          <p:nvPr/>
        </p:nvCxnSpPr>
        <p:spPr>
          <a:xfrm flipV="1">
            <a:off x="1930400" y="4457700"/>
            <a:ext cx="1117600" cy="723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30400" y="5372100"/>
            <a:ext cx="2159000" cy="800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5308600" y="5149850"/>
            <a:ext cx="5041900" cy="1022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 flipV="1">
            <a:off x="3937000" y="4025900"/>
            <a:ext cx="3276600" cy="8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67300" y="4241800"/>
            <a:ext cx="2146300" cy="1600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78800" y="4025900"/>
            <a:ext cx="2171700" cy="800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1851</Words>
  <Application>Microsoft Office PowerPoint</Application>
  <PresentationFormat>Widescreen</PresentationFormat>
  <Paragraphs>304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NET WORK ANALYSIS </vt:lpstr>
      <vt:lpstr>NET WORK ANALYSIS </vt:lpstr>
      <vt:lpstr>DRAWING A NET WORK DIAGRAM</vt:lpstr>
      <vt:lpstr>DRAWING A NET WORK DIAGRAM</vt:lpstr>
      <vt:lpstr>1ST POSSIBILITY:  A PROJECT INCLUDES THREE ACTIVITIES, C , D AND E.  NEITHER ACTIVITY D NOR E CAN START UNTIL ACTIVITY C IS COMPLETED. BUT D AND E COULD BE DONE SIMULTANEOUSLY IF REQUIRED. </vt:lpstr>
      <vt:lpstr>2nd POSSIBILITY- AN ACTIVITY CANNOT START UNTIL TWO OR MORE ACTIVITIES HAVE BEEN COMPLETED. ACTIVITY H CANNOT START UNTIL ACTIVITIES G AND F ARE BOTH COMPLETE.</vt:lpstr>
      <vt:lpstr>DUMMY ACTIVITIES</vt:lpstr>
      <vt:lpstr>Dummy activity example</vt:lpstr>
      <vt:lpstr>DUMMY ACTIVITY USED TO PRESERVE THE LOGIC OF THE NETWORK</vt:lpstr>
      <vt:lpstr>CRITICAL PATH METHOD</vt:lpstr>
      <vt:lpstr>CRITICAL PATH METHOD</vt:lpstr>
      <vt:lpstr>CRITICAL PATH METHOD</vt:lpstr>
      <vt:lpstr>EARLIEST AND LATEST EVENT TIMES</vt:lpstr>
      <vt:lpstr>EARLIEST AND LATEST EVENT TIMES</vt:lpstr>
      <vt:lpstr>CRITICAL PATH METHOD</vt:lpstr>
      <vt:lpstr>EARLIEST EVENT TIME </vt:lpstr>
      <vt:lpstr>LATEST EVENT TIMES</vt:lpstr>
      <vt:lpstr>PowerPoint Presentation</vt:lpstr>
      <vt:lpstr>WARNINGS</vt:lpstr>
      <vt:lpstr>PROJECT EVALUATION AND REVIEW TECHNIQUE</vt:lpstr>
      <vt:lpstr>PROJECT EVALUATION AND REVIEW TECHNIQUE</vt:lpstr>
      <vt:lpstr>PERT  METHOD</vt:lpstr>
      <vt:lpstr>PERT  METHOD- If both B and C took their minimum time of 2 days and 1 day respectively , the duration of our net work would be 8 days instead of 11 days </vt:lpstr>
      <vt:lpstr>PERT  METHOD- If both B and C took their maximum time of 7 days and 5 days respectively , the duration of our net work would be 8 days instead of 11 days </vt:lpstr>
      <vt:lpstr>PERT- PROJECT EVALUATION REVIEW TECHNIQUE</vt:lpstr>
      <vt:lpstr>PowerPoint Presentation</vt:lpstr>
      <vt:lpstr>PERT EXAMPLE</vt:lpstr>
      <vt:lpstr>CALCULATION OF MEAN TIME -  (o +4m +p) / 6</vt:lpstr>
      <vt:lpstr>PowerPoint Presentation</vt:lpstr>
      <vt:lpstr>CALCULATION OF STANDARD DEVIATION =  (p-o)/6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WORK ANALYSIS</dc:title>
  <dc:creator>waseem ahmad</dc:creator>
  <cp:lastModifiedBy>waseem ahmad</cp:lastModifiedBy>
  <cp:revision>69</cp:revision>
  <dcterms:created xsi:type="dcterms:W3CDTF">2023-11-19T17:01:45Z</dcterms:created>
  <dcterms:modified xsi:type="dcterms:W3CDTF">2023-11-29T17:02:30Z</dcterms:modified>
</cp:coreProperties>
</file>