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5" r:id="rId9"/>
    <p:sldId id="264"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5942" units="1/cm"/>
          <inkml:channelProperty channel="Y" name="resolution" value="39.58763" units="1/cm"/>
          <inkml:channelProperty channel="T" name="resolution" value="1" units="1/dev"/>
        </inkml:channelProperties>
      </inkml:inkSource>
      <inkml:timestamp xml:id="ts0" timeString="2023-11-29T14:45:58.627"/>
    </inkml:context>
    <inkml:brush xml:id="br0">
      <inkml:brushProperty name="width" value="0.23333" units="cm"/>
      <inkml:brushProperty name="height" value="0.46667" units="cm"/>
      <inkml:brushProperty name="color" value="#FFFF00"/>
      <inkml:brushProperty name="tip" value="rectangle"/>
      <inkml:brushProperty name="rasterOp" value="maskPen"/>
      <inkml:brushProperty name="fitToCurve" value="1"/>
    </inkml:brush>
  </inkml:definitions>
  <inkml:trace contextRef="#ctx0" brushRef="#br0">0 3 0,'18'0'437,"0"0"-421,17 0-16,1 0 125,0 0-110,-18 0 17,18 0-17,-19 0 17,19 0-17,-18 0 1,0 0-1,0 0-15,0 0 16,0 0 125,0 0-141,17 0 109,-17 0 94,18 0-62,-18 0-79,0 0-30,0 18-32,17-18 78,-17 0-47,18 0-15,-18 0 62,0 0 125,18 0-188,-18 0 1,-1 0-16,1 0 16,0 0-1,0 0-15,0 0 16,0 0 218,0 0-234,0 0 125,0 0 688,17 0 156</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5942" units="1/cm"/>
          <inkml:channelProperty channel="Y" name="resolution" value="39.58763" units="1/cm"/>
          <inkml:channelProperty channel="T" name="resolution" value="1" units="1/dev"/>
        </inkml:channelProperties>
      </inkml:inkSource>
      <inkml:timestamp xml:id="ts0" timeString="2023-11-29T16:41:46.184"/>
    </inkml:context>
    <inkml:brush xml:id="br0">
      <inkml:brushProperty name="width" value="0.23333" units="cm"/>
      <inkml:brushProperty name="height" value="0.46667" units="cm"/>
      <inkml:brushProperty name="color" value="#FFFF00"/>
      <inkml:brushProperty name="tip" value="rectangle"/>
      <inkml:brushProperty name="rasterOp" value="maskPen"/>
      <inkml:brushProperty name="fitToCurve" value="1"/>
    </inkml:brush>
  </inkml:definitions>
  <inkml:trace contextRef="#ctx0" brushRef="#br0">0 0 0,'30'0'875,"0"0"-859,0 0-16,29 30 15,-29-30 1,60 0 0,-30 30-16,-1-30 15,31 30-15,30-30 16,-1 30-16,-29-30 16,-1 0-16,-29 0 15,-30 0-15,0 0 16,30 0-16,-30 0 187,-1 0-124,31 0-32,0 0 16,-30 0-31,0 0 15,29 0-16,-29 0 17,0 0-17,0 0 63,0 0-62,0 0 47,0 0 280,0 0-343</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5942" units="1/cm"/>
          <inkml:channelProperty channel="Y" name="resolution" value="39.58763" units="1/cm"/>
          <inkml:channelProperty channel="T" name="resolution" value="1" units="1/dev"/>
        </inkml:channelProperties>
      </inkml:inkSource>
      <inkml:timestamp xml:id="ts0" timeString="2023-11-29T16:41:46.247"/>
    </inkml:context>
    <inkml:brush xml:id="br0">
      <inkml:brushProperty name="width" value="0.23333" units="cm"/>
      <inkml:brushProperty name="height" value="0.46667" units="cm"/>
      <inkml:brushProperty name="color" value="#FFFF00"/>
      <inkml:brushProperty name="tip" value="rectangle"/>
      <inkml:brushProperty name="rasterOp" value="maskPen"/>
      <inkml:brushProperty name="fitToCurve" value="1"/>
    </inkml:brush>
  </inkml:definitions>
  <inkml:trace contextRef="#ctx0" brushRef="#br0">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7AB7B7D-2C2E-4245-A3BB-27902D52E23C}" type="datetimeFigureOut">
              <a:rPr lang="en-GB" smtClean="0"/>
              <a:t>29/11/2023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E2A35F-A92F-4BBB-9F94-AE981113684C}" type="slidenum">
              <a:rPr lang="en-GB" smtClean="0"/>
              <a:t>‹#›</a:t>
            </a:fld>
            <a:endParaRPr lang="en-GB"/>
          </a:p>
        </p:txBody>
      </p:sp>
    </p:spTree>
    <p:extLst>
      <p:ext uri="{BB962C8B-B14F-4D97-AF65-F5344CB8AC3E}">
        <p14:creationId xmlns:p14="http://schemas.microsoft.com/office/powerpoint/2010/main" val="647093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7AB7B7D-2C2E-4245-A3BB-27902D52E23C}" type="datetimeFigureOut">
              <a:rPr lang="en-GB" smtClean="0"/>
              <a:t>29/11/2023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E2A35F-A92F-4BBB-9F94-AE981113684C}" type="slidenum">
              <a:rPr lang="en-GB" smtClean="0"/>
              <a:t>‹#›</a:t>
            </a:fld>
            <a:endParaRPr lang="en-GB"/>
          </a:p>
        </p:txBody>
      </p:sp>
    </p:spTree>
    <p:extLst>
      <p:ext uri="{BB962C8B-B14F-4D97-AF65-F5344CB8AC3E}">
        <p14:creationId xmlns:p14="http://schemas.microsoft.com/office/powerpoint/2010/main" val="2516752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7AB7B7D-2C2E-4245-A3BB-27902D52E23C}" type="datetimeFigureOut">
              <a:rPr lang="en-GB" smtClean="0"/>
              <a:t>29/11/2023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E2A35F-A92F-4BBB-9F94-AE981113684C}" type="slidenum">
              <a:rPr lang="en-GB" smtClean="0"/>
              <a:t>‹#›</a:t>
            </a:fld>
            <a:endParaRPr lang="en-GB"/>
          </a:p>
        </p:txBody>
      </p:sp>
    </p:spTree>
    <p:extLst>
      <p:ext uri="{BB962C8B-B14F-4D97-AF65-F5344CB8AC3E}">
        <p14:creationId xmlns:p14="http://schemas.microsoft.com/office/powerpoint/2010/main" val="321096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7AB7B7D-2C2E-4245-A3BB-27902D52E23C}" type="datetimeFigureOut">
              <a:rPr lang="en-GB" smtClean="0"/>
              <a:t>29/11/2023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E2A35F-A92F-4BBB-9F94-AE981113684C}" type="slidenum">
              <a:rPr lang="en-GB" smtClean="0"/>
              <a:t>‹#›</a:t>
            </a:fld>
            <a:endParaRPr lang="en-GB"/>
          </a:p>
        </p:txBody>
      </p:sp>
    </p:spTree>
    <p:extLst>
      <p:ext uri="{BB962C8B-B14F-4D97-AF65-F5344CB8AC3E}">
        <p14:creationId xmlns:p14="http://schemas.microsoft.com/office/powerpoint/2010/main" val="3150280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AB7B7D-2C2E-4245-A3BB-27902D52E23C}" type="datetimeFigureOut">
              <a:rPr lang="en-GB" smtClean="0"/>
              <a:t>29/11/2023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E2A35F-A92F-4BBB-9F94-AE981113684C}" type="slidenum">
              <a:rPr lang="en-GB" smtClean="0"/>
              <a:t>‹#›</a:t>
            </a:fld>
            <a:endParaRPr lang="en-GB"/>
          </a:p>
        </p:txBody>
      </p:sp>
    </p:spTree>
    <p:extLst>
      <p:ext uri="{BB962C8B-B14F-4D97-AF65-F5344CB8AC3E}">
        <p14:creationId xmlns:p14="http://schemas.microsoft.com/office/powerpoint/2010/main" val="3588403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7AB7B7D-2C2E-4245-A3BB-27902D52E23C}" type="datetimeFigureOut">
              <a:rPr lang="en-GB" smtClean="0"/>
              <a:t>29/11/2023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7E2A35F-A92F-4BBB-9F94-AE981113684C}" type="slidenum">
              <a:rPr lang="en-GB" smtClean="0"/>
              <a:t>‹#›</a:t>
            </a:fld>
            <a:endParaRPr lang="en-GB"/>
          </a:p>
        </p:txBody>
      </p:sp>
    </p:spTree>
    <p:extLst>
      <p:ext uri="{BB962C8B-B14F-4D97-AF65-F5344CB8AC3E}">
        <p14:creationId xmlns:p14="http://schemas.microsoft.com/office/powerpoint/2010/main" val="2209356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7AB7B7D-2C2E-4245-A3BB-27902D52E23C}" type="datetimeFigureOut">
              <a:rPr lang="en-GB" smtClean="0"/>
              <a:t>29/11/2023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7E2A35F-A92F-4BBB-9F94-AE981113684C}" type="slidenum">
              <a:rPr lang="en-GB" smtClean="0"/>
              <a:t>‹#›</a:t>
            </a:fld>
            <a:endParaRPr lang="en-GB"/>
          </a:p>
        </p:txBody>
      </p:sp>
    </p:spTree>
    <p:extLst>
      <p:ext uri="{BB962C8B-B14F-4D97-AF65-F5344CB8AC3E}">
        <p14:creationId xmlns:p14="http://schemas.microsoft.com/office/powerpoint/2010/main" val="478027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7AB7B7D-2C2E-4245-A3BB-27902D52E23C}" type="datetimeFigureOut">
              <a:rPr lang="en-GB" smtClean="0"/>
              <a:t>29/11/2023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7E2A35F-A92F-4BBB-9F94-AE981113684C}" type="slidenum">
              <a:rPr lang="en-GB" smtClean="0"/>
              <a:t>‹#›</a:t>
            </a:fld>
            <a:endParaRPr lang="en-GB"/>
          </a:p>
        </p:txBody>
      </p:sp>
    </p:spTree>
    <p:extLst>
      <p:ext uri="{BB962C8B-B14F-4D97-AF65-F5344CB8AC3E}">
        <p14:creationId xmlns:p14="http://schemas.microsoft.com/office/powerpoint/2010/main" val="2579329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AB7B7D-2C2E-4245-A3BB-27902D52E23C}" type="datetimeFigureOut">
              <a:rPr lang="en-GB" smtClean="0"/>
              <a:t>29/11/2023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7E2A35F-A92F-4BBB-9F94-AE981113684C}" type="slidenum">
              <a:rPr lang="en-GB" smtClean="0"/>
              <a:t>‹#›</a:t>
            </a:fld>
            <a:endParaRPr lang="en-GB"/>
          </a:p>
        </p:txBody>
      </p:sp>
    </p:spTree>
    <p:extLst>
      <p:ext uri="{BB962C8B-B14F-4D97-AF65-F5344CB8AC3E}">
        <p14:creationId xmlns:p14="http://schemas.microsoft.com/office/powerpoint/2010/main" val="3804787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AB7B7D-2C2E-4245-A3BB-27902D52E23C}" type="datetimeFigureOut">
              <a:rPr lang="en-GB" smtClean="0"/>
              <a:t>29/11/2023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7E2A35F-A92F-4BBB-9F94-AE981113684C}" type="slidenum">
              <a:rPr lang="en-GB" smtClean="0"/>
              <a:t>‹#›</a:t>
            </a:fld>
            <a:endParaRPr lang="en-GB"/>
          </a:p>
        </p:txBody>
      </p:sp>
    </p:spTree>
    <p:extLst>
      <p:ext uri="{BB962C8B-B14F-4D97-AF65-F5344CB8AC3E}">
        <p14:creationId xmlns:p14="http://schemas.microsoft.com/office/powerpoint/2010/main" val="959870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AB7B7D-2C2E-4245-A3BB-27902D52E23C}" type="datetimeFigureOut">
              <a:rPr lang="en-GB" smtClean="0"/>
              <a:t>29/11/2023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7E2A35F-A92F-4BBB-9F94-AE981113684C}" type="slidenum">
              <a:rPr lang="en-GB" smtClean="0"/>
              <a:t>‹#›</a:t>
            </a:fld>
            <a:endParaRPr lang="en-GB"/>
          </a:p>
        </p:txBody>
      </p:sp>
    </p:spTree>
    <p:extLst>
      <p:ext uri="{BB962C8B-B14F-4D97-AF65-F5344CB8AC3E}">
        <p14:creationId xmlns:p14="http://schemas.microsoft.com/office/powerpoint/2010/main" val="3020363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AB7B7D-2C2E-4245-A3BB-27902D52E23C}" type="datetimeFigureOut">
              <a:rPr lang="en-GB" smtClean="0"/>
              <a:t>29/11/2023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E2A35F-A92F-4BBB-9F94-AE981113684C}" type="slidenum">
              <a:rPr lang="en-GB" smtClean="0"/>
              <a:t>‹#›</a:t>
            </a:fld>
            <a:endParaRPr lang="en-GB"/>
          </a:p>
        </p:txBody>
      </p:sp>
    </p:spTree>
    <p:extLst>
      <p:ext uri="{BB962C8B-B14F-4D97-AF65-F5344CB8AC3E}">
        <p14:creationId xmlns:p14="http://schemas.microsoft.com/office/powerpoint/2010/main" val="35633295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customXml" Target="../ink/ink3.xml"/><Relationship Id="rId4" Type="http://schemas.openxmlformats.org/officeDocument/2006/relationships/image" Target="../media/image6.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7734" y="12879"/>
            <a:ext cx="9401579" cy="914400"/>
          </a:xfrm>
          <a:solidFill>
            <a:srgbClr val="FFFF00"/>
          </a:solidFill>
        </p:spPr>
        <p:txBody>
          <a:bodyPr>
            <a:normAutofit/>
          </a:bodyPr>
          <a:lstStyle/>
          <a:p>
            <a:r>
              <a:rPr lang="en-GB" dirty="0" smtClean="0">
                <a:solidFill>
                  <a:srgbClr val="FF0000"/>
                </a:solidFill>
              </a:rPr>
              <a:t>NETWORK ANALYSIS</a:t>
            </a:r>
            <a:endParaRPr lang="en-GB" dirty="0">
              <a:solidFill>
                <a:srgbClr val="FF0000"/>
              </a:solidFill>
            </a:endParaRPr>
          </a:p>
        </p:txBody>
      </p:sp>
      <p:sp>
        <p:nvSpPr>
          <p:cNvPr id="3" name="Subtitle 2"/>
          <p:cNvSpPr>
            <a:spLocks noGrp="1"/>
          </p:cNvSpPr>
          <p:nvPr>
            <p:ph type="subTitle" idx="1"/>
          </p:nvPr>
        </p:nvSpPr>
        <p:spPr>
          <a:xfrm>
            <a:off x="669702" y="914400"/>
            <a:ext cx="9903853" cy="5943600"/>
          </a:xfrm>
          <a:solidFill>
            <a:schemeClr val="accent1">
              <a:lumMod val="40000"/>
              <a:lumOff val="60000"/>
            </a:schemeClr>
          </a:solidFill>
        </p:spPr>
        <p:txBody>
          <a:bodyPr>
            <a:normAutofit fontScale="77500" lnSpcReduction="20000"/>
          </a:bodyPr>
          <a:lstStyle/>
          <a:p>
            <a:pPr marL="342900" indent="-342900" algn="just">
              <a:buFont typeface="Arial" panose="020B0604020202020204" pitchFamily="34" charset="0"/>
              <a:buChar char="•"/>
            </a:pPr>
            <a:r>
              <a:rPr lang="en-GB" sz="3300" dirty="0" smtClean="0"/>
              <a:t>Most companies undertake project projects which involve capital expenditure over a reasonable period of time, lasting between six months to ten years.</a:t>
            </a:r>
          </a:p>
          <a:p>
            <a:pPr marL="342900" indent="-342900" algn="just">
              <a:buFont typeface="Arial" panose="020B0604020202020204" pitchFamily="34" charset="0"/>
              <a:buChar char="•"/>
            </a:pPr>
            <a:r>
              <a:rPr lang="en-GB" sz="3300" dirty="0" smtClean="0"/>
              <a:t>The projects may involve hundred of activities each of which may take a longer or shorter time to complete  than previously estimated.</a:t>
            </a:r>
          </a:p>
          <a:p>
            <a:pPr marL="342900" indent="-342900" algn="just">
              <a:buFont typeface="Arial" panose="020B0604020202020204" pitchFamily="34" charset="0"/>
              <a:buChar char="•"/>
            </a:pPr>
            <a:r>
              <a:rPr lang="en-GB" sz="3300" dirty="0" smtClean="0"/>
              <a:t>The management of such project is crucial if the company does not want to risk large costs that occur if deadlines are not met, or wish to make substantial savings by good planning and cost effective scheduling of the projects costs.</a:t>
            </a:r>
          </a:p>
          <a:p>
            <a:pPr marL="342900" indent="-342900" algn="just">
              <a:buFont typeface="Arial" panose="020B0604020202020204" pitchFamily="34" charset="0"/>
              <a:buChar char="•"/>
            </a:pPr>
            <a:r>
              <a:rPr lang="en-GB" sz="3300" dirty="0" smtClean="0"/>
              <a:t>Traditional costing methods does not prevent in cost of project rising.</a:t>
            </a:r>
          </a:p>
          <a:p>
            <a:pPr marL="342900" indent="-342900" algn="just">
              <a:buFont typeface="Arial" panose="020B0604020202020204" pitchFamily="34" charset="0"/>
              <a:buChar char="•"/>
            </a:pPr>
            <a:r>
              <a:rPr lang="en-GB" sz="3300" dirty="0" smtClean="0"/>
              <a:t>Project cost control is an extension of budgetary control methods.</a:t>
            </a:r>
          </a:p>
          <a:p>
            <a:pPr marL="342900" indent="-342900" algn="just">
              <a:buFont typeface="Arial" panose="020B0604020202020204" pitchFamily="34" charset="0"/>
              <a:buChar char="•"/>
            </a:pPr>
            <a:r>
              <a:rPr lang="en-GB" sz="3300" dirty="0" smtClean="0"/>
              <a:t>Variances can be computed – Provide a reliable basis for comparison between actual costs  incurred  with the budgeted costs. </a:t>
            </a:r>
          </a:p>
          <a:p>
            <a:pPr marL="342900" indent="-342900" algn="just">
              <a:buFont typeface="Arial" panose="020B0604020202020204" pitchFamily="34" charset="0"/>
              <a:buChar char="•"/>
            </a:pPr>
            <a:r>
              <a:rPr lang="en-GB" sz="3300" dirty="0" smtClean="0"/>
              <a:t>Management can control both the progress and costs of the project.</a:t>
            </a:r>
          </a:p>
          <a:p>
            <a:pPr marL="342900" indent="-342900" algn="just">
              <a:buFont typeface="Arial" panose="020B0604020202020204" pitchFamily="34" charset="0"/>
              <a:buChar char="•"/>
            </a:pPr>
            <a:r>
              <a:rPr lang="en-GB" sz="3300" dirty="0" smtClean="0"/>
              <a:t>Unit costing methods are complementary to and not alternative to, project cost control.</a:t>
            </a:r>
          </a:p>
          <a:p>
            <a:pPr marL="342900" indent="-342900" algn="just">
              <a:buFont typeface="Arial" panose="020B0604020202020204" pitchFamily="34" charset="0"/>
              <a:buChar char="•"/>
            </a:pPr>
            <a:endParaRPr lang="en-GB" dirty="0" smtClean="0"/>
          </a:p>
          <a:p>
            <a:pPr marL="342900" indent="-342900" algn="just">
              <a:buFont typeface="Arial" panose="020B0604020202020204" pitchFamily="34" charset="0"/>
              <a:buChar char="•"/>
            </a:pPr>
            <a:endParaRPr lang="en-GB" dirty="0" smtClean="0"/>
          </a:p>
          <a:p>
            <a:pPr marL="342900" indent="-342900" algn="just">
              <a:buFont typeface="Arial" panose="020B0604020202020204" pitchFamily="34" charset="0"/>
              <a:buChar char="•"/>
            </a:pPr>
            <a:endParaRPr lang="en-GB" dirty="0"/>
          </a:p>
        </p:txBody>
      </p:sp>
    </p:spTree>
    <p:extLst>
      <p:ext uri="{BB962C8B-B14F-4D97-AF65-F5344CB8AC3E}">
        <p14:creationId xmlns:p14="http://schemas.microsoft.com/office/powerpoint/2010/main" val="32162539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396" y="398835"/>
            <a:ext cx="6836924" cy="612842"/>
          </a:xfrm>
          <a:solidFill>
            <a:srgbClr val="FFFF00"/>
          </a:solidFill>
        </p:spPr>
        <p:txBody>
          <a:bodyPr>
            <a:normAutofit/>
          </a:bodyPr>
          <a:lstStyle/>
          <a:p>
            <a:r>
              <a:rPr lang="en-GB" sz="2800" b="1" dirty="0" smtClean="0">
                <a:ln w="22225">
                  <a:solidFill>
                    <a:schemeClr val="accent2"/>
                  </a:solidFill>
                  <a:prstDash val="solid"/>
                </a:ln>
                <a:solidFill>
                  <a:schemeClr val="accent2">
                    <a:lumMod val="40000"/>
                    <a:lumOff val="60000"/>
                  </a:schemeClr>
                </a:solidFill>
              </a:rPr>
              <a:t>Dummy activity</a:t>
            </a:r>
            <a:endParaRPr lang="en-GB" sz="2800" b="1" dirty="0">
              <a:ln w="22225">
                <a:solidFill>
                  <a:schemeClr val="accent2"/>
                </a:solidFill>
                <a:prstDash val="solid"/>
              </a:ln>
              <a:solidFill>
                <a:schemeClr val="accent2">
                  <a:lumMod val="40000"/>
                  <a:lumOff val="60000"/>
                </a:schemeClr>
              </a:solidFill>
            </a:endParaRPr>
          </a:p>
        </p:txBody>
      </p:sp>
      <p:sp>
        <p:nvSpPr>
          <p:cNvPr id="3" name="Content Placeholder 2"/>
          <p:cNvSpPr>
            <a:spLocks noGrp="1"/>
          </p:cNvSpPr>
          <p:nvPr>
            <p:ph idx="1"/>
          </p:nvPr>
        </p:nvSpPr>
        <p:spPr>
          <a:xfrm>
            <a:off x="857656" y="1011676"/>
            <a:ext cx="10427378" cy="5099191"/>
          </a:xfrm>
        </p:spPr>
        <p:txBody>
          <a:bodyPr>
            <a:normAutofit/>
          </a:bodyPr>
          <a:lstStyle/>
          <a:p>
            <a:pPr marL="0" indent="0">
              <a:buNone/>
            </a:pPr>
            <a:r>
              <a:rPr lang="en-GB" dirty="0" smtClean="0"/>
              <a:t>Steps 1, 2 and 4 already done / provided in the question.</a:t>
            </a:r>
          </a:p>
          <a:p>
            <a:pPr marL="0" indent="0">
              <a:buNone/>
            </a:pPr>
            <a:r>
              <a:rPr lang="en-GB" dirty="0" smtClean="0"/>
              <a:t>Step 3- Drawing the net work and </a:t>
            </a:r>
          </a:p>
          <a:p>
            <a:pPr marL="0" indent="0">
              <a:buNone/>
            </a:pPr>
            <a:r>
              <a:rPr lang="en-GB" dirty="0" smtClean="0"/>
              <a:t>Step 5 calculation of the critical path are to be done</a:t>
            </a:r>
          </a:p>
          <a:p>
            <a:pPr marL="0" indent="0">
              <a:buNone/>
            </a:pPr>
            <a:endParaRPr lang="en-GB" dirty="0"/>
          </a:p>
          <a:p>
            <a:pPr marL="0" indent="0">
              <a:buNone/>
            </a:pPr>
            <a:r>
              <a:rPr lang="en-GB" sz="1200" dirty="0" smtClean="0"/>
              <a:t>		                 0	</a:t>
            </a:r>
          </a:p>
          <a:p>
            <a:pPr marL="0" indent="0">
              <a:buNone/>
            </a:pPr>
            <a:r>
              <a:rPr lang="en-GB" dirty="0" smtClean="0"/>
              <a:t>             A		          C  </a:t>
            </a:r>
            <a:endParaRPr lang="en-GB" sz="1400" dirty="0" smtClean="0"/>
          </a:p>
          <a:p>
            <a:pPr marL="0" indent="0">
              <a:buNone/>
            </a:pPr>
            <a:r>
              <a:rPr lang="en-GB" sz="1400" dirty="0"/>
              <a:t> </a:t>
            </a:r>
            <a:r>
              <a:rPr lang="en-GB" sz="1400" dirty="0" smtClean="0"/>
              <a:t>                           </a:t>
            </a:r>
            <a:r>
              <a:rPr lang="en-GB" dirty="0" smtClean="0"/>
              <a:t>5</a:t>
            </a:r>
            <a:r>
              <a:rPr lang="en-GB" sz="1400" dirty="0" smtClean="0"/>
              <a:t>                                                       </a:t>
            </a:r>
            <a:r>
              <a:rPr lang="en-GB" dirty="0" smtClean="0"/>
              <a:t> 8	</a:t>
            </a:r>
            <a:r>
              <a:rPr lang="en-GB" sz="1400" dirty="0" smtClean="0"/>
              <a:t>	          </a:t>
            </a:r>
            <a:r>
              <a:rPr lang="en-GB" dirty="0" smtClean="0"/>
              <a:t>E	</a:t>
            </a:r>
            <a:r>
              <a:rPr lang="en-GB" sz="1400" dirty="0" smtClean="0"/>
              <a:t>         </a:t>
            </a:r>
            <a:r>
              <a:rPr lang="en-GB" dirty="0" smtClean="0"/>
              <a:t>E</a:t>
            </a:r>
          </a:p>
          <a:p>
            <a:pPr marL="0" indent="0">
              <a:buNone/>
            </a:pPr>
            <a:r>
              <a:rPr lang="en-GB" dirty="0"/>
              <a:t> </a:t>
            </a:r>
            <a:r>
              <a:rPr lang="en-GB" dirty="0" smtClean="0"/>
              <a:t>             B                       D 			     7</a:t>
            </a:r>
          </a:p>
          <a:p>
            <a:pPr marL="0" indent="0">
              <a:buNone/>
            </a:pPr>
            <a:r>
              <a:rPr lang="en-GB" dirty="0"/>
              <a:t> </a:t>
            </a:r>
            <a:r>
              <a:rPr lang="en-GB" dirty="0" smtClean="0"/>
              <a:t>            3  		      6 	        	</a:t>
            </a:r>
          </a:p>
          <a:p>
            <a:pPr marL="0" indent="0">
              <a:buNone/>
            </a:pPr>
            <a:r>
              <a:rPr lang="en-GB" sz="1400" dirty="0" smtClean="0">
                <a:solidFill>
                  <a:srgbClr val="FF0000"/>
                </a:solidFill>
              </a:rPr>
              <a:t>Note: The critical activities are A , C and E and the project duration is 20 Weeks.</a:t>
            </a:r>
            <a:endParaRPr lang="en-GB" sz="1400" dirty="0">
              <a:solidFill>
                <a:srgbClr val="FF0000"/>
              </a:solidFill>
            </a:endParaRPr>
          </a:p>
        </p:txBody>
      </p:sp>
      <p:sp>
        <p:nvSpPr>
          <p:cNvPr id="4" name="Oval 3"/>
          <p:cNvSpPr/>
          <p:nvPr/>
        </p:nvSpPr>
        <p:spPr>
          <a:xfrm>
            <a:off x="1044726" y="3702957"/>
            <a:ext cx="712743" cy="9694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0 00</a:t>
            </a:r>
            <a:endParaRPr lang="en-GB" dirty="0">
              <a:solidFill>
                <a:schemeClr val="tx1"/>
              </a:solidFill>
            </a:endParaRPr>
          </a:p>
        </p:txBody>
      </p:sp>
      <p:sp>
        <p:nvSpPr>
          <p:cNvPr id="5" name="Oval 4"/>
          <p:cNvSpPr/>
          <p:nvPr/>
        </p:nvSpPr>
        <p:spPr>
          <a:xfrm>
            <a:off x="2998446" y="2888455"/>
            <a:ext cx="1125901" cy="8949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 name="Oval 5"/>
          <p:cNvSpPr/>
          <p:nvPr/>
        </p:nvSpPr>
        <p:spPr>
          <a:xfrm>
            <a:off x="2920721" y="4434526"/>
            <a:ext cx="1001691" cy="793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Oval 6"/>
          <p:cNvSpPr/>
          <p:nvPr/>
        </p:nvSpPr>
        <p:spPr>
          <a:xfrm>
            <a:off x="5229024" y="3512634"/>
            <a:ext cx="1127171" cy="9928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13   13</a:t>
            </a:r>
            <a:endParaRPr lang="en-GB" sz="1200" dirty="0">
              <a:solidFill>
                <a:schemeClr val="tx1"/>
              </a:solidFill>
            </a:endParaRPr>
          </a:p>
        </p:txBody>
      </p:sp>
      <p:sp>
        <p:nvSpPr>
          <p:cNvPr id="8" name="Oval 7"/>
          <p:cNvSpPr/>
          <p:nvPr/>
        </p:nvSpPr>
        <p:spPr>
          <a:xfrm>
            <a:off x="7472283" y="3596220"/>
            <a:ext cx="1058400" cy="9542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p:cNvCxnSpPr/>
          <p:nvPr/>
        </p:nvCxnSpPr>
        <p:spPr>
          <a:xfrm flipV="1">
            <a:off x="1773291" y="3601844"/>
            <a:ext cx="1259841" cy="45961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a:off x="4112978" y="3596219"/>
            <a:ext cx="1160225" cy="49607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flipV="1">
            <a:off x="6338469" y="4333140"/>
            <a:ext cx="1095260" cy="1605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a:endCxn id="6" idx="3"/>
          </p:cNvCxnSpPr>
          <p:nvPr/>
        </p:nvCxnSpPr>
        <p:spPr>
          <a:xfrm>
            <a:off x="1706137" y="4527395"/>
            <a:ext cx="1361278" cy="5841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flipV="1">
            <a:off x="3938234" y="4251097"/>
            <a:ext cx="1290790" cy="7395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Connector 21"/>
          <p:cNvCxnSpPr>
            <a:stCxn id="4" idx="6"/>
            <a:endCxn id="4" idx="2"/>
          </p:cNvCxnSpPr>
          <p:nvPr/>
        </p:nvCxnSpPr>
        <p:spPr>
          <a:xfrm flipH="1">
            <a:off x="1044726" y="4187659"/>
            <a:ext cx="712743"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a:endCxn id="4" idx="4"/>
          </p:cNvCxnSpPr>
          <p:nvPr/>
        </p:nvCxnSpPr>
        <p:spPr>
          <a:xfrm flipH="1">
            <a:off x="1401098" y="4126703"/>
            <a:ext cx="962" cy="545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4" idx="4"/>
          </p:cNvCxnSpPr>
          <p:nvPr/>
        </p:nvCxnSpPr>
        <p:spPr>
          <a:xfrm flipH="1">
            <a:off x="1401098" y="4125978"/>
            <a:ext cx="962" cy="546383"/>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a:stCxn id="5" idx="4"/>
            <a:endCxn id="5" idx="4"/>
          </p:cNvCxnSpPr>
          <p:nvPr/>
        </p:nvCxnSpPr>
        <p:spPr>
          <a:xfrm>
            <a:off x="3561397" y="3783401"/>
            <a:ext cx="0" cy="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2920721" y="4794303"/>
            <a:ext cx="1001691" cy="0"/>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flipH="1">
            <a:off x="3455022" y="4864788"/>
            <a:ext cx="1857" cy="391384"/>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5229024" y="3908896"/>
            <a:ext cx="915299" cy="0"/>
          </a:xfrm>
          <a:prstGeom prst="line">
            <a:avLst/>
          </a:prstGeom>
        </p:spPr>
        <p:style>
          <a:lnRef idx="3">
            <a:schemeClr val="dk1"/>
          </a:lnRef>
          <a:fillRef idx="0">
            <a:schemeClr val="dk1"/>
          </a:fillRef>
          <a:effectRef idx="2">
            <a:schemeClr val="dk1"/>
          </a:effectRef>
          <a:fontRef idx="minor">
            <a:schemeClr val="tx1"/>
          </a:fontRef>
        </p:style>
      </p:cxnSp>
      <p:cxnSp>
        <p:nvCxnSpPr>
          <p:cNvPr id="47" name="Straight Connector 46"/>
          <p:cNvCxnSpPr>
            <a:stCxn id="8" idx="2"/>
            <a:endCxn id="8" idx="6"/>
          </p:cNvCxnSpPr>
          <p:nvPr/>
        </p:nvCxnSpPr>
        <p:spPr>
          <a:xfrm>
            <a:off x="7472283" y="4073335"/>
            <a:ext cx="1058400" cy="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a:endCxn id="7" idx="4"/>
          </p:cNvCxnSpPr>
          <p:nvPr/>
        </p:nvCxnSpPr>
        <p:spPr>
          <a:xfrm flipH="1">
            <a:off x="5792610" y="3937655"/>
            <a:ext cx="13265" cy="567800"/>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Connector 52"/>
          <p:cNvCxnSpPr>
            <a:endCxn id="8" idx="4"/>
          </p:cNvCxnSpPr>
          <p:nvPr/>
        </p:nvCxnSpPr>
        <p:spPr>
          <a:xfrm>
            <a:off x="7973620" y="4033763"/>
            <a:ext cx="27863" cy="516687"/>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a:endCxn id="5" idx="4"/>
          </p:cNvCxnSpPr>
          <p:nvPr/>
        </p:nvCxnSpPr>
        <p:spPr>
          <a:xfrm flipH="1">
            <a:off x="3561397" y="3429950"/>
            <a:ext cx="7668" cy="353451"/>
          </a:xfrm>
          <a:prstGeom prst="line">
            <a:avLst/>
          </a:prstGeom>
        </p:spPr>
        <p:style>
          <a:lnRef idx="1">
            <a:schemeClr val="dk1"/>
          </a:lnRef>
          <a:fillRef idx="0">
            <a:schemeClr val="dk1"/>
          </a:fillRef>
          <a:effectRef idx="0">
            <a:schemeClr val="dk1"/>
          </a:effectRef>
          <a:fontRef idx="minor">
            <a:schemeClr val="tx1"/>
          </a:fontRef>
        </p:style>
      </p:cxnSp>
      <p:sp>
        <p:nvSpPr>
          <p:cNvPr id="93" name="TextBox 92"/>
          <p:cNvSpPr txBox="1"/>
          <p:nvPr/>
        </p:nvSpPr>
        <p:spPr>
          <a:xfrm>
            <a:off x="5652994" y="3474927"/>
            <a:ext cx="279229" cy="369332"/>
          </a:xfrm>
          <a:prstGeom prst="rect">
            <a:avLst/>
          </a:prstGeom>
          <a:noFill/>
        </p:spPr>
        <p:txBody>
          <a:bodyPr wrap="square" rtlCol="0">
            <a:spAutoFit/>
          </a:bodyPr>
          <a:lstStyle/>
          <a:p>
            <a:r>
              <a:rPr lang="en-GB" dirty="0" smtClean="0"/>
              <a:t>3</a:t>
            </a:r>
            <a:endParaRPr lang="en-GB" dirty="0"/>
          </a:p>
        </p:txBody>
      </p:sp>
      <p:sp>
        <p:nvSpPr>
          <p:cNvPr id="103" name="TextBox 102"/>
          <p:cNvSpPr txBox="1"/>
          <p:nvPr/>
        </p:nvSpPr>
        <p:spPr>
          <a:xfrm>
            <a:off x="3254300" y="4516244"/>
            <a:ext cx="401443" cy="369332"/>
          </a:xfrm>
          <a:prstGeom prst="rect">
            <a:avLst/>
          </a:prstGeom>
          <a:noFill/>
        </p:spPr>
        <p:txBody>
          <a:bodyPr wrap="square" rtlCol="0">
            <a:spAutoFit/>
          </a:bodyPr>
          <a:lstStyle/>
          <a:p>
            <a:r>
              <a:rPr lang="en-GB" dirty="0" smtClean="0"/>
              <a:t>2</a:t>
            </a:r>
            <a:endParaRPr lang="en-GB" dirty="0"/>
          </a:p>
        </p:txBody>
      </p:sp>
      <p:sp>
        <p:nvSpPr>
          <p:cNvPr id="104" name="TextBox 103"/>
          <p:cNvSpPr txBox="1"/>
          <p:nvPr/>
        </p:nvSpPr>
        <p:spPr>
          <a:xfrm>
            <a:off x="3139069" y="4858380"/>
            <a:ext cx="195820" cy="369332"/>
          </a:xfrm>
          <a:prstGeom prst="rect">
            <a:avLst/>
          </a:prstGeom>
          <a:noFill/>
        </p:spPr>
        <p:txBody>
          <a:bodyPr wrap="square" rtlCol="0">
            <a:spAutoFit/>
          </a:bodyPr>
          <a:lstStyle/>
          <a:p>
            <a:r>
              <a:rPr lang="en-GB" dirty="0" smtClean="0">
                <a:solidFill>
                  <a:srgbClr val="FF0000"/>
                </a:solidFill>
              </a:rPr>
              <a:t>5</a:t>
            </a:r>
            <a:endParaRPr lang="en-GB" dirty="0">
              <a:solidFill>
                <a:srgbClr val="FF0000"/>
              </a:solidFill>
            </a:endParaRPr>
          </a:p>
        </p:txBody>
      </p:sp>
      <p:sp>
        <p:nvSpPr>
          <p:cNvPr id="105" name="TextBox 104"/>
          <p:cNvSpPr txBox="1"/>
          <p:nvPr/>
        </p:nvSpPr>
        <p:spPr>
          <a:xfrm>
            <a:off x="3507058" y="4885576"/>
            <a:ext cx="262054" cy="369332"/>
          </a:xfrm>
          <a:prstGeom prst="rect">
            <a:avLst/>
          </a:prstGeom>
          <a:noFill/>
        </p:spPr>
        <p:txBody>
          <a:bodyPr wrap="square" rtlCol="0">
            <a:spAutoFit/>
          </a:bodyPr>
          <a:lstStyle/>
          <a:p>
            <a:r>
              <a:rPr lang="en-GB" dirty="0" smtClean="0"/>
              <a:t>7</a:t>
            </a:r>
            <a:endParaRPr lang="en-GB" dirty="0"/>
          </a:p>
        </p:txBody>
      </p:sp>
      <p:cxnSp>
        <p:nvCxnSpPr>
          <p:cNvPr id="123" name="Straight Connector 122"/>
          <p:cNvCxnSpPr/>
          <p:nvPr/>
        </p:nvCxnSpPr>
        <p:spPr>
          <a:xfrm>
            <a:off x="2971299" y="3356151"/>
            <a:ext cx="1125901" cy="0"/>
          </a:xfrm>
          <a:prstGeom prst="line">
            <a:avLst/>
          </a:prstGeom>
        </p:spPr>
        <p:style>
          <a:lnRef idx="1">
            <a:schemeClr val="dk1"/>
          </a:lnRef>
          <a:fillRef idx="0">
            <a:schemeClr val="dk1"/>
          </a:fillRef>
          <a:effectRef idx="0">
            <a:schemeClr val="dk1"/>
          </a:effectRef>
          <a:fontRef idx="minor">
            <a:schemeClr val="tx1"/>
          </a:fontRef>
        </p:style>
      </p:cxnSp>
      <p:sp>
        <p:nvSpPr>
          <p:cNvPr id="125" name="TextBox 124"/>
          <p:cNvSpPr txBox="1"/>
          <p:nvPr/>
        </p:nvSpPr>
        <p:spPr>
          <a:xfrm>
            <a:off x="3314983" y="2888455"/>
            <a:ext cx="434223" cy="369332"/>
          </a:xfrm>
          <a:prstGeom prst="rect">
            <a:avLst/>
          </a:prstGeom>
          <a:noFill/>
        </p:spPr>
        <p:txBody>
          <a:bodyPr wrap="square" rtlCol="0">
            <a:spAutoFit/>
          </a:bodyPr>
          <a:lstStyle/>
          <a:p>
            <a:r>
              <a:rPr lang="en-GB" dirty="0" smtClean="0"/>
              <a:t>1</a:t>
            </a:r>
            <a:endParaRPr lang="en-GB" dirty="0"/>
          </a:p>
        </p:txBody>
      </p:sp>
      <p:sp>
        <p:nvSpPr>
          <p:cNvPr id="126" name="TextBox 125"/>
          <p:cNvSpPr txBox="1"/>
          <p:nvPr/>
        </p:nvSpPr>
        <p:spPr>
          <a:xfrm>
            <a:off x="3170456" y="3356151"/>
            <a:ext cx="363142" cy="369332"/>
          </a:xfrm>
          <a:prstGeom prst="rect">
            <a:avLst/>
          </a:prstGeom>
          <a:noFill/>
        </p:spPr>
        <p:txBody>
          <a:bodyPr wrap="square" rtlCol="0">
            <a:spAutoFit/>
          </a:bodyPr>
          <a:lstStyle/>
          <a:p>
            <a:r>
              <a:rPr lang="en-GB" dirty="0" smtClean="0"/>
              <a:t>5</a:t>
            </a:r>
            <a:endParaRPr lang="en-GB" dirty="0"/>
          </a:p>
        </p:txBody>
      </p:sp>
      <p:sp>
        <p:nvSpPr>
          <p:cNvPr id="138" name="TextBox 137"/>
          <p:cNvSpPr txBox="1"/>
          <p:nvPr/>
        </p:nvSpPr>
        <p:spPr>
          <a:xfrm>
            <a:off x="3705608" y="3356151"/>
            <a:ext cx="352938" cy="369332"/>
          </a:xfrm>
          <a:prstGeom prst="rect">
            <a:avLst/>
          </a:prstGeom>
          <a:noFill/>
        </p:spPr>
        <p:txBody>
          <a:bodyPr wrap="square" rtlCol="0">
            <a:spAutoFit/>
          </a:bodyPr>
          <a:lstStyle/>
          <a:p>
            <a:r>
              <a:rPr lang="en-GB" dirty="0" smtClean="0"/>
              <a:t>5</a:t>
            </a:r>
            <a:endParaRPr lang="en-GB" dirty="0"/>
          </a:p>
        </p:txBody>
      </p:sp>
      <p:sp>
        <p:nvSpPr>
          <p:cNvPr id="139" name="TextBox 138"/>
          <p:cNvSpPr txBox="1"/>
          <p:nvPr/>
        </p:nvSpPr>
        <p:spPr>
          <a:xfrm>
            <a:off x="7744264" y="3568275"/>
            <a:ext cx="281056" cy="369332"/>
          </a:xfrm>
          <a:prstGeom prst="rect">
            <a:avLst/>
          </a:prstGeom>
          <a:noFill/>
        </p:spPr>
        <p:txBody>
          <a:bodyPr wrap="square" rtlCol="0">
            <a:spAutoFit/>
          </a:bodyPr>
          <a:lstStyle/>
          <a:p>
            <a:r>
              <a:rPr lang="en-GB" dirty="0" smtClean="0"/>
              <a:t>4</a:t>
            </a:r>
            <a:endParaRPr lang="en-GB" dirty="0"/>
          </a:p>
        </p:txBody>
      </p:sp>
      <p:sp>
        <p:nvSpPr>
          <p:cNvPr id="140" name="TextBox 139"/>
          <p:cNvSpPr txBox="1"/>
          <p:nvPr/>
        </p:nvSpPr>
        <p:spPr>
          <a:xfrm>
            <a:off x="7527081" y="4064170"/>
            <a:ext cx="384717" cy="276999"/>
          </a:xfrm>
          <a:prstGeom prst="rect">
            <a:avLst/>
          </a:prstGeom>
          <a:noFill/>
        </p:spPr>
        <p:txBody>
          <a:bodyPr wrap="square" rtlCol="0">
            <a:spAutoFit/>
          </a:bodyPr>
          <a:lstStyle/>
          <a:p>
            <a:r>
              <a:rPr lang="en-GB" sz="1200" dirty="0" smtClean="0"/>
              <a:t>20</a:t>
            </a:r>
            <a:endParaRPr lang="en-GB" sz="1200" dirty="0"/>
          </a:p>
        </p:txBody>
      </p:sp>
      <p:sp>
        <p:nvSpPr>
          <p:cNvPr id="141" name="TextBox 140"/>
          <p:cNvSpPr txBox="1"/>
          <p:nvPr/>
        </p:nvSpPr>
        <p:spPr>
          <a:xfrm>
            <a:off x="7973620" y="4033763"/>
            <a:ext cx="430440" cy="276999"/>
          </a:xfrm>
          <a:prstGeom prst="rect">
            <a:avLst/>
          </a:prstGeom>
          <a:noFill/>
        </p:spPr>
        <p:txBody>
          <a:bodyPr wrap="square" rtlCol="0">
            <a:spAutoFit/>
          </a:bodyPr>
          <a:lstStyle/>
          <a:p>
            <a:r>
              <a:rPr lang="en-GB" sz="1200" dirty="0" smtClean="0"/>
              <a:t>20</a:t>
            </a:r>
            <a:endParaRPr lang="en-GB" sz="1200" dirty="0"/>
          </a:p>
        </p:txBody>
      </p:sp>
      <p:cxnSp>
        <p:nvCxnSpPr>
          <p:cNvPr id="13" name="Straight Arrow Connector 12"/>
          <p:cNvCxnSpPr/>
          <p:nvPr/>
        </p:nvCxnSpPr>
        <p:spPr>
          <a:xfrm flipH="1">
            <a:off x="3544446" y="3823848"/>
            <a:ext cx="14944" cy="597389"/>
          </a:xfrm>
          <a:prstGeom prst="straightConnector1">
            <a:avLst/>
          </a:prstGeom>
          <a:ln>
            <a:prstDash val="dash"/>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181009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875033" cy="430941"/>
          </a:xfrm>
          <a:solidFill>
            <a:srgbClr val="FFFF00"/>
          </a:solidFill>
        </p:spPr>
        <p:txBody>
          <a:bodyPr>
            <a:normAutofit fontScale="90000"/>
          </a:bodyPr>
          <a:lstStyle/>
          <a:p>
            <a:r>
              <a:rPr lang="en-GB" sz="2800" dirty="0" smtClean="0"/>
              <a:t>PROJECT COST CONTROL</a:t>
            </a:r>
            <a:endParaRPr lang="en-GB" sz="2800" dirty="0"/>
          </a:p>
        </p:txBody>
      </p:sp>
      <p:sp>
        <p:nvSpPr>
          <p:cNvPr id="3" name="Content Placeholder 2"/>
          <p:cNvSpPr>
            <a:spLocks noGrp="1"/>
          </p:cNvSpPr>
          <p:nvPr>
            <p:ph idx="1"/>
          </p:nvPr>
        </p:nvSpPr>
        <p:spPr>
          <a:xfrm>
            <a:off x="719866" y="975771"/>
            <a:ext cx="10515600" cy="4351338"/>
          </a:xfrm>
          <a:solidFill>
            <a:schemeClr val="accent1">
              <a:lumMod val="20000"/>
              <a:lumOff val="80000"/>
            </a:schemeClr>
          </a:solidFill>
        </p:spPr>
        <p:txBody>
          <a:bodyPr>
            <a:normAutofit fontScale="92500" lnSpcReduction="20000"/>
          </a:bodyPr>
          <a:lstStyle/>
          <a:p>
            <a:pPr marL="0" indent="0" algn="just">
              <a:buNone/>
            </a:pPr>
            <a:r>
              <a:rPr lang="en-GB" dirty="0" smtClean="0"/>
              <a:t>In order to monitor and control the project the network diagram is used to plan and schedule timing of costs – budgeted cost.</a:t>
            </a:r>
          </a:p>
          <a:p>
            <a:pPr marL="0" indent="0" algn="just">
              <a:buNone/>
            </a:pPr>
            <a:r>
              <a:rPr lang="en-GB" dirty="0" smtClean="0"/>
              <a:t>The stages in budgeting process are:</a:t>
            </a:r>
          </a:p>
          <a:p>
            <a:pPr algn="just"/>
            <a:r>
              <a:rPr lang="en-GB" dirty="0" smtClean="0"/>
              <a:t>Identify all costs associated with each of the activities . Add them together to one estimated cost for each activity.</a:t>
            </a:r>
          </a:p>
          <a:p>
            <a:pPr algn="just"/>
            <a:r>
              <a:rPr lang="en-GB" dirty="0" smtClean="0"/>
              <a:t>Calculate from the estimated cost per activity the estimated cost per time period.</a:t>
            </a:r>
          </a:p>
          <a:p>
            <a:pPr algn="just"/>
            <a:r>
              <a:rPr lang="en-GB" dirty="0" smtClean="0"/>
              <a:t>The earliest and latest start times should be used, to determine the costs during each time period in order to complete the project within the target period. </a:t>
            </a:r>
          </a:p>
          <a:p>
            <a:pPr algn="just"/>
            <a:r>
              <a:rPr lang="en-GB" dirty="0" smtClean="0"/>
              <a:t>For simplicity we assume the cost of an activity is incurred </a:t>
            </a:r>
            <a:r>
              <a:rPr lang="en-GB" dirty="0" err="1" smtClean="0"/>
              <a:t>uniformally</a:t>
            </a:r>
            <a:r>
              <a:rPr lang="en-GB" dirty="0" smtClean="0"/>
              <a:t> over the duration of the activity. </a:t>
            </a:r>
          </a:p>
          <a:p>
            <a:pPr algn="just"/>
            <a:endParaRPr lang="en-GB" dirty="0" smtClean="0"/>
          </a:p>
          <a:p>
            <a:endParaRPr lang="en-GB" dirty="0"/>
          </a:p>
        </p:txBody>
      </p:sp>
    </p:spTree>
    <p:extLst>
      <p:ext uri="{BB962C8B-B14F-4D97-AF65-F5344CB8AC3E}">
        <p14:creationId xmlns:p14="http://schemas.microsoft.com/office/powerpoint/2010/main" val="33638872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b="1" dirty="0" smtClean="0"/>
              <a:t>CALCULATION OF DIRECT COST PER WEEK FOR EACH ACTIVITY. </a:t>
            </a:r>
            <a:endParaRPr lang="en-GB" sz="2400" b="1" dirty="0"/>
          </a:p>
        </p:txBody>
      </p:sp>
      <p:sp>
        <p:nvSpPr>
          <p:cNvPr id="3" name="Content Placeholder 2"/>
          <p:cNvSpPr>
            <a:spLocks noGrp="1"/>
          </p:cNvSpPr>
          <p:nvPr>
            <p:ph idx="1"/>
          </p:nvPr>
        </p:nvSpPr>
        <p:spPr/>
        <p:txBody>
          <a:bodyPr/>
          <a:lstStyle/>
          <a:p>
            <a:pPr marL="0" indent="0">
              <a:buNone/>
            </a:pPr>
            <a:r>
              <a:rPr lang="en-GB" dirty="0" smtClean="0"/>
              <a:t>Activity	Direct Cost 	 Duration		Direct cost</a:t>
            </a:r>
          </a:p>
          <a:p>
            <a:pPr marL="0" indent="0">
              <a:buNone/>
            </a:pPr>
            <a:r>
              <a:rPr lang="en-GB" dirty="0"/>
              <a:t> </a:t>
            </a:r>
            <a:r>
              <a:rPr lang="en-GB" dirty="0" smtClean="0"/>
              <a:t>                                              (weeks)                    per week (£)</a:t>
            </a:r>
          </a:p>
          <a:p>
            <a:pPr marL="0" indent="0">
              <a:buNone/>
            </a:pPr>
            <a:r>
              <a:rPr lang="en-GB" dirty="0" smtClean="0"/>
              <a:t>A		800		5			160</a:t>
            </a:r>
          </a:p>
          <a:p>
            <a:pPr marL="0" indent="0">
              <a:buNone/>
            </a:pPr>
            <a:r>
              <a:rPr lang="en-GB" dirty="0" smtClean="0"/>
              <a:t>B		420		3			140</a:t>
            </a:r>
          </a:p>
          <a:p>
            <a:pPr marL="0" indent="0">
              <a:buNone/>
            </a:pPr>
            <a:r>
              <a:rPr lang="en-GB" dirty="0" smtClean="0"/>
              <a:t>C		560		8			70</a:t>
            </a:r>
          </a:p>
          <a:p>
            <a:pPr marL="0" indent="0">
              <a:buNone/>
            </a:pPr>
            <a:r>
              <a:rPr lang="en-GB" dirty="0" smtClean="0"/>
              <a:t>D		240		6			40</a:t>
            </a:r>
          </a:p>
          <a:p>
            <a:pPr marL="0" indent="0">
              <a:buNone/>
            </a:pPr>
            <a:r>
              <a:rPr lang="en-GB" dirty="0" smtClean="0"/>
              <a:t>E		700		7			100    </a:t>
            </a:r>
            <a:endParaRPr lang="en-GB" dirty="0"/>
          </a:p>
        </p:txBody>
      </p:sp>
    </p:spTree>
    <p:extLst>
      <p:ext uri="{BB962C8B-B14F-4D97-AF65-F5344CB8AC3E}">
        <p14:creationId xmlns:p14="http://schemas.microsoft.com/office/powerpoint/2010/main" val="40422447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BUDGET CONTRIBUTION- TABLE</a:t>
            </a:r>
            <a:endParaRPr lang="en-GB" dirty="0"/>
          </a:p>
        </p:txBody>
      </p:sp>
      <p:pic>
        <p:nvPicPr>
          <p:cNvPr id="6" name="Content Placeholder 5"/>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20935" t="21626" r="9687" b="7934"/>
          <a:stretch/>
        </p:blipFill>
        <p:spPr>
          <a:xfrm rot="16200000">
            <a:off x="4118334" y="-423909"/>
            <a:ext cx="4709536" cy="8477027"/>
          </a:xfr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6181915" y="3296003"/>
              <a:ext cx="315720" cy="11880"/>
            </p14:xfrm>
          </p:contentPart>
        </mc:Choice>
        <mc:Fallback>
          <p:pic>
            <p:nvPicPr>
              <p:cNvPr id="4" name="Ink 3"/>
              <p:cNvPicPr/>
              <p:nvPr/>
            </p:nvPicPr>
            <p:blipFill>
              <a:blip r:embed="rId4"/>
              <a:stretch>
                <a:fillRect/>
              </a:stretch>
            </p:blipFill>
            <p:spPr>
              <a:xfrm>
                <a:off x="6139795" y="3211763"/>
                <a:ext cx="399960" cy="180000"/>
              </a:xfrm>
              <a:prstGeom prst="rect">
                <a:avLst/>
              </a:prstGeom>
            </p:spPr>
          </p:pic>
        </mc:Fallback>
      </mc:AlternateContent>
    </p:spTree>
    <p:extLst>
      <p:ext uri="{BB962C8B-B14F-4D97-AF65-F5344CB8AC3E}">
        <p14:creationId xmlns:p14="http://schemas.microsoft.com/office/powerpoint/2010/main" val="41921279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t>BUDGET COMPARISION – EARLIEST START TIME VS LATEST START TIME</a:t>
            </a:r>
            <a:endParaRPr lang="en-GB" sz="2800"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9681" t="28581" r="-1620" b="16029"/>
          <a:stretch/>
        </p:blipFill>
        <p:spPr>
          <a:xfrm rot="16200000">
            <a:off x="3377360" y="1282442"/>
            <a:ext cx="4788637" cy="5605129"/>
          </a:xfrm>
        </p:spPr>
      </p:pic>
    </p:spTree>
    <p:extLst>
      <p:ext uri="{BB962C8B-B14F-4D97-AF65-F5344CB8AC3E}">
        <p14:creationId xmlns:p14="http://schemas.microsoft.com/office/powerpoint/2010/main" val="6060251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220661" cy="699882"/>
          </a:xfrm>
        </p:spPr>
        <p:txBody>
          <a:bodyPr>
            <a:normAutofit/>
          </a:bodyPr>
          <a:lstStyle/>
          <a:p>
            <a:r>
              <a:rPr lang="en-GB" sz="2800" dirty="0" smtClean="0"/>
              <a:t>EXPLATION OF TABLE AND GRAPH</a:t>
            </a:r>
            <a:endParaRPr lang="en-GB" sz="2800" dirty="0"/>
          </a:p>
        </p:txBody>
      </p:sp>
      <p:sp>
        <p:nvSpPr>
          <p:cNvPr id="3" name="Content Placeholder 2"/>
          <p:cNvSpPr>
            <a:spLocks noGrp="1"/>
          </p:cNvSpPr>
          <p:nvPr>
            <p:ph idx="1"/>
          </p:nvPr>
        </p:nvSpPr>
        <p:spPr>
          <a:xfrm>
            <a:off x="753035" y="1204856"/>
            <a:ext cx="10600765" cy="4972107"/>
          </a:xfrm>
        </p:spPr>
        <p:txBody>
          <a:bodyPr>
            <a:normAutofit/>
          </a:bodyPr>
          <a:lstStyle/>
          <a:p>
            <a:r>
              <a:rPr lang="en-GB" sz="2400" dirty="0" smtClean="0"/>
              <a:t>Activity A has the earliest start time of zero (0) and duration of 5 weeks, therefore budget contribution from A will be £ 160 for each of the first 5 weeks.</a:t>
            </a:r>
          </a:p>
          <a:p>
            <a:r>
              <a:rPr lang="en-GB" sz="2400" dirty="0" smtClean="0"/>
              <a:t>Activity D has an earliest start time of 3 weeks (Original example without dummy) and duration of 6 weeks making a budget contribution of £ 40 during each week from week 4 to week 9 inclusive. </a:t>
            </a:r>
          </a:p>
          <a:p>
            <a:r>
              <a:rPr lang="en-GB" sz="2400" dirty="0" smtClean="0"/>
              <a:t>Applying this technique to all of the activities leads to the table of budget contribution shown in the previous slides. </a:t>
            </a:r>
          </a:p>
          <a:p>
            <a:r>
              <a:rPr lang="en-GB" sz="2400" dirty="0" smtClean="0"/>
              <a:t>The table shows the budget contribution for each activity week by week. These are accumulated to give the total budget for the entire project for each week.</a:t>
            </a:r>
          </a:p>
          <a:p>
            <a:r>
              <a:rPr lang="en-GB" sz="2400" dirty="0" smtClean="0"/>
              <a:t>The weekly totals have been accumulated to determine the total amount that should have been spent to date.</a:t>
            </a:r>
            <a:endParaRPr lang="en-GB" sz="2400" dirty="0"/>
          </a:p>
        </p:txBody>
      </p:sp>
    </p:spTree>
    <p:extLst>
      <p:ext uri="{BB962C8B-B14F-4D97-AF65-F5344CB8AC3E}">
        <p14:creationId xmlns:p14="http://schemas.microsoft.com/office/powerpoint/2010/main" val="34772201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8626" y="1020556"/>
            <a:ext cx="10515600" cy="4351338"/>
          </a:xfrm>
        </p:spPr>
        <p:txBody>
          <a:bodyPr>
            <a:normAutofit/>
          </a:bodyPr>
          <a:lstStyle/>
          <a:p>
            <a:r>
              <a:rPr lang="en-GB" sz="2400" dirty="0" smtClean="0"/>
              <a:t>The critical activities must spend their budgeted amount at the time given in the above table (previous slides).</a:t>
            </a:r>
          </a:p>
          <a:p>
            <a:r>
              <a:rPr lang="en-GB" sz="2400" dirty="0" smtClean="0"/>
              <a:t>The non critical activities may however be delayed until the latest start time.</a:t>
            </a:r>
          </a:p>
          <a:p>
            <a:r>
              <a:rPr lang="en-GB" sz="2400" dirty="0" smtClean="0"/>
              <a:t>Revised table for the budgeted cost  was prepared by using latest start time.</a:t>
            </a:r>
          </a:p>
          <a:p>
            <a:r>
              <a:rPr lang="en-GB" sz="2400" dirty="0" smtClean="0"/>
              <a:t>The two budgets (tables) shows earliest and latest times that the funds can be spent.</a:t>
            </a:r>
          </a:p>
          <a:p>
            <a:r>
              <a:rPr lang="en-GB" sz="2400" dirty="0" smtClean="0"/>
              <a:t>Management can choose any budget that falls within these two tables. </a:t>
            </a:r>
            <a:endParaRPr lang="en-GB" sz="2400" dirty="0"/>
          </a:p>
        </p:txBody>
      </p:sp>
    </p:spTree>
    <p:extLst>
      <p:ext uri="{BB962C8B-B14F-4D97-AF65-F5344CB8AC3E}">
        <p14:creationId xmlns:p14="http://schemas.microsoft.com/office/powerpoint/2010/main" val="35697426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554278" cy="390248"/>
          </a:xfrm>
        </p:spPr>
        <p:txBody>
          <a:bodyPr>
            <a:normAutofit fontScale="90000"/>
          </a:bodyPr>
          <a:lstStyle/>
          <a:p>
            <a:r>
              <a:rPr lang="en-GB" sz="2800" dirty="0" smtClean="0"/>
              <a:t>MONITORING COSTS</a:t>
            </a:r>
            <a:endParaRPr lang="en-GB" sz="2800" dirty="0"/>
          </a:p>
        </p:txBody>
      </p:sp>
      <p:sp>
        <p:nvSpPr>
          <p:cNvPr id="3" name="Content Placeholder 2"/>
          <p:cNvSpPr>
            <a:spLocks noGrp="1"/>
          </p:cNvSpPr>
          <p:nvPr>
            <p:ph idx="1"/>
          </p:nvPr>
        </p:nvSpPr>
        <p:spPr>
          <a:xfrm>
            <a:off x="689113" y="911225"/>
            <a:ext cx="10515600" cy="4351338"/>
          </a:xfrm>
        </p:spPr>
        <p:txBody>
          <a:bodyPr/>
          <a:lstStyle/>
          <a:p>
            <a:r>
              <a:rPr lang="en-GB" dirty="0" smtClean="0"/>
              <a:t>Budgets are normally prepared before the project is undertaken .</a:t>
            </a:r>
          </a:p>
          <a:p>
            <a:r>
              <a:rPr lang="en-GB" dirty="0" smtClean="0"/>
              <a:t>Budgets are used to monitor and control the project costs to ensure that the project is progressing as far as possible on schedule and as close to the budget as can be achieved. </a:t>
            </a:r>
          </a:p>
          <a:p>
            <a:r>
              <a:rPr lang="en-GB" dirty="0" smtClean="0"/>
              <a:t>Assume M/s Etihad company maintenance project, working on the earliest start times, has just completed the Tenth (10</a:t>
            </a:r>
            <a:r>
              <a:rPr lang="en-GB" baseline="30000" dirty="0" smtClean="0"/>
              <a:t>th</a:t>
            </a:r>
            <a:r>
              <a:rPr lang="en-GB" dirty="0" smtClean="0"/>
              <a:t> ) week with activities A and B completed.  C being ahead of schedule with only two (2) weeks to complete, and D being behind the schedule with one more week needed, E has not yet started.</a:t>
            </a:r>
            <a:endParaRPr lang="en-GB" dirty="0"/>
          </a:p>
        </p:txBody>
      </p:sp>
    </p:spTree>
    <p:extLst>
      <p:ext uri="{BB962C8B-B14F-4D97-AF65-F5344CB8AC3E}">
        <p14:creationId xmlns:p14="http://schemas.microsoft.com/office/powerpoint/2010/main" val="18728668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ACTUAL COSTS FOR EACH ACTIVITY</a:t>
            </a:r>
            <a:endParaRPr lang="en-GB" dirty="0"/>
          </a:p>
        </p:txBody>
      </p:sp>
      <p:sp>
        <p:nvSpPr>
          <p:cNvPr id="3" name="Content Placeholder 2"/>
          <p:cNvSpPr>
            <a:spLocks noGrp="1"/>
          </p:cNvSpPr>
          <p:nvPr>
            <p:ph idx="1"/>
          </p:nvPr>
        </p:nvSpPr>
        <p:spPr/>
        <p:txBody>
          <a:bodyPr>
            <a:normAutofit/>
          </a:bodyPr>
          <a:lstStyle/>
          <a:p>
            <a:pPr marL="0" indent="0">
              <a:buNone/>
            </a:pPr>
            <a:r>
              <a:rPr lang="en-GB" sz="2400" dirty="0" smtClean="0"/>
              <a:t>ACTIVITY		DIRECT COST (£)</a:t>
            </a:r>
          </a:p>
          <a:p>
            <a:pPr marL="0" indent="0">
              <a:buNone/>
            </a:pPr>
            <a:r>
              <a:rPr lang="en-GB" sz="2400" dirty="0" smtClean="0"/>
              <a:t>A			1000</a:t>
            </a:r>
          </a:p>
          <a:p>
            <a:pPr marL="0" indent="0">
              <a:buNone/>
            </a:pPr>
            <a:r>
              <a:rPr lang="en-GB" sz="2400" dirty="0" smtClean="0"/>
              <a:t>B			370</a:t>
            </a:r>
          </a:p>
          <a:p>
            <a:pPr marL="0" indent="0">
              <a:buNone/>
            </a:pPr>
            <a:r>
              <a:rPr lang="en-GB" sz="2400" dirty="0" smtClean="0"/>
              <a:t>C			400</a:t>
            </a:r>
          </a:p>
          <a:p>
            <a:pPr marL="0" indent="0">
              <a:buNone/>
            </a:pPr>
            <a:r>
              <a:rPr lang="en-GB" sz="2400" dirty="0" smtClean="0"/>
              <a:t>D			250</a:t>
            </a:r>
          </a:p>
          <a:p>
            <a:pPr marL="0" indent="0">
              <a:buNone/>
            </a:pPr>
            <a:r>
              <a:rPr lang="en-GB" sz="2400" dirty="0" smtClean="0"/>
              <a:t>E			0</a:t>
            </a:r>
          </a:p>
          <a:p>
            <a:pPr marL="0" indent="0">
              <a:buNone/>
            </a:pPr>
            <a:r>
              <a:rPr lang="en-GB" sz="2400" dirty="0"/>
              <a:t>	</a:t>
            </a:r>
            <a:r>
              <a:rPr lang="en-GB" sz="2400" dirty="0" smtClean="0"/>
              <a:t>TOTAL 		2020</a:t>
            </a:r>
            <a:endParaRPr lang="en-GB" sz="2400" dirty="0"/>
          </a:p>
        </p:txBody>
      </p:sp>
    </p:spTree>
    <p:extLst>
      <p:ext uri="{BB962C8B-B14F-4D97-AF65-F5344CB8AC3E}">
        <p14:creationId xmlns:p14="http://schemas.microsoft.com/office/powerpoint/2010/main" val="25886229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749209" cy="459823"/>
          </a:xfrm>
        </p:spPr>
        <p:txBody>
          <a:bodyPr>
            <a:normAutofit fontScale="90000"/>
          </a:bodyPr>
          <a:lstStyle/>
          <a:p>
            <a:r>
              <a:rPr lang="en-GB" sz="2800" dirty="0" smtClean="0"/>
              <a:t>VALUE OF WORK COMPLETED</a:t>
            </a:r>
            <a:endParaRPr lang="en-GB" sz="2800" dirty="0"/>
          </a:p>
        </p:txBody>
      </p:sp>
      <p:sp>
        <p:nvSpPr>
          <p:cNvPr id="3" name="Content Placeholder 2"/>
          <p:cNvSpPr>
            <a:spLocks noGrp="1"/>
          </p:cNvSpPr>
          <p:nvPr>
            <p:ph idx="1"/>
          </p:nvPr>
        </p:nvSpPr>
        <p:spPr>
          <a:xfrm>
            <a:off x="629479" y="950982"/>
            <a:ext cx="10515600" cy="4351338"/>
          </a:xfrm>
        </p:spPr>
        <p:txBody>
          <a:bodyPr>
            <a:normAutofit fontScale="92500" lnSpcReduction="20000"/>
          </a:bodyPr>
          <a:lstStyle/>
          <a:p>
            <a:pPr marL="0" indent="0">
              <a:buNone/>
            </a:pPr>
            <a:r>
              <a:rPr lang="en-GB" dirty="0" smtClean="0"/>
              <a:t>Value of work completed = Total budget per activity  x  percentage of work completed.</a:t>
            </a:r>
          </a:p>
          <a:p>
            <a:pPr marL="0" indent="0">
              <a:buNone/>
            </a:pPr>
            <a:endParaRPr lang="en-GB" dirty="0"/>
          </a:p>
          <a:p>
            <a:pPr marL="0" indent="0">
              <a:buNone/>
            </a:pPr>
            <a:r>
              <a:rPr lang="en-GB" dirty="0" smtClean="0"/>
              <a:t>Activity	Total cost	Percentage 		Value of work</a:t>
            </a:r>
          </a:p>
          <a:p>
            <a:pPr marL="0" indent="0">
              <a:buNone/>
            </a:pPr>
            <a:r>
              <a:rPr lang="en-GB" dirty="0"/>
              <a:t>	</a:t>
            </a:r>
            <a:r>
              <a:rPr lang="en-GB" dirty="0" smtClean="0"/>
              <a:t>	     (£)		Completed		completed (£)</a:t>
            </a:r>
          </a:p>
          <a:p>
            <a:pPr marL="0" indent="0">
              <a:buNone/>
            </a:pPr>
            <a:r>
              <a:rPr lang="en-GB" dirty="0" smtClean="0"/>
              <a:t>A		800		100			800</a:t>
            </a:r>
          </a:p>
          <a:p>
            <a:pPr marL="0" indent="0">
              <a:buNone/>
            </a:pPr>
            <a:r>
              <a:rPr lang="en-GB" dirty="0" smtClean="0"/>
              <a:t>B		420		100			420</a:t>
            </a:r>
          </a:p>
          <a:p>
            <a:pPr marL="0" indent="0">
              <a:buNone/>
            </a:pPr>
            <a:r>
              <a:rPr lang="en-GB" dirty="0" smtClean="0"/>
              <a:t>C		560		75			420</a:t>
            </a:r>
          </a:p>
          <a:p>
            <a:pPr marL="0" indent="0">
              <a:buNone/>
            </a:pPr>
            <a:r>
              <a:rPr lang="en-GB" dirty="0" smtClean="0"/>
              <a:t>D		240		83			200</a:t>
            </a:r>
          </a:p>
          <a:p>
            <a:pPr marL="0" indent="0">
              <a:buNone/>
            </a:pPr>
            <a:r>
              <a:rPr lang="en-GB" dirty="0" smtClean="0"/>
              <a:t>E		700		0			0</a:t>
            </a:r>
          </a:p>
          <a:p>
            <a:pPr marL="0" indent="0">
              <a:buNone/>
            </a:pPr>
            <a:r>
              <a:rPr lang="en-GB" dirty="0" smtClean="0"/>
              <a:t>  TOTAL    £	</a:t>
            </a:r>
            <a:r>
              <a:rPr lang="en-GB" b="1" dirty="0" smtClean="0"/>
              <a:t>2720			          	        £	1840</a:t>
            </a:r>
            <a:r>
              <a:rPr lang="en-GB" dirty="0" smtClean="0"/>
              <a:t>		</a:t>
            </a:r>
            <a:endParaRPr lang="en-GB" dirty="0"/>
          </a:p>
        </p:txBody>
      </p:sp>
    </p:spTree>
    <p:extLst>
      <p:ext uri="{BB962C8B-B14F-4D97-AF65-F5344CB8AC3E}">
        <p14:creationId xmlns:p14="http://schemas.microsoft.com/office/powerpoint/2010/main" val="18802339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096" y="0"/>
            <a:ext cx="10515600" cy="1206097"/>
          </a:xfrm>
          <a:solidFill>
            <a:schemeClr val="accent1">
              <a:lumMod val="75000"/>
            </a:schemeClr>
          </a:solidFill>
        </p:spPr>
        <p:txBody>
          <a:bodyPr/>
          <a:lstStyle/>
          <a:p>
            <a:r>
              <a:rPr lang="en-GB" b="1" dirty="0" smtClean="0">
                <a:ln w="22225">
                  <a:solidFill>
                    <a:schemeClr val="accent2"/>
                  </a:solidFill>
                  <a:prstDash val="solid"/>
                </a:ln>
                <a:solidFill>
                  <a:schemeClr val="accent2">
                    <a:lumMod val="40000"/>
                    <a:lumOff val="60000"/>
                  </a:schemeClr>
                </a:solidFill>
              </a:rPr>
              <a:t>SIX STEPS – PERT / CPM </a:t>
            </a:r>
            <a:endParaRPr lang="en-GB" b="1" dirty="0">
              <a:ln w="22225">
                <a:solidFill>
                  <a:schemeClr val="accent2"/>
                </a:solidFill>
                <a:prstDash val="solid"/>
              </a:ln>
              <a:solidFill>
                <a:schemeClr val="accent2">
                  <a:lumMod val="40000"/>
                  <a:lumOff val="60000"/>
                </a:schemeClr>
              </a:solidFill>
            </a:endParaRPr>
          </a:p>
        </p:txBody>
      </p:sp>
      <p:sp>
        <p:nvSpPr>
          <p:cNvPr id="3" name="Content Placeholder 2"/>
          <p:cNvSpPr>
            <a:spLocks noGrp="1"/>
          </p:cNvSpPr>
          <p:nvPr>
            <p:ph idx="1"/>
          </p:nvPr>
        </p:nvSpPr>
        <p:spPr>
          <a:xfrm>
            <a:off x="734096" y="1326524"/>
            <a:ext cx="10619704" cy="4850439"/>
          </a:xfrm>
          <a:solidFill>
            <a:schemeClr val="accent1">
              <a:lumMod val="40000"/>
              <a:lumOff val="60000"/>
            </a:schemeClr>
          </a:solidFill>
        </p:spPr>
        <p:txBody>
          <a:bodyPr/>
          <a:lstStyle/>
          <a:p>
            <a:pPr marL="514350" indent="-514350">
              <a:buFont typeface="+mj-lt"/>
              <a:buAutoNum type="arabicPeriod"/>
            </a:pPr>
            <a:r>
              <a:rPr lang="en-GB" dirty="0" smtClean="0"/>
              <a:t>Define the project and split the project into distinct activities and tasks.</a:t>
            </a:r>
          </a:p>
          <a:p>
            <a:pPr marL="514350" indent="-514350">
              <a:buFont typeface="+mj-lt"/>
              <a:buAutoNum type="arabicPeriod"/>
            </a:pPr>
            <a:r>
              <a:rPr lang="en-GB" dirty="0" smtClean="0"/>
              <a:t>Determine the relationships between the activities , and list all precedence relationships.</a:t>
            </a:r>
          </a:p>
          <a:p>
            <a:pPr marL="514350" indent="-514350">
              <a:buFont typeface="+mj-lt"/>
              <a:buAutoNum type="arabicPeriod"/>
            </a:pPr>
            <a:r>
              <a:rPr lang="en-GB" dirty="0" smtClean="0"/>
              <a:t>Draw a net work diagram showing the precedence relationships between the activities.</a:t>
            </a:r>
          </a:p>
          <a:p>
            <a:pPr marL="514350" indent="-514350">
              <a:buFont typeface="+mj-lt"/>
              <a:buAutoNum type="arabicPeriod"/>
            </a:pPr>
            <a:r>
              <a:rPr lang="en-GB" dirty="0" smtClean="0"/>
              <a:t>Determine the duration and cost of each activity.</a:t>
            </a:r>
          </a:p>
          <a:p>
            <a:pPr marL="514350" indent="-514350">
              <a:buFont typeface="+mj-lt"/>
              <a:buAutoNum type="arabicPeriod"/>
            </a:pPr>
            <a:r>
              <a:rPr lang="en-GB" dirty="0" smtClean="0"/>
              <a:t>Calculate the critical path and its duration for the network.</a:t>
            </a:r>
          </a:p>
          <a:p>
            <a:pPr marL="514350" indent="-514350">
              <a:buFont typeface="+mj-lt"/>
              <a:buAutoNum type="arabicPeriod"/>
            </a:pPr>
            <a:r>
              <a:rPr lang="en-GB" dirty="0" smtClean="0"/>
              <a:t>Use the network to help plan, schedule, monitor and control the project.</a:t>
            </a:r>
            <a:endParaRPr lang="en-GB" dirty="0"/>
          </a:p>
        </p:txBody>
      </p:sp>
    </p:spTree>
    <p:extLst>
      <p:ext uri="{BB962C8B-B14F-4D97-AF65-F5344CB8AC3E}">
        <p14:creationId xmlns:p14="http://schemas.microsoft.com/office/powerpoint/2010/main" val="36954004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094" y="301214"/>
            <a:ext cx="10639313" cy="5744584"/>
          </a:xfrm>
        </p:spPr>
        <p:txBody>
          <a:bodyPr>
            <a:normAutofit lnSpcReduction="10000"/>
          </a:bodyPr>
          <a:lstStyle/>
          <a:p>
            <a:pPr algn="just"/>
            <a:r>
              <a:rPr lang="en-GB" dirty="0" smtClean="0"/>
              <a:t>Budgeted cost to date £ 1810 (Week 10</a:t>
            </a:r>
            <a:r>
              <a:rPr lang="en-GB" baseline="30000" dirty="0" smtClean="0"/>
              <a:t>th</a:t>
            </a:r>
            <a:r>
              <a:rPr lang="en-GB" dirty="0" smtClean="0"/>
              <a:t> end – see earlier slide-table)</a:t>
            </a:r>
          </a:p>
          <a:p>
            <a:pPr algn="just"/>
            <a:r>
              <a:rPr lang="en-GB" dirty="0" smtClean="0"/>
              <a:t>The difference between the cost incurred and budgeted expenditure is known as current budget variance.</a:t>
            </a:r>
          </a:p>
          <a:p>
            <a:pPr algn="just"/>
            <a:r>
              <a:rPr lang="en-GB" dirty="0" smtClean="0"/>
              <a:t>Current budget variance is £ 2020-1810= £210 showing that the incurred cost is greater than the budgeted cost to date. </a:t>
            </a:r>
            <a:r>
              <a:rPr lang="en-GB" dirty="0" smtClean="0"/>
              <a:t>(Please see cumulative total at the end of week 10 in th</a:t>
            </a:r>
            <a:r>
              <a:rPr lang="en-GB" dirty="0" smtClean="0"/>
              <a:t>e above table).</a:t>
            </a:r>
            <a:endParaRPr lang="en-GB" dirty="0" smtClean="0"/>
          </a:p>
          <a:p>
            <a:pPr algn="just"/>
            <a:r>
              <a:rPr lang="en-GB" dirty="0" smtClean="0"/>
              <a:t>The current budget variance can be split into two component variances, the performance variance and efficiency variance. </a:t>
            </a:r>
          </a:p>
          <a:p>
            <a:pPr algn="just"/>
            <a:r>
              <a:rPr lang="en-GB" b="1" dirty="0" smtClean="0">
                <a:solidFill>
                  <a:srgbClr val="FF0000"/>
                </a:solidFill>
              </a:rPr>
              <a:t>Performance variance</a:t>
            </a:r>
            <a:r>
              <a:rPr lang="en-GB" dirty="0" smtClean="0"/>
              <a:t>= Budget value of work done – budgeted expenditure.</a:t>
            </a:r>
          </a:p>
          <a:p>
            <a:pPr algn="just"/>
            <a:r>
              <a:rPr lang="en-GB" dirty="0" smtClean="0"/>
              <a:t>£ 1840-1810=£30</a:t>
            </a:r>
          </a:p>
          <a:p>
            <a:pPr algn="just"/>
            <a:r>
              <a:rPr lang="en-GB" b="1" dirty="0" smtClean="0">
                <a:solidFill>
                  <a:srgbClr val="FF0000"/>
                </a:solidFill>
              </a:rPr>
              <a:t>Efficiency variance </a:t>
            </a:r>
            <a:r>
              <a:rPr lang="en-GB" dirty="0" smtClean="0"/>
              <a:t>= Incurred cost – budget value of work </a:t>
            </a:r>
          </a:p>
          <a:p>
            <a:pPr algn="just"/>
            <a:r>
              <a:rPr lang="en-GB" dirty="0" smtClean="0"/>
              <a:t>£2020-1840=£</a:t>
            </a:r>
            <a:r>
              <a:rPr lang="en-GB" dirty="0" smtClean="0"/>
              <a:t>180</a:t>
            </a:r>
            <a:endParaRPr lang="en-GB" dirty="0" smtClean="0"/>
          </a:p>
          <a:p>
            <a:pPr algn="just"/>
            <a:endParaRPr lang="en-GB" dirty="0"/>
          </a:p>
        </p:txBody>
      </p:sp>
    </p:spTree>
    <p:extLst>
      <p:ext uri="{BB962C8B-B14F-4D97-AF65-F5344CB8AC3E}">
        <p14:creationId xmlns:p14="http://schemas.microsoft.com/office/powerpoint/2010/main" val="38203393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9540" y="622991"/>
            <a:ext cx="10515600" cy="4351338"/>
          </a:xfrm>
        </p:spPr>
        <p:txBody>
          <a:bodyPr>
            <a:normAutofit/>
          </a:bodyPr>
          <a:lstStyle/>
          <a:p>
            <a:r>
              <a:rPr lang="en-GB" sz="2400" dirty="0" smtClean="0"/>
              <a:t>Positive performance variance shows that the work is ahead of schedule whereas the positive efficiency variance shows that overspending has occurred. </a:t>
            </a:r>
          </a:p>
          <a:p>
            <a:r>
              <a:rPr lang="en-GB" sz="2400" dirty="0" smtClean="0"/>
              <a:t>As C activity requires 2 more weeks and D activity one more week and assuming E will still take the estimated time of 7 weeks, the project will require 9 weeks to complete. A total project time of nineteen weeks. </a:t>
            </a:r>
          </a:p>
          <a:p>
            <a:r>
              <a:rPr lang="en-GB" sz="2400" dirty="0" smtClean="0"/>
              <a:t>This is a saving of 1 week one week on the estimated project time. </a:t>
            </a:r>
          </a:p>
          <a:p>
            <a:r>
              <a:rPr lang="en-GB" sz="2400" dirty="0" smtClean="0"/>
              <a:t>Hence there is a slight overrun on the cost , but potential saving of one week in the total time.</a:t>
            </a:r>
            <a:endParaRPr lang="en-GB" sz="2400" dirty="0"/>
          </a:p>
        </p:txBody>
      </p:sp>
    </p:spTree>
    <p:extLst>
      <p:ext uri="{BB962C8B-B14F-4D97-AF65-F5344CB8AC3E}">
        <p14:creationId xmlns:p14="http://schemas.microsoft.com/office/powerpoint/2010/main" val="7661654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PROJECTING CRASHING WITH CPM</a:t>
            </a:r>
            <a:endParaRPr lang="en-GB" dirty="0"/>
          </a:p>
        </p:txBody>
      </p:sp>
      <p:sp>
        <p:nvSpPr>
          <p:cNvPr id="3" name="Content Placeholder 2"/>
          <p:cNvSpPr>
            <a:spLocks noGrp="1"/>
          </p:cNvSpPr>
          <p:nvPr>
            <p:ph idx="1"/>
          </p:nvPr>
        </p:nvSpPr>
        <p:spPr/>
        <p:txBody>
          <a:bodyPr>
            <a:normAutofit/>
          </a:bodyPr>
          <a:lstStyle/>
          <a:p>
            <a:pPr algn="just"/>
            <a:r>
              <a:rPr lang="en-GB" dirty="0" smtClean="0"/>
              <a:t>Assume Etihad Company have to complete the maintenance project with in 15 weeks instead of 25 week.</a:t>
            </a:r>
          </a:p>
          <a:p>
            <a:pPr algn="just"/>
            <a:r>
              <a:rPr lang="en-GB" dirty="0" smtClean="0"/>
              <a:t>The critical path is 20 weeks, hence the deadline cannot be met unless more resources can be obtained to shorten the times of some of the activities.</a:t>
            </a:r>
          </a:p>
          <a:p>
            <a:pPr algn="just"/>
            <a:r>
              <a:rPr lang="en-GB" dirty="0" smtClean="0"/>
              <a:t>This shortening of activities is called </a:t>
            </a:r>
            <a:r>
              <a:rPr lang="en-GB" b="1" dirty="0" smtClean="0">
                <a:solidFill>
                  <a:srgbClr val="FF0000"/>
                </a:solidFill>
              </a:rPr>
              <a:t>crashing.</a:t>
            </a:r>
          </a:p>
          <a:p>
            <a:pPr algn="just"/>
            <a:r>
              <a:rPr lang="en-GB" dirty="0" smtClean="0"/>
              <a:t>The introduction of new resources will involve extra expenditure and manager needs to determine which activities to crash in order to achieve the minimum extra cost.  </a:t>
            </a:r>
            <a:endParaRPr lang="en-GB" dirty="0"/>
          </a:p>
        </p:txBody>
      </p:sp>
    </p:spTree>
    <p:extLst>
      <p:ext uri="{BB962C8B-B14F-4D97-AF65-F5344CB8AC3E}">
        <p14:creationId xmlns:p14="http://schemas.microsoft.com/office/powerpoint/2010/main" val="42659266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258300" cy="523875"/>
          </a:xfrm>
        </p:spPr>
        <p:txBody>
          <a:bodyPr>
            <a:normAutofit fontScale="90000"/>
          </a:bodyPr>
          <a:lstStyle/>
          <a:p>
            <a:r>
              <a:rPr lang="en-GB" dirty="0" smtClean="0"/>
              <a:t>PROJECT CRASHING PROCEDURE</a:t>
            </a:r>
            <a:endParaRPr lang="en-GB" dirty="0"/>
          </a:p>
        </p:txBody>
      </p:sp>
      <p:sp>
        <p:nvSpPr>
          <p:cNvPr id="3" name="Content Placeholder 2"/>
          <p:cNvSpPr>
            <a:spLocks noGrp="1"/>
          </p:cNvSpPr>
          <p:nvPr>
            <p:ph idx="1"/>
          </p:nvPr>
        </p:nvSpPr>
        <p:spPr>
          <a:xfrm>
            <a:off x="336550" y="889000"/>
            <a:ext cx="10293350" cy="5219700"/>
          </a:xfrm>
        </p:spPr>
        <p:txBody>
          <a:bodyPr>
            <a:normAutofit fontScale="92500" lnSpcReduction="10000"/>
          </a:bodyPr>
          <a:lstStyle/>
          <a:p>
            <a:pPr marL="514350" indent="-514350" algn="just">
              <a:buFont typeface="+mj-lt"/>
              <a:buAutoNum type="arabicPeriod"/>
            </a:pPr>
            <a:r>
              <a:rPr lang="en-GB" dirty="0" smtClean="0"/>
              <a:t>Determine the critical path.</a:t>
            </a:r>
          </a:p>
          <a:p>
            <a:pPr marL="514350" indent="-514350" algn="just">
              <a:buFont typeface="+mj-lt"/>
              <a:buAutoNum type="arabicPeriod"/>
            </a:pPr>
            <a:r>
              <a:rPr lang="en-GB" dirty="0" smtClean="0"/>
              <a:t>Calculate the crash cost per unit time period for each activity in the net work where :</a:t>
            </a:r>
          </a:p>
          <a:p>
            <a:pPr marL="0" indent="0" algn="just">
              <a:buNone/>
            </a:pPr>
            <a:r>
              <a:rPr lang="en-GB" dirty="0" smtClean="0"/>
              <a:t>       Crash cost / unit time period  =   </a:t>
            </a:r>
            <a:r>
              <a:rPr lang="en-GB" u="sng" dirty="0" smtClean="0"/>
              <a:t>(Crash Cost – normal cost)</a:t>
            </a:r>
          </a:p>
          <a:p>
            <a:pPr marL="0" indent="0" algn="just">
              <a:buNone/>
            </a:pPr>
            <a:r>
              <a:rPr lang="en-GB" dirty="0"/>
              <a:t>	</a:t>
            </a:r>
            <a:r>
              <a:rPr lang="en-GB" dirty="0" smtClean="0"/>
              <a:t>				     (Normal time – Crash time)</a:t>
            </a:r>
          </a:p>
          <a:p>
            <a:pPr marL="514350" indent="-514350" algn="just">
              <a:buFont typeface="+mj-lt"/>
              <a:buAutoNum type="arabicPeriod" startAt="3"/>
            </a:pPr>
            <a:r>
              <a:rPr lang="en-GB" dirty="0" smtClean="0"/>
              <a:t>Identify the activity on the critical path with the smallest crash cost / unit time period. Crash this activity as much as possible until</a:t>
            </a:r>
          </a:p>
          <a:p>
            <a:pPr marL="2343150" lvl="4" indent="-514350" algn="just">
              <a:buFont typeface="+mj-lt"/>
              <a:buAutoNum type="romanUcPeriod"/>
            </a:pPr>
            <a:r>
              <a:rPr lang="en-GB" sz="2000" i="1" dirty="0" smtClean="0"/>
              <a:t>Another path becomes critical as well or </a:t>
            </a:r>
          </a:p>
          <a:p>
            <a:pPr marL="2343150" lvl="4" indent="-514350" algn="just">
              <a:buFont typeface="+mj-lt"/>
              <a:buAutoNum type="romanUcPeriod"/>
            </a:pPr>
            <a:r>
              <a:rPr lang="en-GB" sz="2000" i="1" dirty="0" smtClean="0"/>
              <a:t>The deadline has been met or </a:t>
            </a:r>
          </a:p>
          <a:p>
            <a:pPr marL="2343150" lvl="4" indent="-514350" algn="just">
              <a:buFont typeface="+mj-lt"/>
              <a:buAutoNum type="romanUcPeriod"/>
            </a:pPr>
            <a:r>
              <a:rPr lang="en-GB" sz="2000" i="1" dirty="0" smtClean="0"/>
              <a:t>No more crashing of this activity can be done</a:t>
            </a:r>
            <a:r>
              <a:rPr lang="en-GB" dirty="0" smtClean="0"/>
              <a:t>. </a:t>
            </a:r>
          </a:p>
          <a:p>
            <a:pPr algn="just"/>
            <a:r>
              <a:rPr lang="en-GB" dirty="0" smtClean="0"/>
              <a:t>If condition 3(II) is met the task has been completed. If condition 3(I) is met return to step 3 crashing on both critical paths simultaneously. If condition 3(III)  is met return to step 3 ignoring any activities previously crashed.</a:t>
            </a:r>
            <a:endParaRPr lang="en-GB" dirty="0"/>
          </a:p>
        </p:txBody>
      </p:sp>
    </p:spTree>
    <p:extLst>
      <p:ext uri="{BB962C8B-B14F-4D97-AF65-F5344CB8AC3E}">
        <p14:creationId xmlns:p14="http://schemas.microsoft.com/office/powerpoint/2010/main" val="17627428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009"/>
            <a:ext cx="9455331" cy="679266"/>
          </a:xfrm>
        </p:spPr>
        <p:txBody>
          <a:bodyPr>
            <a:normAutofit/>
          </a:bodyPr>
          <a:lstStyle/>
          <a:p>
            <a:r>
              <a:rPr lang="en-GB" sz="2800" dirty="0" smtClean="0"/>
              <a:t>EXAMPLE – CRASHING OF THE PROJECT</a:t>
            </a:r>
            <a:endParaRPr lang="en-GB" sz="2800" dirty="0"/>
          </a:p>
        </p:txBody>
      </p:sp>
      <p:sp>
        <p:nvSpPr>
          <p:cNvPr id="3" name="Content Placeholder 2"/>
          <p:cNvSpPr>
            <a:spLocks noGrp="1"/>
          </p:cNvSpPr>
          <p:nvPr>
            <p:ph idx="1"/>
          </p:nvPr>
        </p:nvSpPr>
        <p:spPr>
          <a:xfrm>
            <a:off x="198120" y="1002665"/>
            <a:ext cx="10515600" cy="4351338"/>
          </a:xfrm>
        </p:spPr>
        <p:txBody>
          <a:bodyPr>
            <a:normAutofit fontScale="92500" lnSpcReduction="10000"/>
          </a:bodyPr>
          <a:lstStyle/>
          <a:p>
            <a:pPr marL="0" indent="0">
              <a:buNone/>
            </a:pPr>
            <a:r>
              <a:rPr lang="en-GB" dirty="0" smtClean="0"/>
              <a:t>THE FOLLOWING INFORMATION OBTAINED FOR THE ETIHAD COMPANY’S PROJECT.</a:t>
            </a:r>
          </a:p>
          <a:p>
            <a:pPr marL="0" indent="0">
              <a:buNone/>
            </a:pPr>
            <a:r>
              <a:rPr lang="en-GB" dirty="0" smtClean="0"/>
              <a:t>Activity		Time			Cost</a:t>
            </a:r>
          </a:p>
          <a:p>
            <a:pPr marL="0" indent="0">
              <a:buNone/>
            </a:pPr>
            <a:r>
              <a:rPr lang="en-GB" dirty="0"/>
              <a:t>	</a:t>
            </a:r>
            <a:r>
              <a:rPr lang="en-GB" dirty="0" smtClean="0"/>
              <a:t>		weeks)		(£)</a:t>
            </a:r>
          </a:p>
          <a:p>
            <a:pPr marL="0" indent="0">
              <a:buNone/>
            </a:pPr>
            <a:r>
              <a:rPr lang="en-GB" dirty="0"/>
              <a:t>	</a:t>
            </a:r>
            <a:r>
              <a:rPr lang="en-GB" dirty="0" smtClean="0"/>
              <a:t>	Normal   Crash 	Normal 	Crash </a:t>
            </a:r>
            <a:endParaRPr lang="en-GB" dirty="0"/>
          </a:p>
          <a:p>
            <a:pPr marL="0" indent="0">
              <a:buNone/>
            </a:pPr>
            <a:r>
              <a:rPr lang="en-GB" dirty="0" smtClean="0"/>
              <a:t>A			5	3	800		900</a:t>
            </a:r>
          </a:p>
          <a:p>
            <a:pPr marL="0" indent="0">
              <a:buNone/>
            </a:pPr>
            <a:r>
              <a:rPr lang="en-GB" dirty="0" smtClean="0"/>
              <a:t>B			3	2	420		500</a:t>
            </a:r>
          </a:p>
          <a:p>
            <a:pPr marL="0" indent="0">
              <a:buNone/>
            </a:pPr>
            <a:r>
              <a:rPr lang="en-GB" dirty="0" smtClean="0"/>
              <a:t>C			8	5	560		740</a:t>
            </a:r>
          </a:p>
          <a:p>
            <a:pPr marL="0" indent="0">
              <a:buNone/>
            </a:pPr>
            <a:r>
              <a:rPr lang="en-GB" dirty="0" smtClean="0"/>
              <a:t>D			6	3	240		540</a:t>
            </a:r>
          </a:p>
          <a:p>
            <a:pPr marL="0" indent="0">
              <a:buNone/>
            </a:pPr>
            <a:r>
              <a:rPr lang="en-GB" dirty="0" smtClean="0"/>
              <a:t>E			7	4	700		910			</a:t>
            </a:r>
            <a:endParaRPr lang="en-GB" dirty="0"/>
          </a:p>
        </p:txBody>
      </p:sp>
    </p:spTree>
    <p:extLst>
      <p:ext uri="{BB962C8B-B14F-4D97-AF65-F5344CB8AC3E}">
        <p14:creationId xmlns:p14="http://schemas.microsoft.com/office/powerpoint/2010/main" val="6562952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CALCULATIONS – CRASHING OF PROJECT</a:t>
            </a:r>
            <a:endParaRPr lang="en-GB" dirty="0"/>
          </a:p>
        </p:txBody>
      </p:sp>
      <p:sp>
        <p:nvSpPr>
          <p:cNvPr id="3" name="Content Placeholder 2"/>
          <p:cNvSpPr>
            <a:spLocks noGrp="1"/>
          </p:cNvSpPr>
          <p:nvPr>
            <p:ph idx="1"/>
          </p:nvPr>
        </p:nvSpPr>
        <p:spPr/>
        <p:txBody>
          <a:bodyPr/>
          <a:lstStyle/>
          <a:p>
            <a:pPr marL="0" indent="0">
              <a:buNone/>
            </a:pPr>
            <a:r>
              <a:rPr lang="en-GB" dirty="0" smtClean="0"/>
              <a:t>THE CRASH TIMES PER WEEK ARE </a:t>
            </a:r>
            <a:r>
              <a:rPr lang="en-GB" dirty="0"/>
              <a:t>		</a:t>
            </a:r>
            <a:r>
              <a:rPr lang="en-GB" dirty="0" smtClean="0"/>
              <a:t> </a:t>
            </a:r>
            <a:endParaRPr lang="en-GB" dirty="0"/>
          </a:p>
          <a:p>
            <a:pPr marL="0" indent="0">
              <a:buNone/>
            </a:pPr>
            <a:r>
              <a:rPr lang="en-GB" dirty="0"/>
              <a:t>A	</a:t>
            </a:r>
            <a:r>
              <a:rPr lang="en-GB" dirty="0" smtClean="0"/>
              <a:t>(900-800) / (</a:t>
            </a:r>
            <a:r>
              <a:rPr lang="en-GB" dirty="0"/>
              <a:t>	</a:t>
            </a:r>
            <a:r>
              <a:rPr lang="en-GB" dirty="0" smtClean="0"/>
              <a:t>5-3) = 50</a:t>
            </a:r>
            <a:endParaRPr lang="en-GB" dirty="0"/>
          </a:p>
          <a:p>
            <a:pPr marL="0" indent="0">
              <a:buNone/>
            </a:pPr>
            <a:r>
              <a:rPr lang="en-GB" dirty="0"/>
              <a:t>B	</a:t>
            </a:r>
            <a:r>
              <a:rPr lang="en-GB" dirty="0" smtClean="0"/>
              <a:t>(500-420) / (</a:t>
            </a:r>
            <a:r>
              <a:rPr lang="en-GB" dirty="0"/>
              <a:t>	</a:t>
            </a:r>
            <a:r>
              <a:rPr lang="en-GB" dirty="0" smtClean="0"/>
              <a:t>3-2) = 80</a:t>
            </a:r>
            <a:endParaRPr lang="en-GB" dirty="0"/>
          </a:p>
          <a:p>
            <a:pPr marL="0" indent="0">
              <a:buNone/>
            </a:pPr>
            <a:r>
              <a:rPr lang="en-GB" dirty="0"/>
              <a:t>C	</a:t>
            </a:r>
            <a:r>
              <a:rPr lang="en-GB" dirty="0" smtClean="0"/>
              <a:t>(740-560) / (</a:t>
            </a:r>
            <a:r>
              <a:rPr lang="en-GB" dirty="0"/>
              <a:t>	</a:t>
            </a:r>
            <a:r>
              <a:rPr lang="en-GB" dirty="0" smtClean="0"/>
              <a:t>8-5) = 60</a:t>
            </a:r>
            <a:endParaRPr lang="en-GB" dirty="0"/>
          </a:p>
          <a:p>
            <a:pPr marL="0" indent="0">
              <a:buNone/>
            </a:pPr>
            <a:r>
              <a:rPr lang="en-GB" dirty="0"/>
              <a:t>D	</a:t>
            </a:r>
            <a:r>
              <a:rPr lang="en-GB" dirty="0" smtClean="0"/>
              <a:t>(540-240) / (</a:t>
            </a:r>
            <a:r>
              <a:rPr lang="en-GB" dirty="0"/>
              <a:t>	</a:t>
            </a:r>
            <a:r>
              <a:rPr lang="en-GB" dirty="0" smtClean="0"/>
              <a:t>6-3) =100</a:t>
            </a:r>
            <a:endParaRPr lang="en-GB" dirty="0"/>
          </a:p>
          <a:p>
            <a:pPr marL="0" indent="0">
              <a:buNone/>
            </a:pPr>
            <a:r>
              <a:rPr lang="en-GB" dirty="0"/>
              <a:t>E	</a:t>
            </a:r>
            <a:r>
              <a:rPr lang="en-GB" dirty="0" smtClean="0"/>
              <a:t>(910-700) / (</a:t>
            </a:r>
            <a:r>
              <a:rPr lang="en-GB" dirty="0"/>
              <a:t>	</a:t>
            </a:r>
            <a:r>
              <a:rPr lang="en-GB" dirty="0" smtClean="0"/>
              <a:t>7-4) =70</a:t>
            </a:r>
            <a:r>
              <a:rPr lang="en-GB" dirty="0"/>
              <a:t>	</a:t>
            </a:r>
          </a:p>
        </p:txBody>
      </p:sp>
    </p:spTree>
    <p:extLst>
      <p:ext uri="{BB962C8B-B14F-4D97-AF65-F5344CB8AC3E}">
        <p14:creationId xmlns:p14="http://schemas.microsoft.com/office/powerpoint/2010/main" val="2356643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125"/>
            <a:ext cx="9612086" cy="457835"/>
          </a:xfrm>
        </p:spPr>
        <p:txBody>
          <a:bodyPr>
            <a:normAutofit/>
          </a:bodyPr>
          <a:lstStyle/>
          <a:p>
            <a:r>
              <a:rPr lang="en-GB" sz="2400" dirty="0" smtClean="0"/>
              <a:t>CRASHING OF ACTIVITIES - PROJECT</a:t>
            </a:r>
            <a:endParaRPr lang="en-GB" sz="2400" dirty="0"/>
          </a:p>
        </p:txBody>
      </p:sp>
      <p:sp>
        <p:nvSpPr>
          <p:cNvPr id="3" name="Content Placeholder 2"/>
          <p:cNvSpPr>
            <a:spLocks noGrp="1"/>
          </p:cNvSpPr>
          <p:nvPr>
            <p:ph idx="1"/>
          </p:nvPr>
        </p:nvSpPr>
        <p:spPr>
          <a:xfrm>
            <a:off x="616495" y="568960"/>
            <a:ext cx="10381705" cy="5233037"/>
          </a:xfrm>
        </p:spPr>
        <p:txBody>
          <a:bodyPr>
            <a:normAutofit fontScale="92500" lnSpcReduction="10000"/>
          </a:bodyPr>
          <a:lstStyle/>
          <a:p>
            <a:pPr marL="0" indent="0">
              <a:buNone/>
            </a:pPr>
            <a:r>
              <a:rPr lang="en-GB" dirty="0" smtClean="0"/>
              <a:t>Activity Cut		Project Duration	Cost		Cumulative Cost</a:t>
            </a:r>
          </a:p>
          <a:p>
            <a:pPr marL="0" indent="0">
              <a:buNone/>
            </a:pPr>
            <a:r>
              <a:rPr lang="en-GB" dirty="0"/>
              <a:t>	</a:t>
            </a:r>
            <a:r>
              <a:rPr lang="en-GB" dirty="0" smtClean="0"/>
              <a:t>		   (Weeks)		(£)			(£)</a:t>
            </a:r>
          </a:p>
          <a:p>
            <a:pPr marL="0" indent="0">
              <a:buNone/>
            </a:pPr>
            <a:endParaRPr lang="en-GB" dirty="0"/>
          </a:p>
          <a:p>
            <a:pPr marL="0" indent="0">
              <a:buNone/>
            </a:pPr>
            <a:r>
              <a:rPr lang="en-GB" dirty="0" smtClean="0"/>
              <a:t>None				20		0		2720</a:t>
            </a:r>
          </a:p>
          <a:p>
            <a:pPr marL="0" indent="0">
              <a:buNone/>
            </a:pPr>
            <a:r>
              <a:rPr lang="en-GB" dirty="0" smtClean="0"/>
              <a:t>Activity A by 2		18		100		2820</a:t>
            </a:r>
          </a:p>
          <a:p>
            <a:pPr marL="0" indent="0">
              <a:buNone/>
            </a:pPr>
            <a:r>
              <a:rPr lang="en-GB" dirty="0" smtClean="0"/>
              <a:t>ACE is still critical</a:t>
            </a:r>
          </a:p>
          <a:p>
            <a:pPr marL="0" indent="0">
              <a:buNone/>
            </a:pPr>
            <a:r>
              <a:rPr lang="en-GB" dirty="0" smtClean="0"/>
              <a:t>Activity C by 2		16		120		2940</a:t>
            </a:r>
          </a:p>
          <a:p>
            <a:pPr marL="0" indent="0">
              <a:buNone/>
            </a:pPr>
            <a:r>
              <a:rPr lang="en-GB" dirty="0" smtClean="0"/>
              <a:t>ACE and BDE are now critical. It is a choice between C and B at £ 60 + £80 = £ 140 or E or £ 70</a:t>
            </a:r>
          </a:p>
          <a:p>
            <a:pPr marL="0" indent="0">
              <a:buNone/>
            </a:pPr>
            <a:r>
              <a:rPr lang="en-GB" dirty="0" smtClean="0"/>
              <a:t>Activity E by 1		</a:t>
            </a:r>
            <a:r>
              <a:rPr lang="en-GB" dirty="0" smtClean="0"/>
              <a:t>15</a:t>
            </a:r>
            <a:r>
              <a:rPr lang="en-GB" dirty="0" smtClean="0"/>
              <a:t>		70		3010.</a:t>
            </a:r>
          </a:p>
          <a:p>
            <a:pPr marL="0" indent="0">
              <a:buNone/>
            </a:pPr>
            <a:r>
              <a:rPr lang="en-GB" dirty="0" smtClean="0"/>
              <a:t>The target of 15 weeks has been achieved at a total additional cost of  £3010 - £2720 = £ 290.</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31387019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381" y="203760"/>
            <a:ext cx="3970468" cy="452456"/>
          </a:xfrm>
        </p:spPr>
        <p:txBody>
          <a:bodyPr>
            <a:normAutofit fontScale="90000"/>
          </a:bodyPr>
          <a:lstStyle/>
          <a:p>
            <a:r>
              <a:rPr lang="en-GB" sz="2800" b="1" dirty="0" smtClean="0">
                <a:ln w="22225">
                  <a:solidFill>
                    <a:schemeClr val="tx1"/>
                  </a:solidFill>
                  <a:prstDash val="solid"/>
                </a:ln>
                <a:solidFill>
                  <a:schemeClr val="accent2">
                    <a:lumMod val="40000"/>
                    <a:lumOff val="60000"/>
                  </a:schemeClr>
                </a:solidFill>
              </a:rPr>
              <a:t>THE PERT APPROACH</a:t>
            </a:r>
            <a:endParaRPr lang="en-GB" sz="2800" dirty="0">
              <a:ln w="22225">
                <a:solidFill>
                  <a:schemeClr val="tx1"/>
                </a:solidFill>
                <a:prstDash val="solid"/>
              </a:ln>
            </a:endParaRPr>
          </a:p>
        </p:txBody>
      </p:sp>
      <p:sp>
        <p:nvSpPr>
          <p:cNvPr id="3" name="Content Placeholder 2"/>
          <p:cNvSpPr>
            <a:spLocks noGrp="1"/>
          </p:cNvSpPr>
          <p:nvPr>
            <p:ph idx="1"/>
          </p:nvPr>
        </p:nvSpPr>
        <p:spPr>
          <a:xfrm>
            <a:off x="741381" y="785308"/>
            <a:ext cx="10382026" cy="4681650"/>
          </a:xfrm>
        </p:spPr>
        <p:txBody>
          <a:bodyPr>
            <a:normAutofit fontScale="85000" lnSpcReduction="10000"/>
          </a:bodyPr>
          <a:lstStyle/>
          <a:p>
            <a:r>
              <a:rPr lang="en-GB" sz="2400" dirty="0" smtClean="0"/>
              <a:t>THE CPM METHOD ASSUMES THAT THE ACTIVITY DURATIONS ARE CERTAIN.</a:t>
            </a:r>
          </a:p>
          <a:p>
            <a:r>
              <a:rPr lang="en-GB" sz="2400" dirty="0" smtClean="0"/>
              <a:t>PERT APPROACH WAS DEVELOPED TO DEAL WITH ACTIVITIES WHERE THERE IS UNCERTAINITY IN THE DURATIONS OF THE ACTIVITY.</a:t>
            </a:r>
          </a:p>
          <a:p>
            <a:r>
              <a:rPr lang="en-GB" sz="2400" dirty="0" smtClean="0"/>
              <a:t>FOR  A PERT ACTIVITY THREE ESTIMATES OF DURATION ARE REQUIRED.</a:t>
            </a:r>
          </a:p>
          <a:p>
            <a:pPr marL="914400" lvl="1" indent="-457200">
              <a:buFont typeface="+mj-lt"/>
              <a:buAutoNum type="arabicPeriod"/>
            </a:pPr>
            <a:r>
              <a:rPr lang="en-GB" sz="2000" dirty="0" smtClean="0"/>
              <a:t>Optimistic time (a) or ((o)  = the shortest time the activity will take if every things go well</a:t>
            </a:r>
          </a:p>
          <a:p>
            <a:pPr marL="914400" lvl="1" indent="-457200">
              <a:buFont typeface="+mj-lt"/>
              <a:buAutoNum type="arabicPeriod"/>
            </a:pPr>
            <a:r>
              <a:rPr lang="en-GB" sz="2000" dirty="0" smtClean="0"/>
              <a:t>Most likely time (m) = the model time, i.e., the time that most would estimate.</a:t>
            </a:r>
          </a:p>
          <a:p>
            <a:pPr marL="914400" lvl="1" indent="-457200">
              <a:buFont typeface="+mj-lt"/>
              <a:buAutoNum type="arabicPeriod"/>
            </a:pPr>
            <a:r>
              <a:rPr lang="en-GB" sz="2000" dirty="0" smtClean="0"/>
              <a:t>Pessimistic time (b) or (p) = The longest time the activity will take assuming everything does not go well.</a:t>
            </a:r>
          </a:p>
          <a:p>
            <a:r>
              <a:rPr lang="en-GB" sz="2400" dirty="0" smtClean="0"/>
              <a:t>PERT ASSUMES THAT THESE TIME ESTIMATES FOLLOW BETA PROBABLITY DISTRIBUTION GIVING THE </a:t>
            </a:r>
            <a:r>
              <a:rPr lang="en-GB" sz="2400" b="1" i="1" dirty="0" smtClean="0"/>
              <a:t>EXPECTED ACTIVITY </a:t>
            </a:r>
            <a:r>
              <a:rPr lang="en-GB" sz="2400" dirty="0" smtClean="0"/>
              <a:t>TIME AS:</a:t>
            </a:r>
          </a:p>
          <a:p>
            <a:pPr marL="0" indent="0">
              <a:buNone/>
            </a:pPr>
            <a:r>
              <a:rPr lang="en-GB" sz="2400" dirty="0"/>
              <a:t>	</a:t>
            </a:r>
            <a:r>
              <a:rPr lang="en-GB" sz="2400" dirty="0" smtClean="0"/>
              <a:t>	t= </a:t>
            </a:r>
            <a:r>
              <a:rPr lang="en-GB" sz="2400" u="sng" dirty="0" smtClean="0"/>
              <a:t>(a +4m +b) </a:t>
            </a:r>
            <a:r>
              <a:rPr lang="en-GB" sz="2400" dirty="0" smtClean="0"/>
              <a:t>	or    t = </a:t>
            </a:r>
            <a:r>
              <a:rPr lang="en-GB" sz="2400" u="sng" dirty="0" smtClean="0"/>
              <a:t>(o + 4m + p)</a:t>
            </a:r>
            <a:r>
              <a:rPr lang="en-GB" sz="2400" dirty="0" smtClean="0"/>
              <a:t>	</a:t>
            </a:r>
            <a:endParaRPr lang="en-GB" sz="2400" u="sng" dirty="0" smtClean="0"/>
          </a:p>
          <a:p>
            <a:pPr marL="2286000" lvl="5" indent="0">
              <a:buNone/>
            </a:pPr>
            <a:r>
              <a:rPr lang="en-GB" sz="2400" dirty="0" smtClean="0"/>
              <a:t>      6		      6</a:t>
            </a:r>
          </a:p>
          <a:p>
            <a:pPr marL="0" indent="0">
              <a:buNone/>
            </a:pPr>
            <a:r>
              <a:rPr lang="en-GB" sz="2600" dirty="0" smtClean="0"/>
              <a:t>    AND </a:t>
            </a:r>
            <a:r>
              <a:rPr lang="en-GB" sz="2400" b="1" i="1" dirty="0" smtClean="0"/>
              <a:t>STANDARD DEVIATION </a:t>
            </a:r>
            <a:r>
              <a:rPr lang="en-GB" sz="2600" dirty="0" smtClean="0"/>
              <a:t>AS : </a:t>
            </a:r>
          </a:p>
          <a:p>
            <a:pPr marL="0" indent="0">
              <a:buNone/>
            </a:pPr>
            <a:r>
              <a:rPr lang="en-GB" sz="2600" dirty="0" smtClean="0"/>
              <a:t>		SD  = </a:t>
            </a:r>
            <a:r>
              <a:rPr lang="en-GB" sz="2600" u="sng" dirty="0" smtClean="0"/>
              <a:t>(b-a)</a:t>
            </a:r>
            <a:r>
              <a:rPr lang="en-GB" sz="2600" dirty="0" smtClean="0"/>
              <a:t>	or    SD = </a:t>
            </a:r>
            <a:r>
              <a:rPr lang="en-GB" sz="2600" u="sng" dirty="0" smtClean="0"/>
              <a:t>(p-o)</a:t>
            </a:r>
            <a:r>
              <a:rPr lang="en-GB" sz="2600" dirty="0" smtClean="0"/>
              <a:t>	</a:t>
            </a:r>
            <a:endParaRPr lang="en-GB" sz="2600" u="sng" dirty="0" smtClean="0"/>
          </a:p>
          <a:p>
            <a:pPr marL="0" indent="0">
              <a:buNone/>
            </a:pPr>
            <a:r>
              <a:rPr lang="en-GB" sz="2600" dirty="0"/>
              <a:t> </a:t>
            </a:r>
            <a:r>
              <a:rPr lang="en-GB" sz="2600" dirty="0" smtClean="0"/>
              <a:t>      		            6			     6</a:t>
            </a:r>
            <a:endParaRPr lang="en-GB" sz="2600" dirty="0"/>
          </a:p>
        </p:txBody>
      </p:sp>
    </p:spTree>
    <p:extLst>
      <p:ext uri="{BB962C8B-B14F-4D97-AF65-F5344CB8AC3E}">
        <p14:creationId xmlns:p14="http://schemas.microsoft.com/office/powerpoint/2010/main" val="19153685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17587"/>
            <a:ext cx="10515600" cy="4351338"/>
          </a:xfrm>
        </p:spPr>
        <p:txBody>
          <a:bodyPr>
            <a:normAutofit fontScale="77500" lnSpcReduction="20000"/>
          </a:bodyPr>
          <a:lstStyle/>
          <a:p>
            <a:pPr algn="just"/>
            <a:r>
              <a:rPr lang="en-GB" sz="2400" dirty="0" smtClean="0"/>
              <a:t>The </a:t>
            </a:r>
            <a:r>
              <a:rPr lang="en-GB" sz="2400" b="1" dirty="0" smtClean="0"/>
              <a:t>t</a:t>
            </a:r>
            <a:r>
              <a:rPr lang="en-GB" sz="2400" dirty="0" smtClean="0"/>
              <a:t> (expected activity time) is used to find the expected project duration, and the activity standard deviations can be used to examine the likely variability in the expected project duration.  </a:t>
            </a:r>
          </a:p>
          <a:p>
            <a:pPr algn="just"/>
            <a:r>
              <a:rPr lang="en-GB" sz="2400" dirty="0" smtClean="0"/>
              <a:t>PERT example – applying on Etihad company case. </a:t>
            </a:r>
          </a:p>
          <a:p>
            <a:pPr algn="just"/>
            <a:endParaRPr lang="en-GB" sz="2400" dirty="0"/>
          </a:p>
          <a:p>
            <a:pPr marL="0" indent="0" algn="just">
              <a:buNone/>
            </a:pPr>
            <a:r>
              <a:rPr lang="en-GB" sz="2400" dirty="0" smtClean="0"/>
              <a:t>Activity		     Optimistic	   Most likely	     Pessimistic</a:t>
            </a:r>
          </a:p>
          <a:p>
            <a:pPr marL="0" indent="0" algn="just">
              <a:buNone/>
            </a:pPr>
            <a:r>
              <a:rPr lang="en-GB" sz="2400" dirty="0"/>
              <a:t>	</a:t>
            </a:r>
            <a:r>
              <a:rPr lang="en-GB" sz="2400" dirty="0" smtClean="0"/>
              <a:t>	               (a)		 (m)	               (b)</a:t>
            </a:r>
          </a:p>
          <a:p>
            <a:pPr marL="0" indent="0" algn="just">
              <a:buNone/>
            </a:pPr>
            <a:r>
              <a:rPr lang="en-GB" sz="2400" dirty="0" smtClean="0"/>
              <a:t>A			2		5		8</a:t>
            </a:r>
          </a:p>
          <a:p>
            <a:pPr marL="0" indent="0" algn="just">
              <a:buNone/>
            </a:pPr>
            <a:r>
              <a:rPr lang="en-GB" sz="2400" dirty="0" smtClean="0"/>
              <a:t>B			2		2.5		6</a:t>
            </a:r>
          </a:p>
          <a:p>
            <a:pPr marL="0" indent="0" algn="just">
              <a:buNone/>
            </a:pPr>
            <a:r>
              <a:rPr lang="en-GB" sz="2400" dirty="0" smtClean="0"/>
              <a:t>C			4		7		16</a:t>
            </a:r>
          </a:p>
          <a:p>
            <a:pPr marL="0" indent="0" algn="just">
              <a:buNone/>
            </a:pPr>
            <a:r>
              <a:rPr lang="en-GB" sz="2400" dirty="0" smtClean="0"/>
              <a:t>D			5		6		7</a:t>
            </a:r>
          </a:p>
          <a:p>
            <a:pPr marL="0" indent="0" algn="just">
              <a:buNone/>
            </a:pPr>
            <a:r>
              <a:rPr lang="en-GB" sz="2400" dirty="0" smtClean="0"/>
              <a:t>E			1	 	8		9</a:t>
            </a:r>
            <a:r>
              <a:rPr lang="en-GB" sz="2400" dirty="0"/>
              <a:t>	</a:t>
            </a:r>
            <a:endParaRPr lang="en-GB" sz="2400" dirty="0" smtClean="0"/>
          </a:p>
          <a:p>
            <a:pPr marL="0" indent="0" algn="just">
              <a:buNone/>
            </a:pPr>
            <a:endParaRPr lang="en-GB" sz="2400" dirty="0"/>
          </a:p>
          <a:p>
            <a:pPr marL="0" indent="0" algn="just">
              <a:buNone/>
            </a:pPr>
            <a:r>
              <a:rPr lang="en-GB" sz="2400" b="1" dirty="0" smtClean="0"/>
              <a:t>Requirements: Calculate the expected times, the standard deviation and the variance (standard deviation squared) of the activities</a:t>
            </a:r>
            <a:r>
              <a:rPr lang="en-GB" sz="2400" dirty="0" smtClean="0"/>
              <a:t>.</a:t>
            </a:r>
            <a:endParaRPr lang="en-GB" sz="2400" dirty="0"/>
          </a:p>
        </p:txBody>
      </p:sp>
      <p:sp>
        <p:nvSpPr>
          <p:cNvPr id="4" name="Title 1"/>
          <p:cNvSpPr>
            <a:spLocks noGrp="1"/>
          </p:cNvSpPr>
          <p:nvPr>
            <p:ph type="title"/>
          </p:nvPr>
        </p:nvSpPr>
        <p:spPr>
          <a:xfrm>
            <a:off x="838200" y="268941"/>
            <a:ext cx="3131372" cy="430306"/>
          </a:xfrm>
        </p:spPr>
        <p:txBody>
          <a:bodyPr>
            <a:normAutofit fontScale="90000"/>
          </a:bodyPr>
          <a:lstStyle/>
          <a:p>
            <a:r>
              <a:rPr lang="en-GB" sz="2800" b="1" dirty="0" smtClean="0">
                <a:ln w="22225">
                  <a:solidFill>
                    <a:schemeClr val="tx1"/>
                  </a:solidFill>
                  <a:prstDash val="solid"/>
                </a:ln>
                <a:solidFill>
                  <a:schemeClr val="accent2">
                    <a:lumMod val="40000"/>
                    <a:lumOff val="60000"/>
                  </a:schemeClr>
                </a:solidFill>
              </a:rPr>
              <a:t>THE PERT APPROACH</a:t>
            </a:r>
            <a:endParaRPr lang="en-GB" sz="2800" dirty="0">
              <a:ln w="22225">
                <a:solidFill>
                  <a:schemeClr val="tx1"/>
                </a:solidFill>
                <a:prstDash val="solid"/>
              </a:ln>
            </a:endParaRPr>
          </a:p>
        </p:txBody>
      </p:sp>
    </p:spTree>
    <p:extLst>
      <p:ext uri="{BB962C8B-B14F-4D97-AF65-F5344CB8AC3E}">
        <p14:creationId xmlns:p14="http://schemas.microsoft.com/office/powerpoint/2010/main" val="35824465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9854" y="796066"/>
            <a:ext cx="10503946" cy="5380897"/>
          </a:xfrm>
        </p:spPr>
        <p:txBody>
          <a:bodyPr>
            <a:normAutofit fontScale="77500" lnSpcReduction="20000"/>
          </a:bodyPr>
          <a:lstStyle/>
          <a:p>
            <a:pPr marL="0" indent="0" algn="just">
              <a:buNone/>
            </a:pPr>
            <a:endParaRPr lang="en-GB" dirty="0"/>
          </a:p>
          <a:p>
            <a:pPr marL="0" indent="0" algn="just">
              <a:buNone/>
            </a:pPr>
            <a:r>
              <a:rPr lang="en-GB" dirty="0"/>
              <a:t>Activity	</a:t>
            </a:r>
            <a:r>
              <a:rPr lang="en-GB" dirty="0" smtClean="0"/>
              <a:t>Expected time	Standard Deviation      Variance</a:t>
            </a:r>
            <a:endParaRPr lang="en-GB" dirty="0"/>
          </a:p>
          <a:p>
            <a:pPr marL="0" indent="0" algn="just">
              <a:buNone/>
            </a:pPr>
            <a:r>
              <a:rPr lang="en-GB" dirty="0"/>
              <a:t>		</a:t>
            </a:r>
            <a:r>
              <a:rPr lang="en-GB" dirty="0" smtClean="0"/>
              <a:t>          (t)</a:t>
            </a:r>
            <a:r>
              <a:rPr lang="en-GB" dirty="0"/>
              <a:t>		 </a:t>
            </a:r>
            <a:r>
              <a:rPr lang="en-GB" dirty="0" smtClean="0"/>
              <a:t>	(SD)</a:t>
            </a:r>
            <a:r>
              <a:rPr lang="en-GB" dirty="0"/>
              <a:t>	            </a:t>
            </a:r>
            <a:r>
              <a:rPr lang="en-GB" dirty="0" smtClean="0"/>
              <a:t>         (v)</a:t>
            </a:r>
            <a:endParaRPr lang="en-GB" dirty="0"/>
          </a:p>
          <a:p>
            <a:pPr marL="0" indent="0" algn="just">
              <a:buNone/>
            </a:pPr>
            <a:r>
              <a:rPr lang="en-GB" dirty="0"/>
              <a:t>A			</a:t>
            </a:r>
            <a:r>
              <a:rPr lang="en-GB" dirty="0" smtClean="0"/>
              <a:t>5</a:t>
            </a:r>
            <a:r>
              <a:rPr lang="en-GB" dirty="0"/>
              <a:t>		</a:t>
            </a:r>
            <a:r>
              <a:rPr lang="en-GB" dirty="0" smtClean="0"/>
              <a:t>	1</a:t>
            </a:r>
            <a:r>
              <a:rPr lang="en-GB" dirty="0"/>
              <a:t>		</a:t>
            </a:r>
            <a:r>
              <a:rPr lang="en-GB" dirty="0" smtClean="0"/>
              <a:t>	1</a:t>
            </a:r>
            <a:endParaRPr lang="en-GB" dirty="0"/>
          </a:p>
          <a:p>
            <a:pPr marL="0" indent="0" algn="just">
              <a:buNone/>
            </a:pPr>
            <a:r>
              <a:rPr lang="en-GB" dirty="0"/>
              <a:t>B			</a:t>
            </a:r>
            <a:r>
              <a:rPr lang="en-GB" dirty="0" smtClean="0"/>
              <a:t>3</a:t>
            </a:r>
            <a:r>
              <a:rPr lang="en-GB" dirty="0"/>
              <a:t>		</a:t>
            </a:r>
            <a:r>
              <a:rPr lang="en-GB" dirty="0" smtClean="0"/>
              <a:t>	0.667</a:t>
            </a:r>
            <a:r>
              <a:rPr lang="en-GB" dirty="0"/>
              <a:t>	</a:t>
            </a:r>
            <a:r>
              <a:rPr lang="en-GB" dirty="0" smtClean="0"/>
              <a:t>		0.444</a:t>
            </a:r>
            <a:endParaRPr lang="en-GB" dirty="0"/>
          </a:p>
          <a:p>
            <a:pPr marL="0" indent="0" algn="just">
              <a:buNone/>
            </a:pPr>
            <a:r>
              <a:rPr lang="en-GB" dirty="0"/>
              <a:t>C			</a:t>
            </a:r>
            <a:r>
              <a:rPr lang="en-GB" dirty="0" smtClean="0"/>
              <a:t>8</a:t>
            </a:r>
            <a:r>
              <a:rPr lang="en-GB" dirty="0"/>
              <a:t>		</a:t>
            </a:r>
            <a:r>
              <a:rPr lang="en-GB" dirty="0" smtClean="0"/>
              <a:t>	2</a:t>
            </a:r>
            <a:r>
              <a:rPr lang="en-GB" dirty="0"/>
              <a:t>		</a:t>
            </a:r>
            <a:r>
              <a:rPr lang="en-GB" dirty="0" smtClean="0"/>
              <a:t>	4</a:t>
            </a:r>
          </a:p>
          <a:p>
            <a:pPr marL="0" indent="0" algn="just">
              <a:buNone/>
            </a:pPr>
            <a:r>
              <a:rPr lang="en-GB" dirty="0" smtClean="0"/>
              <a:t>D			6			0.333			0.111</a:t>
            </a:r>
          </a:p>
          <a:p>
            <a:pPr marL="0" indent="0" algn="just">
              <a:buNone/>
            </a:pPr>
            <a:r>
              <a:rPr lang="en-GB" dirty="0" smtClean="0"/>
              <a:t>E</a:t>
            </a:r>
            <a:r>
              <a:rPr lang="en-GB" dirty="0"/>
              <a:t>			</a:t>
            </a:r>
            <a:r>
              <a:rPr lang="en-GB" dirty="0" smtClean="0"/>
              <a:t>7</a:t>
            </a:r>
            <a:r>
              <a:rPr lang="en-GB" dirty="0"/>
              <a:t>	 	</a:t>
            </a:r>
            <a:r>
              <a:rPr lang="en-GB" dirty="0" smtClean="0"/>
              <a:t>	1.333</a:t>
            </a:r>
            <a:r>
              <a:rPr lang="en-GB" dirty="0"/>
              <a:t>	</a:t>
            </a:r>
            <a:r>
              <a:rPr lang="en-GB" dirty="0" smtClean="0"/>
              <a:t>	</a:t>
            </a:r>
            <a:r>
              <a:rPr lang="en-GB" dirty="0"/>
              <a:t>	</a:t>
            </a:r>
            <a:r>
              <a:rPr lang="en-GB" dirty="0" smtClean="0"/>
              <a:t>1.778</a:t>
            </a:r>
            <a:endParaRPr lang="en-GB" dirty="0"/>
          </a:p>
          <a:p>
            <a:pPr marL="0" indent="0" algn="just">
              <a:buNone/>
            </a:pPr>
            <a:endParaRPr lang="en-GB" dirty="0"/>
          </a:p>
          <a:p>
            <a:pPr marL="0" indent="0" algn="just">
              <a:buNone/>
            </a:pPr>
            <a:r>
              <a:rPr lang="en-GB" b="1" dirty="0" smtClean="0">
                <a:solidFill>
                  <a:srgbClr val="FF0000"/>
                </a:solidFill>
              </a:rPr>
              <a:t>Note: </a:t>
            </a:r>
          </a:p>
          <a:p>
            <a:pPr algn="just"/>
            <a:r>
              <a:rPr lang="en-GB" b="1" dirty="0" smtClean="0">
                <a:solidFill>
                  <a:srgbClr val="FF0000"/>
                </a:solidFill>
              </a:rPr>
              <a:t>The expected time durations are the same as it was in the CPM example and hence the critical path is ACE with duration 20weeks as before. </a:t>
            </a:r>
          </a:p>
          <a:p>
            <a:pPr algn="just"/>
            <a:r>
              <a:rPr lang="en-GB" dirty="0" smtClean="0"/>
              <a:t>The variance for the project duration is the same as the variance of the critical path which is the sum of the variance of the critical activities.</a:t>
            </a:r>
          </a:p>
          <a:p>
            <a:pPr algn="just"/>
            <a:r>
              <a:rPr lang="en-GB" dirty="0" smtClean="0"/>
              <a:t>Project variance = 1+4+1.778 = 6.778 or the project Standard deviation = 2.60 weeks.</a:t>
            </a:r>
            <a:endParaRPr lang="en-GB" dirty="0"/>
          </a:p>
        </p:txBody>
      </p:sp>
    </p:spTree>
    <p:extLst>
      <p:ext uri="{BB962C8B-B14F-4D97-AF65-F5344CB8AC3E}">
        <p14:creationId xmlns:p14="http://schemas.microsoft.com/office/powerpoint/2010/main" val="41980379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7473" y="145652"/>
            <a:ext cx="7638534" cy="605655"/>
          </a:xfrm>
          <a:solidFill>
            <a:srgbClr val="FFFF00"/>
          </a:solidFill>
        </p:spPr>
        <p:txBody>
          <a:bodyPr>
            <a:normAutofit fontScale="90000"/>
          </a:bodyPr>
          <a:lstStyle/>
          <a:p>
            <a:r>
              <a:rPr lang="en-GB" b="1" dirty="0" smtClean="0">
                <a:ln w="22225">
                  <a:solidFill>
                    <a:schemeClr val="accent2"/>
                  </a:solidFill>
                  <a:prstDash val="solid"/>
                </a:ln>
                <a:solidFill>
                  <a:sysClr val="windowText" lastClr="000000"/>
                </a:solidFill>
              </a:rPr>
              <a:t>CRITICAL PATH</a:t>
            </a:r>
            <a:endParaRPr lang="en-GB" b="1" dirty="0">
              <a:ln w="22225">
                <a:solidFill>
                  <a:schemeClr val="accent2"/>
                </a:solidFill>
                <a:prstDash val="solid"/>
              </a:ln>
              <a:solidFill>
                <a:sysClr val="windowText" lastClr="000000"/>
              </a:solidFill>
            </a:endParaRPr>
          </a:p>
        </p:txBody>
      </p:sp>
      <p:sp>
        <p:nvSpPr>
          <p:cNvPr id="3" name="Content Placeholder 2"/>
          <p:cNvSpPr>
            <a:spLocks noGrp="1"/>
          </p:cNvSpPr>
          <p:nvPr>
            <p:ph idx="1"/>
          </p:nvPr>
        </p:nvSpPr>
        <p:spPr>
          <a:xfrm>
            <a:off x="1008785" y="751307"/>
            <a:ext cx="9710350" cy="4208823"/>
          </a:xfrm>
          <a:solidFill>
            <a:schemeClr val="accent1">
              <a:lumMod val="40000"/>
              <a:lumOff val="60000"/>
            </a:schemeClr>
          </a:solidFill>
        </p:spPr>
        <p:txBody>
          <a:bodyPr>
            <a:normAutofit fontScale="92500" lnSpcReduction="10000"/>
          </a:bodyPr>
          <a:lstStyle/>
          <a:p>
            <a:r>
              <a:rPr lang="en-GB" dirty="0" smtClean="0"/>
              <a:t>The critical path is the longest pathway through the network.</a:t>
            </a:r>
          </a:p>
          <a:p>
            <a:r>
              <a:rPr lang="en-GB" dirty="0" smtClean="0"/>
              <a:t>Any delay to activities on this pathway will delay completion of the project. </a:t>
            </a:r>
          </a:p>
          <a:p>
            <a:r>
              <a:rPr lang="en-GB" dirty="0" smtClean="0"/>
              <a:t>Particular attention should be paid to critical pathway and other pathways whose durations are close to the critical path duration in order to effectively control the project. </a:t>
            </a:r>
          </a:p>
          <a:p>
            <a:r>
              <a:rPr lang="en-GB" dirty="0" smtClean="0"/>
              <a:t>Reducing the time on critical path by allocating additional resources will allow project deadlines to be revised. </a:t>
            </a:r>
          </a:p>
          <a:p>
            <a:r>
              <a:rPr lang="en-GB" dirty="0" smtClean="0"/>
              <a:t>Flexibility can be obtained by identifying non critical activities and re-planning, rescheduling and reallocating resources such as manpower, machinery and finance. </a:t>
            </a:r>
            <a:endParaRPr lang="en-GB" dirty="0"/>
          </a:p>
        </p:txBody>
      </p:sp>
    </p:spTree>
    <p:extLst>
      <p:ext uri="{BB962C8B-B14F-4D97-AF65-F5344CB8AC3E}">
        <p14:creationId xmlns:p14="http://schemas.microsoft.com/office/powerpoint/2010/main" val="21671617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1" y="965013"/>
            <a:ext cx="10515600" cy="4351338"/>
          </a:xfrm>
        </p:spPr>
        <p:txBody>
          <a:bodyPr>
            <a:normAutofit/>
          </a:bodyPr>
          <a:lstStyle/>
          <a:p>
            <a:r>
              <a:rPr lang="en-GB" sz="2400" dirty="0" smtClean="0"/>
              <a:t>PERT ASSUMES THAT THE PROJECT TIMES ARE INDEPENDENT OF EACH OTHER AND THAT THE TOTAL PROJECT TIME FOLLOWS A NORMAL DISTRIBUTION</a:t>
            </a:r>
          </a:p>
          <a:p>
            <a:r>
              <a:rPr lang="en-GB" sz="2400" dirty="0" smtClean="0"/>
              <a:t>HENCE THE PROBABILITY OF THE PROJECT TIME EXCEEDING CAN BE DETERMINED USING NORMAL TABLES:</a:t>
            </a:r>
          </a:p>
          <a:p>
            <a:pPr marL="0" indent="0">
              <a:buNone/>
            </a:pPr>
            <a:r>
              <a:rPr lang="en-GB" sz="2400" dirty="0" smtClean="0"/>
              <a:t>	Z = </a:t>
            </a:r>
            <a:r>
              <a:rPr lang="en-GB" sz="2400" u="sng" dirty="0" smtClean="0"/>
              <a:t>(25 -20</a:t>
            </a:r>
            <a:r>
              <a:rPr lang="en-GB" sz="2400" dirty="0" smtClean="0"/>
              <a:t>) = 1.92</a:t>
            </a:r>
          </a:p>
          <a:p>
            <a:pPr marL="0" indent="0">
              <a:buNone/>
            </a:pPr>
            <a:r>
              <a:rPr lang="en-GB" sz="2400" dirty="0"/>
              <a:t> </a:t>
            </a:r>
            <a:r>
              <a:rPr lang="en-GB" sz="2400" dirty="0" smtClean="0"/>
              <a:t>                       2.6</a:t>
            </a:r>
          </a:p>
          <a:p>
            <a:pPr marL="0" indent="0">
              <a:buNone/>
            </a:pPr>
            <a:endParaRPr lang="en-GB" sz="2400" dirty="0"/>
          </a:p>
          <a:p>
            <a:pPr marL="0" indent="0">
              <a:buNone/>
            </a:pPr>
            <a:r>
              <a:rPr lang="en-GB" sz="2400" dirty="0" smtClean="0"/>
              <a:t>FROM THE NORMAL DISTRIBUTION TABLES, TABLE AREA = 0.4726</a:t>
            </a:r>
          </a:p>
          <a:p>
            <a:pPr marL="0" indent="0">
              <a:buNone/>
            </a:pPr>
            <a:r>
              <a:rPr lang="en-GB" sz="2400" dirty="0" smtClean="0"/>
              <a:t>THEREFORE TAIL AREA = 0.5 – 0.4726 = 0.0274 </a:t>
            </a:r>
          </a:p>
          <a:p>
            <a:pPr marL="0" indent="0">
              <a:buNone/>
            </a:pPr>
            <a:r>
              <a:rPr lang="en-GB" sz="2400" dirty="0" smtClean="0"/>
              <a:t>JUST UNDER 3 % CHANCE THAT THE PROJECT WILL EXCEED THE DEADLINE. </a:t>
            </a:r>
          </a:p>
          <a:p>
            <a:pPr marL="0" indent="0">
              <a:buNone/>
            </a:pPr>
            <a:endParaRPr lang="en-GB" sz="2400" dirty="0"/>
          </a:p>
        </p:txBody>
      </p:sp>
      <p:sp>
        <p:nvSpPr>
          <p:cNvPr id="4" name="Title 1"/>
          <p:cNvSpPr>
            <a:spLocks noGrp="1"/>
          </p:cNvSpPr>
          <p:nvPr>
            <p:ph type="title"/>
          </p:nvPr>
        </p:nvSpPr>
        <p:spPr>
          <a:xfrm>
            <a:off x="838201" y="365127"/>
            <a:ext cx="3432586" cy="473970"/>
          </a:xfrm>
        </p:spPr>
        <p:txBody>
          <a:bodyPr>
            <a:normAutofit fontScale="90000"/>
          </a:bodyPr>
          <a:lstStyle/>
          <a:p>
            <a:r>
              <a:rPr lang="en-GB" sz="2800" b="1" dirty="0" smtClean="0">
                <a:ln w="22225">
                  <a:solidFill>
                    <a:schemeClr val="tx1"/>
                  </a:solidFill>
                  <a:prstDash val="solid"/>
                </a:ln>
                <a:solidFill>
                  <a:schemeClr val="accent2">
                    <a:lumMod val="40000"/>
                    <a:lumOff val="60000"/>
                  </a:schemeClr>
                </a:solidFill>
              </a:rPr>
              <a:t>THE PERT APPROACH</a:t>
            </a:r>
            <a:endParaRPr lang="en-GB" sz="2800" dirty="0">
              <a:ln w="22225">
                <a:solidFill>
                  <a:schemeClr val="tx1"/>
                </a:solidFill>
                <a:prstDash val="solid"/>
              </a:ln>
            </a:endParaRPr>
          </a:p>
        </p:txBody>
      </p:sp>
    </p:spTree>
    <p:extLst>
      <p:ext uri="{BB962C8B-B14F-4D97-AF65-F5344CB8AC3E}">
        <p14:creationId xmlns:p14="http://schemas.microsoft.com/office/powerpoint/2010/main" val="23872887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4992445" cy="398668"/>
          </a:xfrm>
        </p:spPr>
        <p:txBody>
          <a:bodyPr>
            <a:noAutofit/>
          </a:bodyPr>
          <a:lstStyle/>
          <a:p>
            <a:r>
              <a:rPr lang="en-GB" sz="3200" dirty="0" smtClean="0"/>
              <a:t>NORMAL DISTRIBUTION</a:t>
            </a:r>
            <a:endParaRPr lang="en-GB" sz="3200" dirty="0"/>
          </a:p>
        </p:txBody>
      </p:sp>
      <p:pic>
        <p:nvPicPr>
          <p:cNvPr id="4" name="Content Placeholder 3"/>
          <p:cNvPicPr>
            <a:picLocks noGrp="1" noChangeAspect="1"/>
          </p:cNvPicPr>
          <p:nvPr>
            <p:ph idx="1"/>
          </p:nvPr>
        </p:nvPicPr>
        <p:blipFill rotWithShape="1">
          <a:blip r:embed="rId2"/>
          <a:srcRect l="255" r="2545" b="20345"/>
          <a:stretch/>
        </p:blipFill>
        <p:spPr>
          <a:xfrm>
            <a:off x="846152" y="925158"/>
            <a:ext cx="6910111" cy="5680037"/>
          </a:xfrm>
          <a:prstGeom prst="rect">
            <a:avLst/>
          </a:prstGeom>
        </p:spPr>
      </p:pic>
    </p:spTree>
    <p:extLst>
      <p:ext uri="{BB962C8B-B14F-4D97-AF65-F5344CB8AC3E}">
        <p14:creationId xmlns:p14="http://schemas.microsoft.com/office/powerpoint/2010/main" val="30761841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srcRect l="4791" t="16887" r="6578" b="34771"/>
          <a:stretch/>
        </p:blipFill>
        <p:spPr>
          <a:xfrm>
            <a:off x="1721225" y="817902"/>
            <a:ext cx="6486860" cy="6271387"/>
          </a:xfrm>
          <a:prstGeom prst="rect">
            <a:avLst/>
          </a:prstGeom>
        </p:spPr>
      </p:pic>
      <p:sp>
        <p:nvSpPr>
          <p:cNvPr id="4" name="Title 1"/>
          <p:cNvSpPr>
            <a:spLocks noGrp="1"/>
          </p:cNvSpPr>
          <p:nvPr>
            <p:ph type="title"/>
          </p:nvPr>
        </p:nvSpPr>
        <p:spPr>
          <a:xfrm>
            <a:off x="838200" y="365125"/>
            <a:ext cx="5003202" cy="538517"/>
          </a:xfrm>
        </p:spPr>
        <p:txBody>
          <a:bodyPr>
            <a:noAutofit/>
          </a:bodyPr>
          <a:lstStyle/>
          <a:p>
            <a:r>
              <a:rPr lang="en-GB" sz="3200" dirty="0" smtClean="0"/>
              <a:t>NORMAL DISTRIBUTION</a:t>
            </a:r>
            <a:endParaRPr lang="en-GB" sz="3200" dirty="0"/>
          </a:p>
        </p:txBody>
      </p:sp>
      <mc:AlternateContent xmlns:mc="http://schemas.openxmlformats.org/markup-compatibility/2006">
        <mc:Choice xmlns:p14="http://schemas.microsoft.com/office/powerpoint/2010/main" Requires="p14">
          <p:contentPart p14:bwMode="auto" r:id="rId3">
            <p14:nvContentPartPr>
              <p14:cNvPr id="6" name="Ink 5"/>
              <p14:cNvContentPartPr/>
              <p14:nvPr/>
            </p14:nvContentPartPr>
            <p14:xfrm>
              <a:off x="3808249" y="3076624"/>
              <a:ext cx="570960" cy="45000"/>
            </p14:xfrm>
          </p:contentPart>
        </mc:Choice>
        <mc:Fallback>
          <p:pic>
            <p:nvPicPr>
              <p:cNvPr id="6" name="Ink 5"/>
              <p:cNvPicPr/>
              <p:nvPr/>
            </p:nvPicPr>
            <p:blipFill>
              <a:blip r:embed="rId4"/>
              <a:stretch>
                <a:fillRect/>
              </a:stretch>
            </p:blipFill>
            <p:spPr>
              <a:xfrm>
                <a:off x="3766129" y="2992744"/>
                <a:ext cx="65484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p14:cNvContentPartPr/>
              <p14:nvPr/>
            </p14:nvContentPartPr>
            <p14:xfrm>
              <a:off x="4378489" y="3119824"/>
              <a:ext cx="360" cy="360"/>
            </p14:xfrm>
          </p:contentPart>
        </mc:Choice>
        <mc:Fallback>
          <p:pic>
            <p:nvPicPr>
              <p:cNvPr id="7" name="Ink 6"/>
              <p:cNvPicPr/>
              <p:nvPr/>
            </p:nvPicPr>
            <p:blipFill>
              <a:blip r:embed="rId6"/>
              <a:stretch>
                <a:fillRect/>
              </a:stretch>
            </p:blipFill>
            <p:spPr>
              <a:xfrm>
                <a:off x="4336369" y="3035584"/>
                <a:ext cx="84240" cy="168480"/>
              </a:xfrm>
              <a:prstGeom prst="rect">
                <a:avLst/>
              </a:prstGeom>
            </p:spPr>
          </p:pic>
        </mc:Fallback>
      </mc:AlternateContent>
    </p:spTree>
    <p:extLst>
      <p:ext uri="{BB962C8B-B14F-4D97-AF65-F5344CB8AC3E}">
        <p14:creationId xmlns:p14="http://schemas.microsoft.com/office/powerpoint/2010/main" val="41687657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3100" y="1231900"/>
            <a:ext cx="10680700" cy="4945063"/>
          </a:xfrm>
        </p:spPr>
        <p:txBody>
          <a:bodyPr>
            <a:normAutofit/>
          </a:bodyPr>
          <a:lstStyle/>
          <a:p>
            <a:r>
              <a:rPr lang="en-GB" sz="2400" dirty="0" smtClean="0"/>
              <a:t>A 95 % CONFIDENCE INTERVAL FOR THE PROJECT TIME COULD ALSO BE CALCULATED. </a:t>
            </a:r>
          </a:p>
          <a:p>
            <a:endParaRPr lang="en-GB" sz="2400" dirty="0"/>
          </a:p>
          <a:p>
            <a:r>
              <a:rPr lang="en-GB" sz="2400" dirty="0" smtClean="0"/>
              <a:t>95% CI = Mean +- 1.96 x Standard Deviation</a:t>
            </a:r>
          </a:p>
          <a:p>
            <a:pPr marL="0" indent="0">
              <a:buNone/>
            </a:pPr>
            <a:r>
              <a:rPr lang="en-GB" sz="2400" dirty="0"/>
              <a:t> </a:t>
            </a:r>
            <a:r>
              <a:rPr lang="en-GB" sz="2400" dirty="0" smtClean="0"/>
              <a:t>	   =    20 +-  1.96 x 2.6 weeks</a:t>
            </a:r>
          </a:p>
          <a:p>
            <a:pPr marL="0" indent="0">
              <a:buNone/>
            </a:pPr>
            <a:r>
              <a:rPr lang="en-GB" sz="2400" dirty="0"/>
              <a:t>	</a:t>
            </a:r>
            <a:r>
              <a:rPr lang="en-GB" sz="2400" dirty="0" smtClean="0"/>
              <a:t>   =    20 +-  5.1 weeks</a:t>
            </a:r>
          </a:p>
          <a:p>
            <a:pPr marL="0" indent="0">
              <a:buNone/>
            </a:pPr>
            <a:r>
              <a:rPr lang="en-GB" sz="2400" dirty="0" smtClean="0"/>
              <a:t>THE PROBABILITY IS 0.95 OR 95% THAT THE TIME ESTIMATES WOULD HAVE COME FROM A PROJECT WHOSE DURTION IS BETWEEN 14.9 AND 25.1 WEEKS.  	</a:t>
            </a:r>
            <a:endParaRPr lang="en-GB" sz="2400" dirty="0"/>
          </a:p>
        </p:txBody>
      </p:sp>
      <p:sp>
        <p:nvSpPr>
          <p:cNvPr id="4" name="Title 1"/>
          <p:cNvSpPr txBox="1">
            <a:spLocks/>
          </p:cNvSpPr>
          <p:nvPr/>
        </p:nvSpPr>
        <p:spPr>
          <a:xfrm>
            <a:off x="838201" y="365127"/>
            <a:ext cx="3432586" cy="47397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smtClean="0">
                <a:ln w="22225">
                  <a:solidFill>
                    <a:schemeClr val="tx1"/>
                  </a:solidFill>
                  <a:prstDash val="solid"/>
                </a:ln>
                <a:solidFill>
                  <a:schemeClr val="accent2">
                    <a:lumMod val="40000"/>
                    <a:lumOff val="60000"/>
                  </a:schemeClr>
                </a:solidFill>
              </a:rPr>
              <a:t>THE PERT APPROACH</a:t>
            </a:r>
            <a:endParaRPr lang="en-GB" sz="2800" dirty="0">
              <a:ln w="22225">
                <a:solidFill>
                  <a:schemeClr val="tx1"/>
                </a:solidFill>
                <a:prstDash val="solid"/>
              </a:ln>
            </a:endParaRPr>
          </a:p>
        </p:txBody>
      </p:sp>
    </p:spTree>
    <p:extLst>
      <p:ext uri="{BB962C8B-B14F-4D97-AF65-F5344CB8AC3E}">
        <p14:creationId xmlns:p14="http://schemas.microsoft.com/office/powerpoint/2010/main" val="14582041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02479"/>
            <a:ext cx="9103469" cy="481182"/>
          </a:xfrm>
          <a:solidFill>
            <a:srgbClr val="FFFF00"/>
          </a:solidFill>
        </p:spPr>
        <p:txBody>
          <a:bodyPr>
            <a:normAutofit/>
          </a:bodyPr>
          <a:lstStyle/>
          <a:p>
            <a:r>
              <a:rPr lang="en-GB" sz="2800" b="1" dirty="0" smtClean="0">
                <a:ln w="22225">
                  <a:solidFill>
                    <a:schemeClr val="accent2"/>
                  </a:solidFill>
                  <a:prstDash val="solid"/>
                </a:ln>
                <a:solidFill>
                  <a:schemeClr val="accent2">
                    <a:lumMod val="40000"/>
                    <a:lumOff val="60000"/>
                  </a:schemeClr>
                </a:solidFill>
              </a:rPr>
              <a:t>CPM EXAMPLE</a:t>
            </a:r>
            <a:endParaRPr lang="en-GB" sz="2800" b="1" dirty="0">
              <a:ln w="22225">
                <a:solidFill>
                  <a:schemeClr val="accent2"/>
                </a:solidFill>
                <a:prstDash val="solid"/>
              </a:ln>
              <a:solidFill>
                <a:schemeClr val="accent2">
                  <a:lumMod val="40000"/>
                  <a:lumOff val="60000"/>
                </a:schemeClr>
              </a:solidFill>
            </a:endParaRPr>
          </a:p>
        </p:txBody>
      </p:sp>
      <p:sp>
        <p:nvSpPr>
          <p:cNvPr id="3" name="Content Placeholder 2"/>
          <p:cNvSpPr>
            <a:spLocks noGrp="1"/>
          </p:cNvSpPr>
          <p:nvPr>
            <p:ph idx="1"/>
          </p:nvPr>
        </p:nvSpPr>
        <p:spPr>
          <a:xfrm>
            <a:off x="697936" y="721161"/>
            <a:ext cx="9541475" cy="4572001"/>
          </a:xfrm>
          <a:solidFill>
            <a:schemeClr val="accent1">
              <a:lumMod val="20000"/>
              <a:lumOff val="80000"/>
            </a:schemeClr>
          </a:solidFill>
        </p:spPr>
        <p:txBody>
          <a:bodyPr>
            <a:normAutofit/>
          </a:bodyPr>
          <a:lstStyle/>
          <a:p>
            <a:pPr marL="0" indent="0">
              <a:buNone/>
            </a:pPr>
            <a:r>
              <a:rPr lang="en-GB" sz="2000" dirty="0" smtClean="0"/>
              <a:t>M/s Etihad company is planning to undertake following maintenance project. The company has identified five activities A to E , along with their associated  duration and cost, which have to be completed within 25 weeks. </a:t>
            </a:r>
          </a:p>
          <a:p>
            <a:pPr marL="0" indent="0">
              <a:lnSpc>
                <a:spcPct val="100000"/>
              </a:lnSpc>
              <a:buNone/>
            </a:pPr>
            <a:r>
              <a:rPr lang="en-GB" sz="2000" dirty="0" smtClean="0"/>
              <a:t>Activities 	Precedence	Duration		Direct cost</a:t>
            </a:r>
            <a:r>
              <a:rPr lang="en-GB" sz="2000" dirty="0"/>
              <a:t>	</a:t>
            </a:r>
            <a:r>
              <a:rPr lang="en-GB" sz="2000" dirty="0" smtClean="0"/>
              <a:t>						(Weeks)	    	(£)</a:t>
            </a:r>
          </a:p>
          <a:p>
            <a:pPr marL="0" indent="0">
              <a:lnSpc>
                <a:spcPct val="100000"/>
              </a:lnSpc>
              <a:buNone/>
            </a:pPr>
            <a:r>
              <a:rPr lang="en-GB" sz="2000" dirty="0" smtClean="0"/>
              <a:t>A		NONE		5		800</a:t>
            </a:r>
          </a:p>
          <a:p>
            <a:pPr marL="0" indent="0">
              <a:lnSpc>
                <a:spcPct val="100000"/>
              </a:lnSpc>
              <a:buNone/>
            </a:pPr>
            <a:r>
              <a:rPr lang="en-GB" sz="2000" dirty="0" smtClean="0"/>
              <a:t>B		None		3		420</a:t>
            </a:r>
          </a:p>
          <a:p>
            <a:pPr marL="0" indent="0">
              <a:lnSpc>
                <a:spcPct val="100000"/>
              </a:lnSpc>
              <a:buNone/>
            </a:pPr>
            <a:r>
              <a:rPr lang="en-GB" sz="2000" dirty="0" smtClean="0"/>
              <a:t>C		A		8		560</a:t>
            </a:r>
          </a:p>
          <a:p>
            <a:pPr marL="0" indent="0">
              <a:lnSpc>
                <a:spcPct val="100000"/>
              </a:lnSpc>
              <a:buNone/>
            </a:pPr>
            <a:r>
              <a:rPr lang="en-GB" sz="2000" dirty="0" smtClean="0"/>
              <a:t>D		B		6		240</a:t>
            </a:r>
          </a:p>
          <a:p>
            <a:pPr marL="0" indent="0">
              <a:lnSpc>
                <a:spcPct val="100000"/>
              </a:lnSpc>
              <a:buNone/>
            </a:pPr>
            <a:r>
              <a:rPr lang="en-GB" sz="2000" dirty="0" smtClean="0"/>
              <a:t>E		C,D		7		700</a:t>
            </a:r>
          </a:p>
          <a:p>
            <a:pPr marL="0" indent="0">
              <a:lnSpc>
                <a:spcPct val="100000"/>
              </a:lnSpc>
              <a:buNone/>
            </a:pPr>
            <a:r>
              <a:rPr lang="en-GB" sz="2000" dirty="0" smtClean="0"/>
              <a:t>Requirement: Calculate the critical path.</a:t>
            </a:r>
            <a:endParaRPr lang="en-GB" sz="2000" dirty="0"/>
          </a:p>
        </p:txBody>
      </p:sp>
    </p:spTree>
    <p:extLst>
      <p:ext uri="{BB962C8B-B14F-4D97-AF65-F5344CB8AC3E}">
        <p14:creationId xmlns:p14="http://schemas.microsoft.com/office/powerpoint/2010/main" val="775512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396" y="398835"/>
            <a:ext cx="6836924" cy="612842"/>
          </a:xfrm>
          <a:solidFill>
            <a:srgbClr val="FFFF00"/>
          </a:solidFill>
        </p:spPr>
        <p:txBody>
          <a:bodyPr>
            <a:normAutofit/>
          </a:bodyPr>
          <a:lstStyle/>
          <a:p>
            <a:r>
              <a:rPr lang="en-GB" sz="2800" b="1" dirty="0" smtClean="0">
                <a:ln w="22225">
                  <a:solidFill>
                    <a:schemeClr val="accent2"/>
                  </a:solidFill>
                  <a:prstDash val="solid"/>
                </a:ln>
                <a:solidFill>
                  <a:schemeClr val="accent2">
                    <a:lumMod val="40000"/>
                    <a:lumOff val="60000"/>
                  </a:schemeClr>
                </a:solidFill>
              </a:rPr>
              <a:t>Solution – Critical path</a:t>
            </a:r>
            <a:endParaRPr lang="en-GB" sz="2800" b="1" dirty="0">
              <a:ln w="22225">
                <a:solidFill>
                  <a:schemeClr val="accent2"/>
                </a:solidFill>
                <a:prstDash val="solid"/>
              </a:ln>
              <a:solidFill>
                <a:schemeClr val="accent2">
                  <a:lumMod val="40000"/>
                  <a:lumOff val="60000"/>
                </a:schemeClr>
              </a:solidFill>
            </a:endParaRPr>
          </a:p>
        </p:txBody>
      </p:sp>
      <p:sp>
        <p:nvSpPr>
          <p:cNvPr id="3" name="Content Placeholder 2"/>
          <p:cNvSpPr>
            <a:spLocks noGrp="1"/>
          </p:cNvSpPr>
          <p:nvPr>
            <p:ph idx="1"/>
          </p:nvPr>
        </p:nvSpPr>
        <p:spPr>
          <a:xfrm>
            <a:off x="857656" y="1011676"/>
            <a:ext cx="10427378" cy="5099191"/>
          </a:xfrm>
        </p:spPr>
        <p:txBody>
          <a:bodyPr>
            <a:normAutofit/>
          </a:bodyPr>
          <a:lstStyle/>
          <a:p>
            <a:pPr marL="0" indent="0">
              <a:buNone/>
            </a:pPr>
            <a:r>
              <a:rPr lang="en-GB" dirty="0" smtClean="0"/>
              <a:t>Steps 1, 2 and 4 already done / provided in the question.</a:t>
            </a:r>
          </a:p>
          <a:p>
            <a:pPr marL="0" indent="0">
              <a:buNone/>
            </a:pPr>
            <a:r>
              <a:rPr lang="en-GB" dirty="0" smtClean="0"/>
              <a:t>Step 3- Drawing the net work and </a:t>
            </a:r>
          </a:p>
          <a:p>
            <a:pPr marL="0" indent="0">
              <a:buNone/>
            </a:pPr>
            <a:r>
              <a:rPr lang="en-GB" dirty="0" smtClean="0"/>
              <a:t>Step 5 calculation of the critical path are to be done</a:t>
            </a:r>
          </a:p>
          <a:p>
            <a:pPr marL="0" indent="0">
              <a:buNone/>
            </a:pPr>
            <a:endParaRPr lang="en-GB" dirty="0"/>
          </a:p>
          <a:p>
            <a:pPr marL="0" indent="0">
              <a:buNone/>
            </a:pPr>
            <a:r>
              <a:rPr lang="en-GB" sz="1200" dirty="0" smtClean="0"/>
              <a:t>		                 0	</a:t>
            </a:r>
          </a:p>
          <a:p>
            <a:pPr marL="0" indent="0">
              <a:buNone/>
            </a:pPr>
            <a:r>
              <a:rPr lang="en-GB" dirty="0" smtClean="0"/>
              <a:t>             A		          C  </a:t>
            </a:r>
            <a:endParaRPr lang="en-GB" sz="1400" dirty="0" smtClean="0"/>
          </a:p>
          <a:p>
            <a:pPr marL="0" indent="0">
              <a:buNone/>
            </a:pPr>
            <a:r>
              <a:rPr lang="en-GB" sz="1400" dirty="0"/>
              <a:t> </a:t>
            </a:r>
            <a:r>
              <a:rPr lang="en-GB" sz="1400" dirty="0" smtClean="0"/>
              <a:t>                           </a:t>
            </a:r>
            <a:r>
              <a:rPr lang="en-GB" dirty="0" smtClean="0"/>
              <a:t>5</a:t>
            </a:r>
            <a:r>
              <a:rPr lang="en-GB" sz="1400" dirty="0" smtClean="0"/>
              <a:t>                                                       </a:t>
            </a:r>
            <a:r>
              <a:rPr lang="en-GB" dirty="0" smtClean="0"/>
              <a:t> 8	</a:t>
            </a:r>
            <a:r>
              <a:rPr lang="en-GB" sz="1400" dirty="0" smtClean="0"/>
              <a:t>	          </a:t>
            </a:r>
            <a:r>
              <a:rPr lang="en-GB" dirty="0" smtClean="0"/>
              <a:t>E	</a:t>
            </a:r>
            <a:r>
              <a:rPr lang="en-GB" sz="1400" dirty="0" smtClean="0"/>
              <a:t>         </a:t>
            </a:r>
            <a:r>
              <a:rPr lang="en-GB" dirty="0" smtClean="0"/>
              <a:t>E</a:t>
            </a:r>
          </a:p>
          <a:p>
            <a:pPr marL="0" indent="0">
              <a:buNone/>
            </a:pPr>
            <a:r>
              <a:rPr lang="en-GB" dirty="0"/>
              <a:t> </a:t>
            </a:r>
            <a:r>
              <a:rPr lang="en-GB" dirty="0" smtClean="0"/>
              <a:t>             B                       D 			     7</a:t>
            </a:r>
          </a:p>
          <a:p>
            <a:pPr marL="0" indent="0">
              <a:buNone/>
            </a:pPr>
            <a:r>
              <a:rPr lang="en-GB" dirty="0"/>
              <a:t> </a:t>
            </a:r>
            <a:r>
              <a:rPr lang="en-GB" dirty="0" smtClean="0"/>
              <a:t>            3  		      6 	        	</a:t>
            </a:r>
          </a:p>
          <a:p>
            <a:pPr marL="0" indent="0">
              <a:buNone/>
            </a:pPr>
            <a:r>
              <a:rPr lang="en-GB" sz="1400" dirty="0" smtClean="0">
                <a:solidFill>
                  <a:srgbClr val="FF0000"/>
                </a:solidFill>
              </a:rPr>
              <a:t>Note: The critical activities are A , C and E and the project duration is 20 Weeks.</a:t>
            </a:r>
            <a:endParaRPr lang="en-GB" sz="1400" dirty="0">
              <a:solidFill>
                <a:srgbClr val="FF0000"/>
              </a:solidFill>
            </a:endParaRPr>
          </a:p>
        </p:txBody>
      </p:sp>
      <p:sp>
        <p:nvSpPr>
          <p:cNvPr id="4" name="Oval 3"/>
          <p:cNvSpPr/>
          <p:nvPr/>
        </p:nvSpPr>
        <p:spPr>
          <a:xfrm>
            <a:off x="1044726" y="3702957"/>
            <a:ext cx="712743" cy="9694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0 00</a:t>
            </a:r>
            <a:endParaRPr lang="en-GB" dirty="0">
              <a:solidFill>
                <a:schemeClr val="tx1"/>
              </a:solidFill>
            </a:endParaRPr>
          </a:p>
        </p:txBody>
      </p:sp>
      <p:sp>
        <p:nvSpPr>
          <p:cNvPr id="5" name="Oval 4"/>
          <p:cNvSpPr/>
          <p:nvPr/>
        </p:nvSpPr>
        <p:spPr>
          <a:xfrm>
            <a:off x="2998446" y="2888455"/>
            <a:ext cx="1125901" cy="8949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 name="Oval 5"/>
          <p:cNvSpPr/>
          <p:nvPr/>
        </p:nvSpPr>
        <p:spPr>
          <a:xfrm>
            <a:off x="2920721" y="4434526"/>
            <a:ext cx="1001691" cy="793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Oval 6"/>
          <p:cNvSpPr/>
          <p:nvPr/>
        </p:nvSpPr>
        <p:spPr>
          <a:xfrm>
            <a:off x="5229024" y="3512634"/>
            <a:ext cx="1127171" cy="9928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13   13</a:t>
            </a:r>
            <a:endParaRPr lang="en-GB" sz="1200" dirty="0">
              <a:solidFill>
                <a:schemeClr val="tx1"/>
              </a:solidFill>
            </a:endParaRPr>
          </a:p>
        </p:txBody>
      </p:sp>
      <p:sp>
        <p:nvSpPr>
          <p:cNvPr id="8" name="Oval 7"/>
          <p:cNvSpPr/>
          <p:nvPr/>
        </p:nvSpPr>
        <p:spPr>
          <a:xfrm>
            <a:off x="7472283" y="3596220"/>
            <a:ext cx="1058400" cy="9542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p:cNvCxnSpPr/>
          <p:nvPr/>
        </p:nvCxnSpPr>
        <p:spPr>
          <a:xfrm flipV="1">
            <a:off x="1773291" y="3601844"/>
            <a:ext cx="1259841" cy="45961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a:off x="4112978" y="3596219"/>
            <a:ext cx="1160225" cy="49607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flipV="1">
            <a:off x="6338469" y="4333140"/>
            <a:ext cx="1095260" cy="1605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a:endCxn id="6" idx="3"/>
          </p:cNvCxnSpPr>
          <p:nvPr/>
        </p:nvCxnSpPr>
        <p:spPr>
          <a:xfrm>
            <a:off x="1706137" y="4527395"/>
            <a:ext cx="1361278" cy="5841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flipV="1">
            <a:off x="3938234" y="4251097"/>
            <a:ext cx="1290790" cy="7395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Connector 21"/>
          <p:cNvCxnSpPr>
            <a:stCxn id="4" idx="6"/>
            <a:endCxn id="4" idx="2"/>
          </p:cNvCxnSpPr>
          <p:nvPr/>
        </p:nvCxnSpPr>
        <p:spPr>
          <a:xfrm flipH="1">
            <a:off x="1044726" y="4187659"/>
            <a:ext cx="712743"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a:endCxn id="4" idx="4"/>
          </p:cNvCxnSpPr>
          <p:nvPr/>
        </p:nvCxnSpPr>
        <p:spPr>
          <a:xfrm flipH="1">
            <a:off x="1401098" y="4126703"/>
            <a:ext cx="962" cy="545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4" idx="4"/>
          </p:cNvCxnSpPr>
          <p:nvPr/>
        </p:nvCxnSpPr>
        <p:spPr>
          <a:xfrm flipH="1">
            <a:off x="1401098" y="4125978"/>
            <a:ext cx="962" cy="546383"/>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a:stCxn id="5" idx="4"/>
            <a:endCxn id="5" idx="4"/>
          </p:cNvCxnSpPr>
          <p:nvPr/>
        </p:nvCxnSpPr>
        <p:spPr>
          <a:xfrm>
            <a:off x="3561397" y="3783401"/>
            <a:ext cx="0" cy="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2920721" y="4794303"/>
            <a:ext cx="1001691" cy="0"/>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flipH="1">
            <a:off x="3455022" y="4864788"/>
            <a:ext cx="1857" cy="391384"/>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5229024" y="3908896"/>
            <a:ext cx="915299" cy="0"/>
          </a:xfrm>
          <a:prstGeom prst="line">
            <a:avLst/>
          </a:prstGeom>
        </p:spPr>
        <p:style>
          <a:lnRef idx="3">
            <a:schemeClr val="dk1"/>
          </a:lnRef>
          <a:fillRef idx="0">
            <a:schemeClr val="dk1"/>
          </a:fillRef>
          <a:effectRef idx="2">
            <a:schemeClr val="dk1"/>
          </a:effectRef>
          <a:fontRef idx="minor">
            <a:schemeClr val="tx1"/>
          </a:fontRef>
        </p:style>
      </p:cxnSp>
      <p:cxnSp>
        <p:nvCxnSpPr>
          <p:cNvPr id="47" name="Straight Connector 46"/>
          <p:cNvCxnSpPr>
            <a:stCxn id="8" idx="2"/>
            <a:endCxn id="8" idx="6"/>
          </p:cNvCxnSpPr>
          <p:nvPr/>
        </p:nvCxnSpPr>
        <p:spPr>
          <a:xfrm>
            <a:off x="7472283" y="4073335"/>
            <a:ext cx="1058400" cy="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a:endCxn id="7" idx="4"/>
          </p:cNvCxnSpPr>
          <p:nvPr/>
        </p:nvCxnSpPr>
        <p:spPr>
          <a:xfrm flipH="1">
            <a:off x="5792610" y="3937655"/>
            <a:ext cx="13265" cy="567800"/>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Connector 52"/>
          <p:cNvCxnSpPr>
            <a:endCxn id="8" idx="4"/>
          </p:cNvCxnSpPr>
          <p:nvPr/>
        </p:nvCxnSpPr>
        <p:spPr>
          <a:xfrm>
            <a:off x="7973620" y="4033763"/>
            <a:ext cx="27863" cy="516687"/>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a:endCxn id="5" idx="4"/>
          </p:cNvCxnSpPr>
          <p:nvPr/>
        </p:nvCxnSpPr>
        <p:spPr>
          <a:xfrm flipH="1">
            <a:off x="3561397" y="3429950"/>
            <a:ext cx="7668" cy="353451"/>
          </a:xfrm>
          <a:prstGeom prst="line">
            <a:avLst/>
          </a:prstGeom>
        </p:spPr>
        <p:style>
          <a:lnRef idx="1">
            <a:schemeClr val="dk1"/>
          </a:lnRef>
          <a:fillRef idx="0">
            <a:schemeClr val="dk1"/>
          </a:fillRef>
          <a:effectRef idx="0">
            <a:schemeClr val="dk1"/>
          </a:effectRef>
          <a:fontRef idx="minor">
            <a:schemeClr val="tx1"/>
          </a:fontRef>
        </p:style>
      </p:cxnSp>
      <p:sp>
        <p:nvSpPr>
          <p:cNvPr id="93" name="TextBox 92"/>
          <p:cNvSpPr txBox="1"/>
          <p:nvPr/>
        </p:nvSpPr>
        <p:spPr>
          <a:xfrm>
            <a:off x="5652994" y="3474927"/>
            <a:ext cx="279229" cy="369332"/>
          </a:xfrm>
          <a:prstGeom prst="rect">
            <a:avLst/>
          </a:prstGeom>
          <a:noFill/>
        </p:spPr>
        <p:txBody>
          <a:bodyPr wrap="square" rtlCol="0">
            <a:spAutoFit/>
          </a:bodyPr>
          <a:lstStyle/>
          <a:p>
            <a:r>
              <a:rPr lang="en-GB" dirty="0" smtClean="0"/>
              <a:t>3</a:t>
            </a:r>
            <a:endParaRPr lang="en-GB" dirty="0"/>
          </a:p>
        </p:txBody>
      </p:sp>
      <p:sp>
        <p:nvSpPr>
          <p:cNvPr id="103" name="TextBox 102"/>
          <p:cNvSpPr txBox="1"/>
          <p:nvPr/>
        </p:nvSpPr>
        <p:spPr>
          <a:xfrm>
            <a:off x="3254300" y="4516244"/>
            <a:ext cx="401443" cy="369332"/>
          </a:xfrm>
          <a:prstGeom prst="rect">
            <a:avLst/>
          </a:prstGeom>
          <a:noFill/>
        </p:spPr>
        <p:txBody>
          <a:bodyPr wrap="square" rtlCol="0">
            <a:spAutoFit/>
          </a:bodyPr>
          <a:lstStyle/>
          <a:p>
            <a:r>
              <a:rPr lang="en-GB" dirty="0" smtClean="0"/>
              <a:t>2</a:t>
            </a:r>
            <a:endParaRPr lang="en-GB" dirty="0"/>
          </a:p>
        </p:txBody>
      </p:sp>
      <p:sp>
        <p:nvSpPr>
          <p:cNvPr id="104" name="TextBox 103"/>
          <p:cNvSpPr txBox="1"/>
          <p:nvPr/>
        </p:nvSpPr>
        <p:spPr>
          <a:xfrm>
            <a:off x="3139069" y="4858380"/>
            <a:ext cx="195820" cy="369332"/>
          </a:xfrm>
          <a:prstGeom prst="rect">
            <a:avLst/>
          </a:prstGeom>
          <a:noFill/>
        </p:spPr>
        <p:txBody>
          <a:bodyPr wrap="square" rtlCol="0">
            <a:spAutoFit/>
          </a:bodyPr>
          <a:lstStyle/>
          <a:p>
            <a:r>
              <a:rPr lang="en-GB" dirty="0" smtClean="0"/>
              <a:t>3</a:t>
            </a:r>
            <a:endParaRPr lang="en-GB" dirty="0"/>
          </a:p>
        </p:txBody>
      </p:sp>
      <p:sp>
        <p:nvSpPr>
          <p:cNvPr id="105" name="TextBox 104"/>
          <p:cNvSpPr txBox="1"/>
          <p:nvPr/>
        </p:nvSpPr>
        <p:spPr>
          <a:xfrm>
            <a:off x="3507058" y="4885576"/>
            <a:ext cx="262054" cy="369332"/>
          </a:xfrm>
          <a:prstGeom prst="rect">
            <a:avLst/>
          </a:prstGeom>
          <a:noFill/>
        </p:spPr>
        <p:txBody>
          <a:bodyPr wrap="square" rtlCol="0">
            <a:spAutoFit/>
          </a:bodyPr>
          <a:lstStyle/>
          <a:p>
            <a:r>
              <a:rPr lang="en-GB" dirty="0" smtClean="0"/>
              <a:t>7</a:t>
            </a:r>
            <a:endParaRPr lang="en-GB" dirty="0"/>
          </a:p>
        </p:txBody>
      </p:sp>
      <p:cxnSp>
        <p:nvCxnSpPr>
          <p:cNvPr id="123" name="Straight Connector 122"/>
          <p:cNvCxnSpPr/>
          <p:nvPr/>
        </p:nvCxnSpPr>
        <p:spPr>
          <a:xfrm>
            <a:off x="2971299" y="3356151"/>
            <a:ext cx="1125901" cy="0"/>
          </a:xfrm>
          <a:prstGeom prst="line">
            <a:avLst/>
          </a:prstGeom>
        </p:spPr>
        <p:style>
          <a:lnRef idx="1">
            <a:schemeClr val="dk1"/>
          </a:lnRef>
          <a:fillRef idx="0">
            <a:schemeClr val="dk1"/>
          </a:fillRef>
          <a:effectRef idx="0">
            <a:schemeClr val="dk1"/>
          </a:effectRef>
          <a:fontRef idx="minor">
            <a:schemeClr val="tx1"/>
          </a:fontRef>
        </p:style>
      </p:cxnSp>
      <p:sp>
        <p:nvSpPr>
          <p:cNvPr id="125" name="TextBox 124"/>
          <p:cNvSpPr txBox="1"/>
          <p:nvPr/>
        </p:nvSpPr>
        <p:spPr>
          <a:xfrm>
            <a:off x="3314983" y="2888455"/>
            <a:ext cx="434223" cy="369332"/>
          </a:xfrm>
          <a:prstGeom prst="rect">
            <a:avLst/>
          </a:prstGeom>
          <a:noFill/>
        </p:spPr>
        <p:txBody>
          <a:bodyPr wrap="square" rtlCol="0">
            <a:spAutoFit/>
          </a:bodyPr>
          <a:lstStyle/>
          <a:p>
            <a:r>
              <a:rPr lang="en-GB" dirty="0" smtClean="0"/>
              <a:t>1</a:t>
            </a:r>
            <a:endParaRPr lang="en-GB" dirty="0"/>
          </a:p>
        </p:txBody>
      </p:sp>
      <p:sp>
        <p:nvSpPr>
          <p:cNvPr id="126" name="TextBox 125"/>
          <p:cNvSpPr txBox="1"/>
          <p:nvPr/>
        </p:nvSpPr>
        <p:spPr>
          <a:xfrm>
            <a:off x="3170456" y="3356151"/>
            <a:ext cx="363142" cy="369332"/>
          </a:xfrm>
          <a:prstGeom prst="rect">
            <a:avLst/>
          </a:prstGeom>
          <a:noFill/>
        </p:spPr>
        <p:txBody>
          <a:bodyPr wrap="square" rtlCol="0">
            <a:spAutoFit/>
          </a:bodyPr>
          <a:lstStyle/>
          <a:p>
            <a:r>
              <a:rPr lang="en-GB" dirty="0" smtClean="0"/>
              <a:t>5</a:t>
            </a:r>
            <a:endParaRPr lang="en-GB" dirty="0"/>
          </a:p>
        </p:txBody>
      </p:sp>
      <p:sp>
        <p:nvSpPr>
          <p:cNvPr id="138" name="TextBox 137"/>
          <p:cNvSpPr txBox="1"/>
          <p:nvPr/>
        </p:nvSpPr>
        <p:spPr>
          <a:xfrm>
            <a:off x="3705608" y="3356151"/>
            <a:ext cx="352938" cy="369332"/>
          </a:xfrm>
          <a:prstGeom prst="rect">
            <a:avLst/>
          </a:prstGeom>
          <a:noFill/>
        </p:spPr>
        <p:txBody>
          <a:bodyPr wrap="square" rtlCol="0">
            <a:spAutoFit/>
          </a:bodyPr>
          <a:lstStyle/>
          <a:p>
            <a:r>
              <a:rPr lang="en-GB" dirty="0" smtClean="0"/>
              <a:t>5</a:t>
            </a:r>
            <a:endParaRPr lang="en-GB" dirty="0"/>
          </a:p>
        </p:txBody>
      </p:sp>
      <p:sp>
        <p:nvSpPr>
          <p:cNvPr id="139" name="TextBox 138"/>
          <p:cNvSpPr txBox="1"/>
          <p:nvPr/>
        </p:nvSpPr>
        <p:spPr>
          <a:xfrm>
            <a:off x="7744264" y="3568275"/>
            <a:ext cx="281056" cy="369332"/>
          </a:xfrm>
          <a:prstGeom prst="rect">
            <a:avLst/>
          </a:prstGeom>
          <a:noFill/>
        </p:spPr>
        <p:txBody>
          <a:bodyPr wrap="square" rtlCol="0">
            <a:spAutoFit/>
          </a:bodyPr>
          <a:lstStyle/>
          <a:p>
            <a:r>
              <a:rPr lang="en-GB" dirty="0" smtClean="0"/>
              <a:t>4</a:t>
            </a:r>
            <a:endParaRPr lang="en-GB" dirty="0"/>
          </a:p>
        </p:txBody>
      </p:sp>
      <p:sp>
        <p:nvSpPr>
          <p:cNvPr id="140" name="TextBox 139"/>
          <p:cNvSpPr txBox="1"/>
          <p:nvPr/>
        </p:nvSpPr>
        <p:spPr>
          <a:xfrm>
            <a:off x="7527081" y="4064170"/>
            <a:ext cx="384717" cy="276999"/>
          </a:xfrm>
          <a:prstGeom prst="rect">
            <a:avLst/>
          </a:prstGeom>
          <a:noFill/>
        </p:spPr>
        <p:txBody>
          <a:bodyPr wrap="square" rtlCol="0">
            <a:spAutoFit/>
          </a:bodyPr>
          <a:lstStyle/>
          <a:p>
            <a:r>
              <a:rPr lang="en-GB" sz="1200" dirty="0" smtClean="0"/>
              <a:t>20</a:t>
            </a:r>
            <a:endParaRPr lang="en-GB" sz="1200" dirty="0"/>
          </a:p>
        </p:txBody>
      </p:sp>
      <p:sp>
        <p:nvSpPr>
          <p:cNvPr id="141" name="TextBox 140"/>
          <p:cNvSpPr txBox="1"/>
          <p:nvPr/>
        </p:nvSpPr>
        <p:spPr>
          <a:xfrm>
            <a:off x="7973620" y="4033763"/>
            <a:ext cx="430440" cy="276999"/>
          </a:xfrm>
          <a:prstGeom prst="rect">
            <a:avLst/>
          </a:prstGeom>
          <a:noFill/>
        </p:spPr>
        <p:txBody>
          <a:bodyPr wrap="square" rtlCol="0">
            <a:spAutoFit/>
          </a:bodyPr>
          <a:lstStyle/>
          <a:p>
            <a:r>
              <a:rPr lang="en-GB" sz="1200" dirty="0" smtClean="0"/>
              <a:t>20</a:t>
            </a:r>
            <a:endParaRPr lang="en-GB" sz="1200" dirty="0"/>
          </a:p>
        </p:txBody>
      </p:sp>
    </p:spTree>
    <p:extLst>
      <p:ext uri="{BB962C8B-B14F-4D97-AF65-F5344CB8AC3E}">
        <p14:creationId xmlns:p14="http://schemas.microsoft.com/office/powerpoint/2010/main" val="4733318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2394"/>
            <a:ext cx="10279566" cy="839206"/>
          </a:xfrm>
          <a:solidFill>
            <a:srgbClr val="FFFF00"/>
          </a:solidFill>
        </p:spPr>
        <p:txBody>
          <a:bodyPr>
            <a:normAutofit/>
          </a:bodyPr>
          <a:lstStyle/>
          <a:p>
            <a:r>
              <a:rPr lang="en-GB" sz="2800" b="1" dirty="0" smtClean="0">
                <a:ln w="22225">
                  <a:solidFill>
                    <a:schemeClr val="accent2"/>
                  </a:solidFill>
                  <a:prstDash val="solid"/>
                </a:ln>
                <a:solidFill>
                  <a:schemeClr val="accent2">
                    <a:lumMod val="40000"/>
                    <a:lumOff val="60000"/>
                  </a:schemeClr>
                </a:solidFill>
              </a:rPr>
              <a:t>TOTAL DIRECT COST OF THE PROJECT (All figures in £)</a:t>
            </a:r>
            <a:endParaRPr lang="en-GB" sz="2800" b="1" dirty="0">
              <a:ln w="22225">
                <a:solidFill>
                  <a:schemeClr val="accent2"/>
                </a:solidFill>
                <a:prstDash val="solid"/>
              </a:ln>
              <a:solidFill>
                <a:schemeClr val="accent2">
                  <a:lumMod val="40000"/>
                  <a:lumOff val="60000"/>
                </a:schemeClr>
              </a:solidFill>
            </a:endParaRPr>
          </a:p>
        </p:txBody>
      </p:sp>
      <p:sp>
        <p:nvSpPr>
          <p:cNvPr id="3" name="Content Placeholder 2"/>
          <p:cNvSpPr>
            <a:spLocks noGrp="1"/>
          </p:cNvSpPr>
          <p:nvPr>
            <p:ph idx="1"/>
          </p:nvPr>
        </p:nvSpPr>
        <p:spPr>
          <a:solidFill>
            <a:schemeClr val="accent1">
              <a:lumMod val="40000"/>
              <a:lumOff val="60000"/>
            </a:schemeClr>
          </a:solidFill>
        </p:spPr>
        <p:txBody>
          <a:bodyPr/>
          <a:lstStyle/>
          <a:p>
            <a:r>
              <a:rPr lang="en-GB" dirty="0" smtClean="0"/>
              <a:t>The total direct cost of the project is  £ 2720.</a:t>
            </a:r>
          </a:p>
          <a:p>
            <a:r>
              <a:rPr lang="en-GB" dirty="0" smtClean="0"/>
              <a:t>£ 800+420+560+240+700 = £ 2720 .</a:t>
            </a:r>
          </a:p>
          <a:p>
            <a:pPr algn="just"/>
            <a:r>
              <a:rPr lang="en-GB" dirty="0" smtClean="0"/>
              <a:t>M/s Etihad company can complete the maintenance project with in the required time of 25 weeks without the need to use additional resources. </a:t>
            </a:r>
          </a:p>
        </p:txBody>
      </p:sp>
    </p:spTree>
    <p:extLst>
      <p:ext uri="{BB962C8B-B14F-4D97-AF65-F5344CB8AC3E}">
        <p14:creationId xmlns:p14="http://schemas.microsoft.com/office/powerpoint/2010/main" val="31544678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539976" cy="460065"/>
          </a:xfrm>
          <a:solidFill>
            <a:srgbClr val="FFFF00"/>
          </a:solidFill>
        </p:spPr>
        <p:txBody>
          <a:bodyPr>
            <a:normAutofit fontScale="90000"/>
          </a:bodyPr>
          <a:lstStyle/>
          <a:p>
            <a:r>
              <a:rPr lang="en-GB" sz="2800" b="1" dirty="0" smtClean="0">
                <a:ln w="22225">
                  <a:solidFill>
                    <a:schemeClr val="accent2"/>
                  </a:solidFill>
                  <a:prstDash val="solid"/>
                </a:ln>
                <a:solidFill>
                  <a:schemeClr val="accent2">
                    <a:lumMod val="40000"/>
                    <a:lumOff val="60000"/>
                  </a:schemeClr>
                </a:solidFill>
              </a:rPr>
              <a:t>COMPUTATION OF FLOAT</a:t>
            </a:r>
            <a:endParaRPr lang="en-GB" sz="2800" b="1" dirty="0">
              <a:ln w="22225">
                <a:solidFill>
                  <a:schemeClr val="accent2"/>
                </a:solidFill>
                <a:prstDash val="solid"/>
              </a:ln>
              <a:solidFill>
                <a:schemeClr val="accent2">
                  <a:lumMod val="40000"/>
                  <a:lumOff val="60000"/>
                </a:schemeClr>
              </a:solidFill>
            </a:endParaRPr>
          </a:p>
        </p:txBody>
      </p:sp>
      <p:sp>
        <p:nvSpPr>
          <p:cNvPr id="3" name="Content Placeholder 2"/>
          <p:cNvSpPr>
            <a:spLocks noGrp="1"/>
          </p:cNvSpPr>
          <p:nvPr>
            <p:ph idx="1"/>
          </p:nvPr>
        </p:nvSpPr>
        <p:spPr>
          <a:xfrm>
            <a:off x="838200" y="1226634"/>
            <a:ext cx="10515600" cy="4950329"/>
          </a:xfrm>
          <a:solidFill>
            <a:schemeClr val="accent1">
              <a:lumMod val="20000"/>
              <a:lumOff val="80000"/>
            </a:schemeClr>
          </a:solidFill>
        </p:spPr>
        <p:txBody>
          <a:bodyPr>
            <a:normAutofit/>
          </a:bodyPr>
          <a:lstStyle/>
          <a:p>
            <a:r>
              <a:rPr lang="en-GB" sz="2400" dirty="0" smtClean="0"/>
              <a:t>All activities not lying on the critical path contain total float. Total float is the time by which an activity may be delayed or extended without increasing the overall project time.</a:t>
            </a:r>
          </a:p>
          <a:p>
            <a:endParaRPr lang="en-GB" sz="2400" dirty="0"/>
          </a:p>
          <a:p>
            <a:r>
              <a:rPr lang="en-GB" sz="2400" b="1" dirty="0" smtClean="0">
                <a:solidFill>
                  <a:srgbClr val="FF0000"/>
                </a:solidFill>
              </a:rPr>
              <a:t>Total float </a:t>
            </a:r>
            <a:r>
              <a:rPr lang="en-GB" sz="2400" dirty="0" smtClean="0"/>
              <a:t>= </a:t>
            </a:r>
            <a:r>
              <a:rPr lang="en-GB" sz="2400" b="1" dirty="0" smtClean="0"/>
              <a:t>Latest time </a:t>
            </a:r>
            <a:r>
              <a:rPr lang="en-GB" sz="2400" dirty="0" smtClean="0"/>
              <a:t>of the </a:t>
            </a:r>
            <a:r>
              <a:rPr lang="en-GB" sz="2400" b="1" dirty="0" smtClean="0"/>
              <a:t>head event (</a:t>
            </a:r>
            <a:r>
              <a:rPr lang="en-GB" sz="2400" dirty="0" smtClean="0"/>
              <a:t>–) </a:t>
            </a:r>
            <a:r>
              <a:rPr lang="en-GB" sz="2400" b="1" dirty="0" smtClean="0"/>
              <a:t>Earliest time </a:t>
            </a:r>
            <a:r>
              <a:rPr lang="en-GB" sz="2400" dirty="0" smtClean="0"/>
              <a:t>of the </a:t>
            </a:r>
            <a:r>
              <a:rPr lang="en-GB" sz="2400" b="1" dirty="0" smtClean="0"/>
              <a:t>tail event                                                                             	            (</a:t>
            </a:r>
            <a:r>
              <a:rPr lang="en-GB" sz="2400" dirty="0" smtClean="0"/>
              <a:t>–) Duration of the activity.</a:t>
            </a:r>
          </a:p>
          <a:p>
            <a:r>
              <a:rPr lang="en-GB" sz="2400" dirty="0" smtClean="0"/>
              <a:t>The tail event occurs before the head event.</a:t>
            </a:r>
          </a:p>
          <a:p>
            <a:r>
              <a:rPr lang="en-GB" sz="2400" dirty="0" smtClean="0"/>
              <a:t>The total float on activity D is 13-3-6=4. That is activity D can be delayed up to 4 weeks without extending the time of the project beyond 20 weeks.</a:t>
            </a:r>
          </a:p>
          <a:p>
            <a:endParaRPr lang="en-GB" sz="2400" dirty="0"/>
          </a:p>
        </p:txBody>
      </p:sp>
    </p:spTree>
    <p:extLst>
      <p:ext uri="{BB962C8B-B14F-4D97-AF65-F5344CB8AC3E}">
        <p14:creationId xmlns:p14="http://schemas.microsoft.com/office/powerpoint/2010/main" val="22367019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66971" cy="560426"/>
          </a:xfrm>
          <a:solidFill>
            <a:srgbClr val="FFFF00"/>
          </a:solidFill>
        </p:spPr>
        <p:txBody>
          <a:bodyPr>
            <a:normAutofit/>
          </a:bodyPr>
          <a:lstStyle/>
          <a:p>
            <a:r>
              <a:rPr lang="en-GB" sz="2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COMPUTATION OF FLOAT</a:t>
            </a:r>
          </a:p>
        </p:txBody>
      </p:sp>
      <p:sp>
        <p:nvSpPr>
          <p:cNvPr id="3" name="Content Placeholder 2"/>
          <p:cNvSpPr>
            <a:spLocks noGrp="1"/>
          </p:cNvSpPr>
          <p:nvPr>
            <p:ph idx="1"/>
          </p:nvPr>
        </p:nvSpPr>
        <p:spPr>
          <a:xfrm>
            <a:off x="748991" y="1022737"/>
            <a:ext cx="10515600" cy="4351338"/>
          </a:xfrm>
          <a:solidFill>
            <a:schemeClr val="accent1">
              <a:lumMod val="20000"/>
              <a:lumOff val="80000"/>
            </a:schemeClr>
          </a:solidFill>
        </p:spPr>
        <p:txBody>
          <a:bodyPr/>
          <a:lstStyle/>
          <a:p>
            <a:endParaRPr lang="en-GB" b="1" dirty="0">
              <a:solidFill>
                <a:srgbClr val="FF0000"/>
              </a:solidFill>
            </a:endParaRPr>
          </a:p>
          <a:p>
            <a:r>
              <a:rPr lang="en-GB" b="1" dirty="0" smtClean="0">
                <a:solidFill>
                  <a:srgbClr val="FF0000"/>
                </a:solidFill>
              </a:rPr>
              <a:t>Free float </a:t>
            </a:r>
            <a:r>
              <a:rPr lang="en-GB" dirty="0" smtClean="0"/>
              <a:t>= </a:t>
            </a:r>
            <a:r>
              <a:rPr lang="en-GB" b="1" dirty="0" smtClean="0"/>
              <a:t>Earliest time </a:t>
            </a:r>
            <a:r>
              <a:rPr lang="en-GB" dirty="0" smtClean="0"/>
              <a:t>of the </a:t>
            </a:r>
            <a:r>
              <a:rPr lang="en-GB" b="1" dirty="0" smtClean="0"/>
              <a:t>head event </a:t>
            </a:r>
            <a:r>
              <a:rPr lang="en-GB" dirty="0" smtClean="0"/>
              <a:t>– </a:t>
            </a:r>
            <a:r>
              <a:rPr lang="en-GB" b="1" dirty="0" smtClean="0"/>
              <a:t>Earliest time </a:t>
            </a:r>
            <a:r>
              <a:rPr lang="en-GB" dirty="0" smtClean="0"/>
              <a:t>of the </a:t>
            </a:r>
            <a:r>
              <a:rPr lang="en-GB" b="1" dirty="0" smtClean="0"/>
              <a:t>tail event </a:t>
            </a:r>
            <a:r>
              <a:rPr lang="en-GB" dirty="0" smtClean="0"/>
              <a:t>– </a:t>
            </a:r>
            <a:r>
              <a:rPr lang="en-GB" b="1" dirty="0" smtClean="0"/>
              <a:t>Duration</a:t>
            </a:r>
            <a:r>
              <a:rPr lang="en-GB" dirty="0" smtClean="0"/>
              <a:t>. </a:t>
            </a:r>
          </a:p>
          <a:p>
            <a:endParaRPr lang="en-GB" dirty="0"/>
          </a:p>
          <a:p>
            <a:endParaRPr lang="en-GB" dirty="0" smtClean="0"/>
          </a:p>
          <a:p>
            <a:r>
              <a:rPr lang="en-GB" b="1" dirty="0" smtClean="0">
                <a:solidFill>
                  <a:srgbClr val="FF0000"/>
                </a:solidFill>
              </a:rPr>
              <a:t>Independent float</a:t>
            </a:r>
            <a:r>
              <a:rPr lang="en-GB" dirty="0" smtClean="0"/>
              <a:t> = </a:t>
            </a:r>
            <a:r>
              <a:rPr lang="en-GB" b="1" dirty="0" smtClean="0"/>
              <a:t>Earliest time </a:t>
            </a:r>
            <a:r>
              <a:rPr lang="en-GB" dirty="0" smtClean="0"/>
              <a:t>of the </a:t>
            </a:r>
            <a:r>
              <a:rPr lang="en-GB" b="1" dirty="0" smtClean="0"/>
              <a:t>head event </a:t>
            </a:r>
            <a:r>
              <a:rPr lang="en-GB" dirty="0" smtClean="0"/>
              <a:t>– </a:t>
            </a:r>
            <a:r>
              <a:rPr lang="en-GB" b="1" dirty="0" smtClean="0"/>
              <a:t>Latest time </a:t>
            </a:r>
            <a:r>
              <a:rPr lang="en-GB" dirty="0" smtClean="0"/>
              <a:t>of the </a:t>
            </a:r>
            <a:r>
              <a:rPr lang="en-GB" b="1" dirty="0" smtClean="0"/>
              <a:t>tail event </a:t>
            </a:r>
            <a:r>
              <a:rPr lang="en-GB" dirty="0" smtClean="0"/>
              <a:t>– </a:t>
            </a:r>
            <a:r>
              <a:rPr lang="en-GB" b="1" dirty="0" smtClean="0"/>
              <a:t>Duration</a:t>
            </a:r>
            <a:r>
              <a:rPr lang="en-GB" dirty="0" smtClean="0"/>
              <a:t>.</a:t>
            </a:r>
            <a:endParaRPr lang="en-GB" b="1" dirty="0">
              <a:solidFill>
                <a:srgbClr val="FF0000"/>
              </a:solidFill>
            </a:endParaRPr>
          </a:p>
        </p:txBody>
      </p:sp>
    </p:spTree>
    <p:extLst>
      <p:ext uri="{BB962C8B-B14F-4D97-AF65-F5344CB8AC3E}">
        <p14:creationId xmlns:p14="http://schemas.microsoft.com/office/powerpoint/2010/main" val="13898663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678" y="0"/>
            <a:ext cx="4605469" cy="847909"/>
          </a:xfrm>
          <a:solidFill>
            <a:srgbClr val="FFFF00"/>
          </a:solidFill>
        </p:spPr>
        <p:txBody>
          <a:bodyPr>
            <a:normAutofit/>
          </a:bodyPr>
          <a:lstStyle/>
          <a:p>
            <a:r>
              <a:rPr lang="en-GB" sz="28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USE OF DUMMY ACTIVITIES</a:t>
            </a:r>
            <a:endParaRPr lang="en-GB" sz="2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Content Placeholder 2"/>
          <p:cNvSpPr>
            <a:spLocks noGrp="1"/>
          </p:cNvSpPr>
          <p:nvPr>
            <p:ph idx="1"/>
          </p:nvPr>
        </p:nvSpPr>
        <p:spPr>
          <a:xfrm>
            <a:off x="713678" y="959006"/>
            <a:ext cx="10640122" cy="5217957"/>
          </a:xfrm>
          <a:solidFill>
            <a:schemeClr val="accent1">
              <a:lumMod val="20000"/>
              <a:lumOff val="80000"/>
            </a:schemeClr>
          </a:solidFill>
        </p:spPr>
        <p:txBody>
          <a:bodyPr>
            <a:normAutofit/>
          </a:bodyPr>
          <a:lstStyle/>
          <a:p>
            <a:r>
              <a:rPr lang="en-GB" sz="2400" dirty="0" smtClean="0"/>
              <a:t>Sometimes the precedence requirements cause problems in the drawing of a network, and dummy activities have to be incorporated. </a:t>
            </a:r>
          </a:p>
          <a:p>
            <a:r>
              <a:rPr lang="en-GB" sz="2400" dirty="0" smtClean="0"/>
              <a:t>These,  dummy activities do not have a physical reality, they are given a zero (0) duration,  but are only included in the diagram as a dashed line, to preserve the logic. </a:t>
            </a:r>
          </a:p>
          <a:p>
            <a:r>
              <a:rPr lang="en-GB" sz="2400" dirty="0" smtClean="0"/>
              <a:t>Lets assume Etihad company required in the maintenance project that activity D is to be preceded by both A and B activities. </a:t>
            </a:r>
          </a:p>
          <a:p>
            <a:r>
              <a:rPr lang="en-GB" sz="2400" dirty="0" smtClean="0"/>
              <a:t>The network diagram need to be adjusted by incorporating a dummy activity between node 1 and node 2.</a:t>
            </a:r>
          </a:p>
          <a:p>
            <a:r>
              <a:rPr lang="en-GB" sz="2400" dirty="0" smtClean="0"/>
              <a:t>We need to recalculate the earliest and latest event times. (In our example the critical path not changed – ACE with a duration of 20 weeks) .</a:t>
            </a:r>
          </a:p>
          <a:p>
            <a:r>
              <a:rPr lang="en-GB" sz="2400" dirty="0" smtClean="0"/>
              <a:t>However, the flexibility has been reduced as the earliest event time for node 2 is 5 instead of 3</a:t>
            </a:r>
            <a:endParaRPr lang="en-GB" sz="2400" dirty="0"/>
          </a:p>
        </p:txBody>
      </p:sp>
    </p:spTree>
    <p:extLst>
      <p:ext uri="{BB962C8B-B14F-4D97-AF65-F5344CB8AC3E}">
        <p14:creationId xmlns:p14="http://schemas.microsoft.com/office/powerpoint/2010/main" val="7138188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1908</Words>
  <Application>Microsoft Office PowerPoint</Application>
  <PresentationFormat>Widescreen</PresentationFormat>
  <Paragraphs>264</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NETWORK ANALYSIS</vt:lpstr>
      <vt:lpstr>SIX STEPS – PERT / CPM </vt:lpstr>
      <vt:lpstr>CRITICAL PATH</vt:lpstr>
      <vt:lpstr>CPM EXAMPLE</vt:lpstr>
      <vt:lpstr>Solution – Critical path</vt:lpstr>
      <vt:lpstr>TOTAL DIRECT COST OF THE PROJECT (All figures in £)</vt:lpstr>
      <vt:lpstr>COMPUTATION OF FLOAT</vt:lpstr>
      <vt:lpstr>COMPUTATION OF FLOAT</vt:lpstr>
      <vt:lpstr>USE OF DUMMY ACTIVITIES</vt:lpstr>
      <vt:lpstr>Dummy activity</vt:lpstr>
      <vt:lpstr>PROJECT COST CONTROL</vt:lpstr>
      <vt:lpstr>CALCULATION OF DIRECT COST PER WEEK FOR EACH ACTIVITY. </vt:lpstr>
      <vt:lpstr>BUDGET CONTRIBUTION- TABLE</vt:lpstr>
      <vt:lpstr>BUDGET COMPARISION – EARLIEST START TIME VS LATEST START TIME</vt:lpstr>
      <vt:lpstr>EXPLATION OF TABLE AND GRAPH</vt:lpstr>
      <vt:lpstr>PowerPoint Presentation</vt:lpstr>
      <vt:lpstr>MONITORING COSTS</vt:lpstr>
      <vt:lpstr>ACTUAL COSTS FOR EACH ACTIVITY</vt:lpstr>
      <vt:lpstr>VALUE OF WORK COMPLETED</vt:lpstr>
      <vt:lpstr>PowerPoint Presentation</vt:lpstr>
      <vt:lpstr>PowerPoint Presentation</vt:lpstr>
      <vt:lpstr>PROJECTING CRASHING WITH CPM</vt:lpstr>
      <vt:lpstr>PROJECT CRASHING PROCEDURE</vt:lpstr>
      <vt:lpstr>EXAMPLE – CRASHING OF THE PROJECT</vt:lpstr>
      <vt:lpstr>CALCULATIONS – CRASHING OF PROJECT</vt:lpstr>
      <vt:lpstr>CRASHING OF ACTIVITIES - PROJECT</vt:lpstr>
      <vt:lpstr>THE PERT APPROACH</vt:lpstr>
      <vt:lpstr>THE PERT APPROACH</vt:lpstr>
      <vt:lpstr>PowerPoint Presentation</vt:lpstr>
      <vt:lpstr>THE PERT APPROACH</vt:lpstr>
      <vt:lpstr>NORMAL DISTRIBUTION</vt:lpstr>
      <vt:lpstr>NORMAL DISTRIBUTION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ANALYSIS</dc:title>
  <dc:creator>waseem ahmad</dc:creator>
  <cp:lastModifiedBy>waseem ahmad</cp:lastModifiedBy>
  <cp:revision>89</cp:revision>
  <dcterms:created xsi:type="dcterms:W3CDTF">2023-11-26T08:04:22Z</dcterms:created>
  <dcterms:modified xsi:type="dcterms:W3CDTF">2023-11-29T16:56:28Z</dcterms:modified>
</cp:coreProperties>
</file>