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8" r:id="rId3"/>
    <p:sldId id="257" r:id="rId4"/>
    <p:sldId id="260" r:id="rId5"/>
    <p:sldId id="259"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1FB652B-0689-4838-AF34-50C82F4B8C68}" type="datetimeFigureOut">
              <a:rPr lang="en-GB" smtClean="0"/>
              <a:t>02/01/2024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1983FE-D684-4076-B783-F796CAB14BCA}" type="slidenum">
              <a:rPr lang="en-GB" smtClean="0"/>
              <a:t>‹#›</a:t>
            </a:fld>
            <a:endParaRPr lang="en-GB"/>
          </a:p>
        </p:txBody>
      </p:sp>
    </p:spTree>
    <p:extLst>
      <p:ext uri="{BB962C8B-B14F-4D97-AF65-F5344CB8AC3E}">
        <p14:creationId xmlns:p14="http://schemas.microsoft.com/office/powerpoint/2010/main" val="335995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1FB652B-0689-4838-AF34-50C82F4B8C68}" type="datetimeFigureOut">
              <a:rPr lang="en-GB" smtClean="0"/>
              <a:t>02/01/2024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1983FE-D684-4076-B783-F796CAB14BCA}" type="slidenum">
              <a:rPr lang="en-GB" smtClean="0"/>
              <a:t>‹#›</a:t>
            </a:fld>
            <a:endParaRPr lang="en-GB"/>
          </a:p>
        </p:txBody>
      </p:sp>
    </p:spTree>
    <p:extLst>
      <p:ext uri="{BB962C8B-B14F-4D97-AF65-F5344CB8AC3E}">
        <p14:creationId xmlns:p14="http://schemas.microsoft.com/office/powerpoint/2010/main" val="1305245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1FB652B-0689-4838-AF34-50C82F4B8C68}" type="datetimeFigureOut">
              <a:rPr lang="en-GB" smtClean="0"/>
              <a:t>02/01/2024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1983FE-D684-4076-B783-F796CAB14BCA}" type="slidenum">
              <a:rPr lang="en-GB" smtClean="0"/>
              <a:t>‹#›</a:t>
            </a:fld>
            <a:endParaRPr lang="en-GB"/>
          </a:p>
        </p:txBody>
      </p:sp>
    </p:spTree>
    <p:extLst>
      <p:ext uri="{BB962C8B-B14F-4D97-AF65-F5344CB8AC3E}">
        <p14:creationId xmlns:p14="http://schemas.microsoft.com/office/powerpoint/2010/main" val="2607165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1FB652B-0689-4838-AF34-50C82F4B8C68}" type="datetimeFigureOut">
              <a:rPr lang="en-GB" smtClean="0"/>
              <a:t>02/01/2024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1983FE-D684-4076-B783-F796CAB14BCA}" type="slidenum">
              <a:rPr lang="en-GB" smtClean="0"/>
              <a:t>‹#›</a:t>
            </a:fld>
            <a:endParaRPr lang="en-GB"/>
          </a:p>
        </p:txBody>
      </p:sp>
    </p:spTree>
    <p:extLst>
      <p:ext uri="{BB962C8B-B14F-4D97-AF65-F5344CB8AC3E}">
        <p14:creationId xmlns:p14="http://schemas.microsoft.com/office/powerpoint/2010/main" val="2828959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FB652B-0689-4838-AF34-50C82F4B8C68}" type="datetimeFigureOut">
              <a:rPr lang="en-GB" smtClean="0"/>
              <a:t>02/01/2024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1983FE-D684-4076-B783-F796CAB14BCA}" type="slidenum">
              <a:rPr lang="en-GB" smtClean="0"/>
              <a:t>‹#›</a:t>
            </a:fld>
            <a:endParaRPr lang="en-GB"/>
          </a:p>
        </p:txBody>
      </p:sp>
    </p:spTree>
    <p:extLst>
      <p:ext uri="{BB962C8B-B14F-4D97-AF65-F5344CB8AC3E}">
        <p14:creationId xmlns:p14="http://schemas.microsoft.com/office/powerpoint/2010/main" val="2123379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1FB652B-0689-4838-AF34-50C82F4B8C68}" type="datetimeFigureOut">
              <a:rPr lang="en-GB" smtClean="0"/>
              <a:t>02/01/2024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F1983FE-D684-4076-B783-F796CAB14BCA}" type="slidenum">
              <a:rPr lang="en-GB" smtClean="0"/>
              <a:t>‹#›</a:t>
            </a:fld>
            <a:endParaRPr lang="en-GB"/>
          </a:p>
        </p:txBody>
      </p:sp>
    </p:spTree>
    <p:extLst>
      <p:ext uri="{BB962C8B-B14F-4D97-AF65-F5344CB8AC3E}">
        <p14:creationId xmlns:p14="http://schemas.microsoft.com/office/powerpoint/2010/main" val="3617831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1FB652B-0689-4838-AF34-50C82F4B8C68}" type="datetimeFigureOut">
              <a:rPr lang="en-GB" smtClean="0"/>
              <a:t>02/01/2024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F1983FE-D684-4076-B783-F796CAB14BCA}" type="slidenum">
              <a:rPr lang="en-GB" smtClean="0"/>
              <a:t>‹#›</a:t>
            </a:fld>
            <a:endParaRPr lang="en-GB"/>
          </a:p>
        </p:txBody>
      </p:sp>
    </p:spTree>
    <p:extLst>
      <p:ext uri="{BB962C8B-B14F-4D97-AF65-F5344CB8AC3E}">
        <p14:creationId xmlns:p14="http://schemas.microsoft.com/office/powerpoint/2010/main" val="1973666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1FB652B-0689-4838-AF34-50C82F4B8C68}" type="datetimeFigureOut">
              <a:rPr lang="en-GB" smtClean="0"/>
              <a:t>02/01/2024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F1983FE-D684-4076-B783-F796CAB14BCA}" type="slidenum">
              <a:rPr lang="en-GB" smtClean="0"/>
              <a:t>‹#›</a:t>
            </a:fld>
            <a:endParaRPr lang="en-GB"/>
          </a:p>
        </p:txBody>
      </p:sp>
    </p:spTree>
    <p:extLst>
      <p:ext uri="{BB962C8B-B14F-4D97-AF65-F5344CB8AC3E}">
        <p14:creationId xmlns:p14="http://schemas.microsoft.com/office/powerpoint/2010/main" val="3343766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B652B-0689-4838-AF34-50C82F4B8C68}" type="datetimeFigureOut">
              <a:rPr lang="en-GB" smtClean="0"/>
              <a:t>02/01/2024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F1983FE-D684-4076-B783-F796CAB14BCA}" type="slidenum">
              <a:rPr lang="en-GB" smtClean="0"/>
              <a:t>‹#›</a:t>
            </a:fld>
            <a:endParaRPr lang="en-GB"/>
          </a:p>
        </p:txBody>
      </p:sp>
    </p:spTree>
    <p:extLst>
      <p:ext uri="{BB962C8B-B14F-4D97-AF65-F5344CB8AC3E}">
        <p14:creationId xmlns:p14="http://schemas.microsoft.com/office/powerpoint/2010/main" val="3865061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FB652B-0689-4838-AF34-50C82F4B8C68}" type="datetimeFigureOut">
              <a:rPr lang="en-GB" smtClean="0"/>
              <a:t>02/01/2024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F1983FE-D684-4076-B783-F796CAB14BCA}" type="slidenum">
              <a:rPr lang="en-GB" smtClean="0"/>
              <a:t>‹#›</a:t>
            </a:fld>
            <a:endParaRPr lang="en-GB"/>
          </a:p>
        </p:txBody>
      </p:sp>
    </p:spTree>
    <p:extLst>
      <p:ext uri="{BB962C8B-B14F-4D97-AF65-F5344CB8AC3E}">
        <p14:creationId xmlns:p14="http://schemas.microsoft.com/office/powerpoint/2010/main" val="1895943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FB652B-0689-4838-AF34-50C82F4B8C68}" type="datetimeFigureOut">
              <a:rPr lang="en-GB" smtClean="0"/>
              <a:t>02/01/2024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F1983FE-D684-4076-B783-F796CAB14BCA}" type="slidenum">
              <a:rPr lang="en-GB" smtClean="0"/>
              <a:t>‹#›</a:t>
            </a:fld>
            <a:endParaRPr lang="en-GB"/>
          </a:p>
        </p:txBody>
      </p:sp>
    </p:spTree>
    <p:extLst>
      <p:ext uri="{BB962C8B-B14F-4D97-AF65-F5344CB8AC3E}">
        <p14:creationId xmlns:p14="http://schemas.microsoft.com/office/powerpoint/2010/main" val="2504590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FB652B-0689-4838-AF34-50C82F4B8C68}" type="datetimeFigureOut">
              <a:rPr lang="en-GB" smtClean="0"/>
              <a:t>02/01/2024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1983FE-D684-4076-B783-F796CAB14BCA}" type="slidenum">
              <a:rPr lang="en-GB" smtClean="0"/>
              <a:t>‹#›</a:t>
            </a:fld>
            <a:endParaRPr lang="en-GB"/>
          </a:p>
        </p:txBody>
      </p:sp>
    </p:spTree>
    <p:extLst>
      <p:ext uri="{BB962C8B-B14F-4D97-AF65-F5344CB8AC3E}">
        <p14:creationId xmlns:p14="http://schemas.microsoft.com/office/powerpoint/2010/main" val="73403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33070" t="17270" r="29292" b="17871"/>
          <a:stretch/>
        </p:blipFill>
        <p:spPr>
          <a:xfrm>
            <a:off x="3284113" y="1043189"/>
            <a:ext cx="5370490" cy="5203065"/>
          </a:xfrm>
          <a:prstGeom prst="rect">
            <a:avLst/>
          </a:prstGeom>
        </p:spPr>
      </p:pic>
    </p:spTree>
    <p:extLst>
      <p:ext uri="{BB962C8B-B14F-4D97-AF65-F5344CB8AC3E}">
        <p14:creationId xmlns:p14="http://schemas.microsoft.com/office/powerpoint/2010/main" val="3221925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934278"/>
            <a:ext cx="10629900" cy="5108713"/>
          </a:xfrm>
        </p:spPr>
        <p:txBody>
          <a:bodyPr>
            <a:normAutofit fontScale="32500" lnSpcReduction="20000"/>
          </a:bodyPr>
          <a:lstStyle/>
          <a:p>
            <a:pPr marL="0" indent="0" algn="just">
              <a:buNone/>
            </a:pPr>
            <a:r>
              <a:rPr lang="en-GB" sz="9600" b="1" dirty="0"/>
              <a:t>Adjust project schedules and priorities accordingly </a:t>
            </a:r>
            <a:r>
              <a:rPr lang="en-GB" sz="9600" dirty="0"/>
              <a:t>when critical resources are not available, the project schedule must be adjusted to reflect this fact., There is </a:t>
            </a:r>
            <a:r>
              <a:rPr lang="en-GB" sz="9600" dirty="0">
                <a:solidFill>
                  <a:srgbClr val="FF0000"/>
                </a:solidFill>
              </a:rPr>
              <a:t>no point </a:t>
            </a:r>
            <a:r>
              <a:rPr lang="en-GB" sz="9600" dirty="0"/>
              <a:t>in </a:t>
            </a:r>
            <a:r>
              <a:rPr lang="en-GB" sz="9600" dirty="0">
                <a:solidFill>
                  <a:srgbClr val="FF0000"/>
                </a:solidFill>
              </a:rPr>
              <a:t>developing a sophisticated project schedule </a:t>
            </a:r>
            <a:r>
              <a:rPr lang="en-GB" sz="9600" dirty="0"/>
              <a:t>if it is </a:t>
            </a:r>
            <a:r>
              <a:rPr lang="en-GB" sz="9600" dirty="0">
                <a:solidFill>
                  <a:srgbClr val="FF0000"/>
                </a:solidFill>
              </a:rPr>
              <a:t>not supported by resources</a:t>
            </a:r>
            <a:r>
              <a:rPr lang="en-GB" sz="9600" dirty="0"/>
              <a:t>. To put it another way, until </a:t>
            </a:r>
            <a:r>
              <a:rPr lang="en-GB" sz="8600" dirty="0"/>
              <a:t>we</a:t>
            </a:r>
            <a:r>
              <a:rPr lang="en-GB" sz="9600" dirty="0"/>
              <a:t> can match people to project tasks, we cannot make progress. </a:t>
            </a:r>
            <a:endParaRPr lang="en-GB" sz="9600" dirty="0" smtClean="0"/>
          </a:p>
          <a:p>
            <a:pPr marL="0" indent="0" algn="just">
              <a:buNone/>
            </a:pPr>
            <a:endParaRPr lang="en-GB" sz="9600" dirty="0" smtClean="0"/>
          </a:p>
          <a:p>
            <a:pPr marL="0" indent="0" algn="just">
              <a:buNone/>
            </a:pPr>
            <a:r>
              <a:rPr lang="en-GB" sz="9600" dirty="0" smtClean="0"/>
              <a:t>With </a:t>
            </a:r>
            <a:r>
              <a:rPr lang="en-GB" sz="9600" dirty="0"/>
              <a:t>a </a:t>
            </a:r>
            <a:r>
              <a:rPr lang="en-GB" sz="9600" dirty="0">
                <a:solidFill>
                  <a:srgbClr val="FF0000"/>
                </a:solidFill>
              </a:rPr>
              <a:t>failure to convince </a:t>
            </a:r>
            <a:r>
              <a:rPr lang="en-GB" sz="9600" dirty="0"/>
              <a:t>functional managers that their resources are </a:t>
            </a:r>
            <a:r>
              <a:rPr lang="en-GB" sz="9600" dirty="0" smtClean="0"/>
              <a:t>needed to </a:t>
            </a:r>
            <a:r>
              <a:rPr lang="en-GB" sz="9600" dirty="0"/>
              <a:t>support the project, serious and honest </a:t>
            </a:r>
            <a:r>
              <a:rPr lang="en-GB" sz="9600" dirty="0">
                <a:solidFill>
                  <a:srgbClr val="FF0000"/>
                </a:solidFill>
              </a:rPr>
              <a:t>adjustments</a:t>
            </a:r>
            <a:r>
              <a:rPr lang="en-GB" sz="9600" dirty="0"/>
              <a:t> must be made to all </a:t>
            </a:r>
            <a:r>
              <a:rPr lang="en-GB" sz="9600" dirty="0">
                <a:solidFill>
                  <a:srgbClr val="FF0000"/>
                </a:solidFill>
              </a:rPr>
              <a:t>project plans, </a:t>
            </a:r>
            <a:r>
              <a:rPr lang="en-GB" sz="9600" dirty="0" smtClean="0">
                <a:solidFill>
                  <a:srgbClr val="FF0000"/>
                </a:solidFill>
              </a:rPr>
              <a:t>including scope </a:t>
            </a:r>
            <a:r>
              <a:rPr lang="en-GB" sz="9600" dirty="0">
                <a:solidFill>
                  <a:srgbClr val="FF0000"/>
                </a:solidFill>
              </a:rPr>
              <a:t>documents, schedules, risk assessment,</a:t>
            </a:r>
            <a:r>
              <a:rPr lang="en-GB" sz="9600" dirty="0"/>
              <a:t> and so forth.</a:t>
            </a:r>
            <a:br>
              <a:rPr lang="en-GB" sz="9600" dirty="0"/>
            </a:br>
            <a:r>
              <a:rPr lang="en-GB" sz="9600" dirty="0"/>
              <a:t> </a:t>
            </a:r>
          </a:p>
          <a:p>
            <a:pPr algn="just"/>
            <a:endParaRPr lang="en-GB" dirty="0"/>
          </a:p>
        </p:txBody>
      </p:sp>
    </p:spTree>
    <p:extLst>
      <p:ext uri="{BB962C8B-B14F-4D97-AF65-F5344CB8AC3E}">
        <p14:creationId xmlns:p14="http://schemas.microsoft.com/office/powerpoint/2010/main" val="3458812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197" y="526093"/>
            <a:ext cx="10722280" cy="5650871"/>
          </a:xfrm>
        </p:spPr>
        <p:txBody>
          <a:bodyPr>
            <a:normAutofit fontScale="70000" lnSpcReduction="20000"/>
          </a:bodyPr>
          <a:lstStyle/>
          <a:p>
            <a:pPr marL="0" indent="0" algn="just">
              <a:buNone/>
            </a:pPr>
            <a:r>
              <a:rPr lang="en-GB" b="1" dirty="0" smtClean="0"/>
              <a:t>NOTIFY </a:t>
            </a:r>
            <a:r>
              <a:rPr lang="en-GB" b="1" dirty="0"/>
              <a:t>TOP MANAGEMENT OF THE CONSEQUENCES </a:t>
            </a:r>
            <a:r>
              <a:rPr lang="en-GB" dirty="0"/>
              <a:t>Failing to gain necessary resources must be</a:t>
            </a:r>
            <a:br>
              <a:rPr lang="en-GB" dirty="0"/>
            </a:br>
            <a:r>
              <a:rPr lang="en-GB" dirty="0"/>
              <a:t>reported to top management, the ultimate sponsors of the project. They may, in the end, become</a:t>
            </a:r>
            <a:br>
              <a:rPr lang="en-GB" dirty="0"/>
            </a:br>
            <a:r>
              <a:rPr lang="en-GB" dirty="0"/>
              <a:t>the final arbiters of the resource and staffing question. In the face of persistent resistance from a</a:t>
            </a:r>
            <a:br>
              <a:rPr lang="en-GB" dirty="0"/>
            </a:br>
            <a:r>
              <a:rPr lang="en-GB" dirty="0"/>
              <a:t>functional manager, the only recourse may be to present to top management, as candidly as possible,</a:t>
            </a:r>
            <a:br>
              <a:rPr lang="en-GB" dirty="0"/>
            </a:br>
            <a:r>
              <a:rPr lang="en-GB" dirty="0"/>
              <a:t>the implications for project success without sufficient support. The final decision then comes down</a:t>
            </a:r>
            <a:br>
              <a:rPr lang="en-GB" dirty="0"/>
            </a:br>
            <a:r>
              <a:rPr lang="en-GB" dirty="0"/>
              <a:t>to top management: they will either support the project and require that staffing be completed as</a:t>
            </a:r>
            <a:br>
              <a:rPr lang="en-GB" dirty="0"/>
            </a:br>
            <a:r>
              <a:rPr lang="en-GB" dirty="0"/>
              <a:t>requested, suggest a compromise, or support the functional manager. In the first two cases, the project will proceed; in the third, top management is effectively ending the project before it has begun</a:t>
            </a:r>
            <a:r>
              <a:rPr lang="en-GB" dirty="0" smtClean="0"/>
              <a:t>.</a:t>
            </a:r>
          </a:p>
          <a:p>
            <a:pPr marL="0" indent="0" algn="just">
              <a:buNone/>
            </a:pPr>
            <a:r>
              <a:rPr lang="en-GB" dirty="0"/>
              <a:t/>
            </a:r>
            <a:br>
              <a:rPr lang="en-GB" dirty="0"/>
            </a:br>
            <a:r>
              <a:rPr lang="en-GB" b="1" dirty="0"/>
              <a:t>ASSEMBLE THE </a:t>
            </a:r>
            <a:r>
              <a:rPr lang="en-GB" b="1" dirty="0" smtClean="0"/>
              <a:t>TEAM</a:t>
            </a:r>
          </a:p>
          <a:p>
            <a:pPr marL="0" indent="0" algn="just">
              <a:buNone/>
            </a:pPr>
            <a:r>
              <a:rPr lang="en-GB" b="1" dirty="0"/>
              <a:t/>
            </a:r>
            <a:br>
              <a:rPr lang="en-GB" b="1" dirty="0"/>
            </a:br>
            <a:r>
              <a:rPr lang="en-GB" dirty="0"/>
              <a:t>When the project has been staffed and approved, the final step is assembling the project team. This</a:t>
            </a:r>
            <a:br>
              <a:rPr lang="en-GB" dirty="0"/>
            </a:br>
            <a:r>
              <a:rPr lang="en-GB" dirty="0"/>
              <a:t>involves developing a skills inventory matrix that identifies the skills needed for the project against</a:t>
            </a:r>
            <a:br>
              <a:rPr lang="en-GB" dirty="0"/>
            </a:br>
            <a:r>
              <a:rPr lang="en-GB" dirty="0"/>
              <a:t>the skills team members have acquired, and a responsibility matrix using the Responsibility Activity</a:t>
            </a:r>
            <a:br>
              <a:rPr lang="en-GB" dirty="0"/>
            </a:br>
            <a:r>
              <a:rPr lang="en-GB" dirty="0"/>
              <a:t>Matrix (RAM) </a:t>
            </a:r>
            <a:r>
              <a:rPr lang="en-GB" dirty="0" smtClean="0"/>
              <a:t>methodology.</a:t>
            </a:r>
          </a:p>
          <a:p>
            <a:pPr marL="0" indent="0" algn="just">
              <a:buNone/>
            </a:pPr>
            <a:endParaRPr lang="en-GB" dirty="0" smtClean="0"/>
          </a:p>
          <a:p>
            <a:pPr marL="0" indent="0">
              <a:buNone/>
            </a:pPr>
            <a:r>
              <a:rPr lang="en-GB" dirty="0" smtClean="0"/>
              <a:t>Also</a:t>
            </a:r>
            <a:r>
              <a:rPr lang="en-GB" dirty="0"/>
              <a:t>, all project team roles and </a:t>
            </a:r>
            <a:r>
              <a:rPr lang="en-GB" dirty="0" smtClean="0"/>
              <a:t>responsibilities must </a:t>
            </a:r>
            <a:r>
              <a:rPr lang="en-GB" dirty="0"/>
              <a:t>be clarified, along with all project team </a:t>
            </a:r>
            <a:r>
              <a:rPr lang="en-GB" dirty="0" smtClean="0"/>
              <a:t>methods</a:t>
            </a:r>
            <a:r>
              <a:rPr lang="en-GB" dirty="0"/>
              <a:t>, expectations, and standard operating procedures. </a:t>
            </a:r>
            <a:r>
              <a:rPr lang="en-GB" dirty="0" smtClean="0"/>
              <a:t> Where </a:t>
            </a:r>
            <a:r>
              <a:rPr lang="en-GB" dirty="0"/>
              <a:t>any of these do not exist, it will be necessary to begin establishing them. </a:t>
            </a:r>
            <a:br>
              <a:rPr lang="en-GB" dirty="0"/>
            </a:br>
            <a:endParaRPr lang="en-GB" dirty="0"/>
          </a:p>
        </p:txBody>
      </p:sp>
    </p:spTree>
    <p:extLst>
      <p:ext uri="{BB962C8B-B14F-4D97-AF65-F5344CB8AC3E}">
        <p14:creationId xmlns:p14="http://schemas.microsoft.com/office/powerpoint/2010/main" val="4249560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7548"/>
            <a:ext cx="10097022" cy="1050316"/>
          </a:xfrm>
        </p:spPr>
        <p:txBody>
          <a:bodyPr/>
          <a:lstStyle/>
          <a:p>
            <a:r>
              <a:rPr lang="en-GB" dirty="0" smtClean="0"/>
              <a:t>Characteristics of effective project team</a:t>
            </a:r>
            <a:endParaRPr lang="en-GB" dirty="0"/>
          </a:p>
        </p:txBody>
      </p:sp>
      <p:sp>
        <p:nvSpPr>
          <p:cNvPr id="3" name="Content Placeholder 2"/>
          <p:cNvSpPr>
            <a:spLocks noGrp="1"/>
          </p:cNvSpPr>
          <p:nvPr>
            <p:ph idx="1"/>
          </p:nvPr>
        </p:nvSpPr>
        <p:spPr/>
        <p:txBody>
          <a:bodyPr/>
          <a:lstStyle/>
          <a:p>
            <a:r>
              <a:rPr lang="en-GB" dirty="0" smtClean="0"/>
              <a:t>A CLEAR SENSE OF MISSION </a:t>
            </a:r>
          </a:p>
          <a:p>
            <a:r>
              <a:rPr lang="en-GB" dirty="0" smtClean="0"/>
              <a:t>PRODUCTIVE INTERDEPENDENCY AMONG THE TEAM MEMBERS</a:t>
            </a:r>
          </a:p>
          <a:p>
            <a:r>
              <a:rPr lang="en-GB" dirty="0" smtClean="0"/>
              <a:t>COHESIVENESS</a:t>
            </a:r>
          </a:p>
          <a:p>
            <a:r>
              <a:rPr lang="en-GB" dirty="0" smtClean="0"/>
              <a:t>TRUST</a:t>
            </a:r>
          </a:p>
          <a:p>
            <a:r>
              <a:rPr lang="en-GB" dirty="0" smtClean="0"/>
              <a:t>ENTHUSIASM</a:t>
            </a:r>
          </a:p>
          <a:p>
            <a:r>
              <a:rPr lang="en-GB" dirty="0" smtClean="0"/>
              <a:t>RESULT ORIENTATION</a:t>
            </a:r>
          </a:p>
          <a:p>
            <a:endParaRPr lang="en-GB" dirty="0"/>
          </a:p>
        </p:txBody>
      </p:sp>
    </p:spTree>
    <p:extLst>
      <p:ext uri="{BB962C8B-B14F-4D97-AF65-F5344CB8AC3E}">
        <p14:creationId xmlns:p14="http://schemas.microsoft.com/office/powerpoint/2010/main" val="3740248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REASONS WHY TEAM FAILS</a:t>
            </a:r>
            <a:endParaRPr lang="en-GB" dirty="0"/>
          </a:p>
        </p:txBody>
      </p:sp>
      <p:sp>
        <p:nvSpPr>
          <p:cNvPr id="3" name="Content Placeholder 2"/>
          <p:cNvSpPr>
            <a:spLocks noGrp="1"/>
          </p:cNvSpPr>
          <p:nvPr>
            <p:ph idx="1"/>
          </p:nvPr>
        </p:nvSpPr>
        <p:spPr>
          <a:xfrm>
            <a:off x="838200" y="1690688"/>
            <a:ext cx="10515600" cy="4486275"/>
          </a:xfrm>
        </p:spPr>
        <p:txBody>
          <a:bodyPr>
            <a:normAutofit fontScale="70000" lnSpcReduction="20000"/>
          </a:bodyPr>
          <a:lstStyle/>
          <a:p>
            <a:r>
              <a:rPr lang="en-GB" dirty="0" smtClean="0"/>
              <a:t>POORLY DEVELOPED OR UNCLEAR GOALS</a:t>
            </a:r>
          </a:p>
          <a:p>
            <a:r>
              <a:rPr lang="en-GB" dirty="0" smtClean="0"/>
              <a:t>UNCLEAR GOALS INTERPRET MULTIPLE INTERPRETATIONS </a:t>
            </a:r>
          </a:p>
          <a:p>
            <a:r>
              <a:rPr lang="en-GB" b="1" dirty="0" smtClean="0"/>
              <a:t>UNCLEAR GOALS IMPEDE THE WILLINGNESS OF TEAM MEMBERS TO WORK TOGETHER </a:t>
            </a:r>
          </a:p>
          <a:p>
            <a:r>
              <a:rPr lang="en-GB" b="1" dirty="0" smtClean="0"/>
              <a:t>UNCLEAR GOALS INCREASE CONFLICT</a:t>
            </a:r>
            <a:r>
              <a:rPr lang="en-GB" dirty="0" smtClean="0"/>
              <a:t> </a:t>
            </a:r>
          </a:p>
          <a:p>
            <a:r>
              <a:rPr lang="en-GB" dirty="0" smtClean="0"/>
              <a:t>POORLY DEFINED TEAM ROLES AND INTER </a:t>
            </a:r>
            <a:r>
              <a:rPr lang="en-GB" i="1" dirty="0" smtClean="0"/>
              <a:t>DEPENDENCIES</a:t>
            </a:r>
          </a:p>
          <a:p>
            <a:r>
              <a:rPr lang="en-GB" dirty="0" smtClean="0"/>
              <a:t>LACK OF PROJECT TEAM MOTIVATION</a:t>
            </a:r>
          </a:p>
          <a:p>
            <a:r>
              <a:rPr lang="en-GB" dirty="0" smtClean="0"/>
              <a:t>THE PROJECT IS PERCEIVED AS UNNECESSARY</a:t>
            </a:r>
          </a:p>
          <a:p>
            <a:r>
              <a:rPr lang="en-GB" dirty="0" smtClean="0"/>
              <a:t>THE PROJECT MAY HAVE LOW PRIORITY</a:t>
            </a:r>
          </a:p>
          <a:p>
            <a:r>
              <a:rPr lang="en-GB" dirty="0" smtClean="0"/>
              <a:t>POOR COMMUNICATION</a:t>
            </a:r>
          </a:p>
          <a:p>
            <a:r>
              <a:rPr lang="en-GB" dirty="0" smtClean="0"/>
              <a:t>POOR LEADERSHIP</a:t>
            </a:r>
          </a:p>
          <a:p>
            <a:r>
              <a:rPr lang="en-GB" dirty="0" smtClean="0"/>
              <a:t>TURNOVER AMONG PROJECT TEAM MEMBERS</a:t>
            </a:r>
          </a:p>
          <a:p>
            <a:r>
              <a:rPr lang="en-GB" dirty="0" smtClean="0"/>
              <a:t>DYSFUNCTIONAL BEHAVIOUR</a:t>
            </a:r>
            <a:br>
              <a:rPr lang="en-GB" dirty="0" smtClean="0"/>
            </a:br>
            <a:r>
              <a:rPr lang="en-GB" dirty="0" smtClean="0"/>
              <a:t/>
            </a:r>
            <a:br>
              <a:rPr lang="en-GB" dirty="0" smtClean="0"/>
            </a:br>
            <a:endParaRPr lang="en-GB" dirty="0"/>
          </a:p>
        </p:txBody>
      </p:sp>
    </p:spTree>
    <p:extLst>
      <p:ext uri="{BB962C8B-B14F-4D97-AF65-F5344CB8AC3E}">
        <p14:creationId xmlns:p14="http://schemas.microsoft.com/office/powerpoint/2010/main" val="4224723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3996" t="13027" r="27773" b="8386"/>
          <a:stretch/>
        </p:blipFill>
        <p:spPr>
          <a:xfrm>
            <a:off x="1954060" y="53088"/>
            <a:ext cx="7202466" cy="6598233"/>
          </a:xfrm>
          <a:prstGeom prst="rect">
            <a:avLst/>
          </a:prstGeom>
        </p:spPr>
      </p:pic>
    </p:spTree>
    <p:extLst>
      <p:ext uri="{BB962C8B-B14F-4D97-AF65-F5344CB8AC3E}">
        <p14:creationId xmlns:p14="http://schemas.microsoft.com/office/powerpoint/2010/main" val="3756686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910" y="231820"/>
            <a:ext cx="11320529" cy="6626180"/>
          </a:xfrm>
        </p:spPr>
        <p:txBody>
          <a:bodyPr>
            <a:noAutofit/>
          </a:bodyPr>
          <a:lstStyle/>
          <a:p>
            <a:pPr algn="just"/>
            <a:r>
              <a:rPr lang="en-GB" sz="4000" dirty="0"/>
              <a:t>Effective project teams </a:t>
            </a:r>
            <a:r>
              <a:rPr lang="en-GB" sz="4000" dirty="0">
                <a:solidFill>
                  <a:srgbClr val="00B0F0"/>
                </a:solidFill>
              </a:rPr>
              <a:t>do not </a:t>
            </a:r>
            <a:r>
              <a:rPr lang="en-GB" sz="4000" dirty="0"/>
              <a:t>happen by </a:t>
            </a:r>
            <a:r>
              <a:rPr lang="en-GB" sz="4000" dirty="0">
                <a:solidFill>
                  <a:srgbClr val="FF0000"/>
                </a:solidFill>
              </a:rPr>
              <a:t>accident</a:t>
            </a:r>
            <a:r>
              <a:rPr lang="en-GB" sz="4000" dirty="0"/>
              <a:t>. A great deal of careful work and </a:t>
            </a:r>
            <a:r>
              <a:rPr lang="en-GB" sz="4000" dirty="0" smtClean="0"/>
              <a:t>preparation goes </a:t>
            </a:r>
            <a:r>
              <a:rPr lang="en-GB" sz="4000" dirty="0"/>
              <a:t>into the steps necessary to first staff, and then develop, project team members to the </a:t>
            </a:r>
            <a:r>
              <a:rPr lang="en-GB" sz="4000" dirty="0" smtClean="0"/>
              <a:t>point where </a:t>
            </a:r>
            <a:r>
              <a:rPr lang="en-GB" sz="4000" dirty="0"/>
              <a:t>they begin to function jointly and the </a:t>
            </a:r>
            <a:r>
              <a:rPr lang="en-GB" sz="4000" dirty="0">
                <a:solidFill>
                  <a:srgbClr val="FF0000"/>
                </a:solidFill>
              </a:rPr>
              <a:t>project reaps positive dividends from their </a:t>
            </a:r>
            <a:r>
              <a:rPr lang="en-GB" sz="4000" dirty="0" smtClean="0">
                <a:solidFill>
                  <a:srgbClr val="FF0000"/>
                </a:solidFill>
              </a:rPr>
              <a:t>collective performance</a:t>
            </a:r>
            <a:r>
              <a:rPr lang="en-GB" sz="4000" dirty="0">
                <a:solidFill>
                  <a:srgbClr val="FF0000"/>
                </a:solidFill>
              </a:rPr>
              <a:t>. </a:t>
            </a:r>
            <a:endParaRPr lang="en-GB" sz="4000" dirty="0" smtClean="0">
              <a:solidFill>
                <a:srgbClr val="FF0000"/>
              </a:solidFill>
            </a:endParaRPr>
          </a:p>
          <a:p>
            <a:pPr algn="just"/>
            <a:r>
              <a:rPr lang="en-GB" sz="4000" dirty="0" smtClean="0"/>
              <a:t>The </a:t>
            </a:r>
            <a:r>
              <a:rPr lang="en-GB" sz="4000" dirty="0"/>
              <a:t>best-case scenario for project managers is to </a:t>
            </a:r>
            <a:r>
              <a:rPr lang="en-GB" sz="4000" dirty="0">
                <a:solidFill>
                  <a:srgbClr val="FF0000"/>
                </a:solidFill>
              </a:rPr>
              <a:t>take over a project </a:t>
            </a:r>
            <a:r>
              <a:rPr lang="en-GB" sz="4000" dirty="0"/>
              <a:t>with a </a:t>
            </a:r>
            <a:r>
              <a:rPr lang="en-GB" sz="4000" dirty="0" smtClean="0">
                <a:solidFill>
                  <a:srgbClr val="FF0000"/>
                </a:solidFill>
              </a:rPr>
              <a:t>unified team </a:t>
            </a:r>
            <a:r>
              <a:rPr lang="en-GB" sz="4000" dirty="0"/>
              <a:t>composed of individuals who </a:t>
            </a:r>
            <a:r>
              <a:rPr lang="en-GB" sz="4000" dirty="0">
                <a:solidFill>
                  <a:srgbClr val="FF0000"/>
                </a:solidFill>
              </a:rPr>
              <a:t>lobbied for and were awarded membership </a:t>
            </a:r>
            <a:r>
              <a:rPr lang="en-GB" sz="4000" dirty="0"/>
              <a:t>on the </a:t>
            </a:r>
            <a:r>
              <a:rPr lang="en-GB" sz="4000" dirty="0">
                <a:solidFill>
                  <a:srgbClr val="00B0F0"/>
                </a:solidFill>
              </a:rPr>
              <a:t>team</a:t>
            </a:r>
            <a:r>
              <a:rPr lang="en-GB" sz="4000" dirty="0" smtClean="0"/>
              <a:t>.</a:t>
            </a:r>
          </a:p>
          <a:p>
            <a:pPr marL="0" indent="0" algn="just">
              <a:buNone/>
            </a:pPr>
            <a:r>
              <a:rPr lang="en-GB" sz="3600" dirty="0" smtClean="0"/>
              <a:t> </a:t>
            </a:r>
            <a:endParaRPr lang="en-GB" sz="3600" dirty="0" smtClean="0">
              <a:solidFill>
                <a:srgbClr val="FF0000"/>
              </a:solidFill>
            </a:endParaRPr>
          </a:p>
        </p:txBody>
      </p:sp>
    </p:spTree>
    <p:extLst>
      <p:ext uri="{BB962C8B-B14F-4D97-AF65-F5344CB8AC3E}">
        <p14:creationId xmlns:p14="http://schemas.microsoft.com/office/powerpoint/2010/main" val="749616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6975" y="360607"/>
            <a:ext cx="10354614" cy="5816355"/>
          </a:xfrm>
        </p:spPr>
        <p:txBody>
          <a:bodyPr>
            <a:normAutofit fontScale="92500" lnSpcReduction="20000"/>
          </a:bodyPr>
          <a:lstStyle/>
          <a:p>
            <a:pPr algn="just"/>
            <a:r>
              <a:rPr lang="en-GB" sz="4000" dirty="0" smtClean="0"/>
              <a:t>Unfortunately</a:t>
            </a:r>
            <a:r>
              <a:rPr lang="en-GB" sz="4000" dirty="0"/>
              <a:t>, in many organizations project teams are put together based on other criteria, most notably </a:t>
            </a:r>
            <a:r>
              <a:rPr lang="en-GB" sz="4000" b="1" dirty="0">
                <a:solidFill>
                  <a:srgbClr val="FF0000"/>
                </a:solidFill>
              </a:rPr>
              <a:t>whoever is available</a:t>
            </a:r>
            <a:r>
              <a:rPr lang="en-GB" sz="4000" dirty="0" smtClean="0"/>
              <a:t>.</a:t>
            </a:r>
          </a:p>
          <a:p>
            <a:pPr algn="just"/>
            <a:r>
              <a:rPr lang="en-GB" sz="4000" dirty="0" smtClean="0"/>
              <a:t> </a:t>
            </a:r>
            <a:r>
              <a:rPr lang="en-GB" sz="4000" dirty="0"/>
              <a:t>Regardless of the circumstances, the project manager is faced with the </a:t>
            </a:r>
            <a:r>
              <a:rPr lang="en-GB" sz="4000" dirty="0">
                <a:solidFill>
                  <a:srgbClr val="FF0000"/>
                </a:solidFill>
              </a:rPr>
              <a:t>challenge</a:t>
            </a:r>
            <a:r>
              <a:rPr lang="en-GB" sz="4000" dirty="0"/>
              <a:t> of creating from a set of </a:t>
            </a:r>
            <a:r>
              <a:rPr lang="en-GB" sz="4000" dirty="0">
                <a:solidFill>
                  <a:srgbClr val="FF0000"/>
                </a:solidFill>
              </a:rPr>
              <a:t>diverse individuals </a:t>
            </a:r>
            <a:r>
              <a:rPr lang="en-GB" sz="4000" dirty="0"/>
              <a:t>a </a:t>
            </a:r>
            <a:r>
              <a:rPr lang="en-GB" sz="4000" dirty="0">
                <a:solidFill>
                  <a:srgbClr val="00B0F0"/>
                </a:solidFill>
              </a:rPr>
              <a:t>high-performing, cohesive project team. </a:t>
            </a:r>
          </a:p>
          <a:p>
            <a:pPr algn="just"/>
            <a:r>
              <a:rPr lang="en-GB" sz="4000" dirty="0"/>
              <a:t>The preferred process, however, should be </a:t>
            </a:r>
            <a:r>
              <a:rPr lang="en-GB" sz="4000" dirty="0">
                <a:solidFill>
                  <a:srgbClr val="FF0000"/>
                </a:solidFill>
              </a:rPr>
              <a:t>as structured as possible,</a:t>
            </a:r>
            <a:r>
              <a:rPr lang="en-GB" sz="4000" dirty="0"/>
              <a:t> and staffing is ideally aligned with the project manager’s judgment of </a:t>
            </a:r>
            <a:endParaRPr lang="en-GB" sz="4000" dirty="0" smtClean="0"/>
          </a:p>
          <a:p>
            <a:pPr marL="0" indent="0">
              <a:buNone/>
            </a:pPr>
            <a:r>
              <a:rPr lang="en-GB" sz="4000" b="1" dirty="0" smtClean="0"/>
              <a:t>  what is best for the project.</a:t>
            </a:r>
            <a:br>
              <a:rPr lang="en-GB" sz="4000" b="1" dirty="0" smtClean="0"/>
            </a:br>
            <a:endParaRPr lang="en-GB" sz="4000" b="1" dirty="0" smtClean="0"/>
          </a:p>
          <a:p>
            <a:endParaRPr lang="en-GB" dirty="0"/>
          </a:p>
        </p:txBody>
      </p:sp>
    </p:spTree>
    <p:extLst>
      <p:ext uri="{BB962C8B-B14F-4D97-AF65-F5344CB8AC3E}">
        <p14:creationId xmlns:p14="http://schemas.microsoft.com/office/powerpoint/2010/main" val="1989949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854" y="244700"/>
            <a:ext cx="11191740" cy="5932264"/>
          </a:xfrm>
        </p:spPr>
        <p:txBody>
          <a:bodyPr>
            <a:normAutofit fontScale="85000" lnSpcReduction="10000"/>
          </a:bodyPr>
          <a:lstStyle/>
          <a:p>
            <a:pPr marL="0" indent="0">
              <a:buNone/>
            </a:pPr>
            <a:r>
              <a:rPr lang="en-GB" sz="1600" dirty="0"/>
              <a:t/>
            </a:r>
            <a:br>
              <a:rPr lang="en-GB" sz="1600" dirty="0"/>
            </a:br>
            <a:r>
              <a:rPr lang="en-GB" sz="4000" b="1" dirty="0"/>
              <a:t>TALK TO POTENTIAL TEAM MEMBERS AND NEGOTIATE WITH FUNCTIONAL HEADS</a:t>
            </a:r>
          </a:p>
          <a:p>
            <a:pPr algn="just"/>
            <a:r>
              <a:rPr lang="en-GB" dirty="0"/>
              <a:t>The third step in the process of building the project team involves </a:t>
            </a:r>
            <a:r>
              <a:rPr lang="en-GB" dirty="0">
                <a:solidFill>
                  <a:srgbClr val="FF0000"/>
                </a:solidFill>
              </a:rPr>
              <a:t>opening communication with likely candidates</a:t>
            </a:r>
            <a:r>
              <a:rPr lang="en-GB" dirty="0"/>
              <a:t> for the team and assessing their level of interest in joining the project</a:t>
            </a:r>
            <a:r>
              <a:rPr lang="en-GB" dirty="0" smtClean="0"/>
              <a:t>.</a:t>
            </a:r>
          </a:p>
          <a:p>
            <a:pPr algn="just"/>
            <a:r>
              <a:rPr lang="en-GB" dirty="0" smtClean="0"/>
              <a:t> </a:t>
            </a:r>
            <a:r>
              <a:rPr lang="en-GB" dirty="0"/>
              <a:t>In </a:t>
            </a:r>
            <a:r>
              <a:rPr lang="en-GB" dirty="0">
                <a:solidFill>
                  <a:srgbClr val="FF0000"/>
                </a:solidFill>
              </a:rPr>
              <a:t>some cases, </a:t>
            </a:r>
            <a:r>
              <a:rPr lang="en-GB" dirty="0"/>
              <a:t>personnel have a great deal of </a:t>
            </a:r>
            <a:r>
              <a:rPr lang="en-GB" dirty="0">
                <a:solidFill>
                  <a:srgbClr val="FF0000"/>
                </a:solidFill>
              </a:rPr>
              <a:t>authority </a:t>
            </a:r>
            <a:r>
              <a:rPr lang="en-GB" dirty="0"/>
              <a:t>in assigning their own time to projects. However, in most cases and particularly within functional organizations, </a:t>
            </a:r>
            <a:r>
              <a:rPr lang="en-GB" dirty="0">
                <a:solidFill>
                  <a:srgbClr val="00B0F0"/>
                </a:solidFill>
              </a:rPr>
              <a:t>all functional specialists are under the authority of departmental heads. </a:t>
            </a:r>
            <a:endParaRPr lang="en-GB" dirty="0" smtClean="0">
              <a:solidFill>
                <a:srgbClr val="00B0F0"/>
              </a:solidFill>
            </a:endParaRPr>
          </a:p>
          <a:p>
            <a:pPr algn="just"/>
            <a:r>
              <a:rPr lang="en-GB" dirty="0" smtClean="0"/>
              <a:t>Consequently</a:t>
            </a:r>
            <a:r>
              <a:rPr lang="en-GB" dirty="0"/>
              <a:t>, at some point the project manager must begin to enter into </a:t>
            </a:r>
            <a:r>
              <a:rPr lang="en-GB" dirty="0">
                <a:solidFill>
                  <a:srgbClr val="FF0000"/>
                </a:solidFill>
              </a:rPr>
              <a:t>negotiations with these functional heads </a:t>
            </a:r>
            <a:r>
              <a:rPr lang="en-GB" dirty="0"/>
              <a:t>for the services of prospective project team members</a:t>
            </a:r>
            <a:r>
              <a:rPr lang="en-GB" dirty="0" smtClean="0"/>
              <a:t>.</a:t>
            </a:r>
          </a:p>
          <a:p>
            <a:pPr algn="just"/>
            <a:r>
              <a:rPr lang="en-GB" dirty="0" smtClean="0"/>
              <a:t> </a:t>
            </a:r>
            <a:r>
              <a:rPr lang="en-GB" dirty="0"/>
              <a:t>These negotiations can be </a:t>
            </a:r>
            <a:r>
              <a:rPr lang="en-GB" dirty="0">
                <a:solidFill>
                  <a:srgbClr val="FF0000"/>
                </a:solidFill>
              </a:rPr>
              <a:t>complex and lengthy</a:t>
            </a:r>
            <a:r>
              <a:rPr lang="en-GB" dirty="0"/>
              <a:t>. Departmental managers generally are not opposed to the use of their personnel on projects. They are, however, primarily concerned with the smooth operations of their organizations</a:t>
            </a:r>
            <a:r>
              <a:rPr lang="en-GB" dirty="0" smtClean="0"/>
              <a:t>.</a:t>
            </a:r>
          </a:p>
          <a:p>
            <a:pPr algn="just"/>
            <a:r>
              <a:rPr lang="en-GB" dirty="0" smtClean="0"/>
              <a:t> </a:t>
            </a:r>
            <a:r>
              <a:rPr lang="en-GB" dirty="0">
                <a:solidFill>
                  <a:srgbClr val="FF0000"/>
                </a:solidFill>
              </a:rPr>
              <a:t>Depriving a  functional manager of key personnel to serve on a project team can be seen as threatening a smoothly operating department.</a:t>
            </a:r>
          </a:p>
        </p:txBody>
      </p:sp>
    </p:spTree>
    <p:extLst>
      <p:ext uri="{BB962C8B-B14F-4D97-AF65-F5344CB8AC3E}">
        <p14:creationId xmlns:p14="http://schemas.microsoft.com/office/powerpoint/2010/main" val="3645164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030" y="193183"/>
            <a:ext cx="9929611" cy="6259132"/>
          </a:xfrm>
        </p:spPr>
        <p:txBody>
          <a:bodyPr>
            <a:normAutofit fontScale="25000" lnSpcReduction="20000"/>
          </a:bodyPr>
          <a:lstStyle/>
          <a:p>
            <a:pPr marL="0" indent="0" algn="just">
              <a:buNone/>
            </a:pPr>
            <a:r>
              <a:rPr lang="en-GB" sz="12800" b="1" dirty="0" smtClean="0">
                <a:solidFill>
                  <a:srgbClr val="FF0000"/>
                </a:solidFill>
              </a:rPr>
              <a:t>Hence</a:t>
            </a:r>
            <a:r>
              <a:rPr lang="en-GB" sz="12800" b="1" dirty="0">
                <a:solidFill>
                  <a:srgbClr val="FF0000"/>
                </a:solidFill>
              </a:rPr>
              <a:t>, negotiations are required. Among the issues to be decided are</a:t>
            </a:r>
            <a:r>
              <a:rPr lang="en-GB" sz="8600" b="1" dirty="0" smtClean="0">
                <a:solidFill>
                  <a:srgbClr val="FF0000"/>
                </a:solidFill>
              </a:rPr>
              <a:t>:</a:t>
            </a:r>
          </a:p>
          <a:p>
            <a:pPr marL="0" indent="0" algn="just">
              <a:buNone/>
            </a:pPr>
            <a:r>
              <a:rPr lang="en-GB" sz="6200" b="1" dirty="0">
                <a:solidFill>
                  <a:srgbClr val="FF0000"/>
                </a:solidFill>
              </a:rPr>
              <a:t/>
            </a:r>
            <a:br>
              <a:rPr lang="en-GB" sz="6200" b="1" dirty="0">
                <a:solidFill>
                  <a:srgbClr val="FF0000"/>
                </a:solidFill>
              </a:rPr>
            </a:br>
            <a:r>
              <a:rPr lang="en-GB" sz="12800" b="1" dirty="0"/>
              <a:t>1. </a:t>
            </a:r>
            <a:r>
              <a:rPr lang="en-GB" sz="12800" b="1" i="1" dirty="0"/>
              <a:t>How long are the team members, services required? </a:t>
            </a:r>
            <a:r>
              <a:rPr lang="en-GB" sz="12800" dirty="0"/>
              <a:t>Project team members can be </a:t>
            </a:r>
            <a:r>
              <a:rPr lang="en-GB" sz="12800" dirty="0" smtClean="0"/>
              <a:t>assigned on </a:t>
            </a:r>
            <a:r>
              <a:rPr lang="en-GB" sz="12800" dirty="0"/>
              <a:t>a full-time basis (40 hours per week) or a part-time basis (less than 40 hours per week</a:t>
            </a:r>
            <a:r>
              <a:rPr lang="en-GB" sz="12800" dirty="0" smtClean="0"/>
              <a:t>). Furthermore</a:t>
            </a:r>
            <a:r>
              <a:rPr lang="en-GB" sz="12800" dirty="0"/>
              <a:t>, the team member may be assigned for a fixed period (e.g., six months) or </a:t>
            </a:r>
            <a:r>
              <a:rPr lang="en-GB" sz="12800" dirty="0" smtClean="0"/>
              <a:t>for the </a:t>
            </a:r>
            <a:r>
              <a:rPr lang="en-GB" sz="12800" dirty="0"/>
              <a:t>duration of the project</a:t>
            </a:r>
            <a:r>
              <a:rPr lang="en-GB" sz="12800" dirty="0" smtClean="0"/>
              <a:t>.</a:t>
            </a:r>
          </a:p>
          <a:p>
            <a:pPr marL="0" indent="0" algn="just">
              <a:buNone/>
            </a:pPr>
            <a:r>
              <a:rPr lang="en-GB" sz="12800" dirty="0"/>
              <a:t/>
            </a:r>
            <a:br>
              <a:rPr lang="en-GB" sz="12800" dirty="0"/>
            </a:br>
            <a:r>
              <a:rPr lang="en-GB" sz="12800" b="1" dirty="0"/>
              <a:t>2. </a:t>
            </a:r>
            <a:r>
              <a:rPr lang="en-GB" sz="12800" b="1" i="1" dirty="0"/>
              <a:t>Who should choose the person to be assigned to the project? </a:t>
            </a:r>
            <a:r>
              <a:rPr lang="en-GB" sz="12800" dirty="0"/>
              <a:t>Another point of negotiation </a:t>
            </a:r>
            <a:r>
              <a:rPr lang="en-GB" sz="12800" dirty="0" smtClean="0"/>
              <a:t>is the </a:t>
            </a:r>
            <a:r>
              <a:rPr lang="en-GB" sz="12800" dirty="0"/>
              <a:t>question of who should select the individual to serve on the project team. The </a:t>
            </a:r>
            <a:r>
              <a:rPr lang="en-GB" sz="12800" dirty="0" smtClean="0"/>
              <a:t>functional manager </a:t>
            </a:r>
            <a:r>
              <a:rPr lang="en-GB" sz="12800" dirty="0"/>
              <a:t>may have </a:t>
            </a:r>
            <a:r>
              <a:rPr lang="en-GB" sz="12800" dirty="0" smtClean="0"/>
              <a:t>his / her </a:t>
            </a:r>
            <a:r>
              <a:rPr lang="en-GB" sz="12800" dirty="0"/>
              <a:t>own ideas </a:t>
            </a:r>
            <a:r>
              <a:rPr lang="en-GB" sz="12800" dirty="0" smtClean="0"/>
              <a:t>as to the best </a:t>
            </a:r>
            <a:r>
              <a:rPr lang="en-GB" sz="12800" dirty="0"/>
              <a:t>choice, while the project manager may </a:t>
            </a:r>
            <a:r>
              <a:rPr lang="en-GB" sz="12800" dirty="0" smtClean="0"/>
              <a:t>employ different </a:t>
            </a:r>
            <a:r>
              <a:rPr lang="en-GB" sz="12800" dirty="0"/>
              <a:t>criteria and come up with other possible candidates</a:t>
            </a:r>
            <a:r>
              <a:rPr lang="en-GB" sz="12800" dirty="0" smtClean="0"/>
              <a:t>.</a:t>
            </a:r>
          </a:p>
          <a:p>
            <a:pPr marL="0" indent="0">
              <a:buNone/>
            </a:pPr>
            <a:r>
              <a:rPr lang="en-GB" sz="8000" dirty="0"/>
              <a:t/>
            </a:r>
            <a:br>
              <a:rPr lang="en-GB" sz="8000" dirty="0"/>
            </a:br>
            <a:endParaRPr lang="en-GB" sz="8000" dirty="0"/>
          </a:p>
        </p:txBody>
      </p:sp>
    </p:spTree>
    <p:extLst>
      <p:ext uri="{BB962C8B-B14F-4D97-AF65-F5344CB8AC3E}">
        <p14:creationId xmlns:p14="http://schemas.microsoft.com/office/powerpoint/2010/main" val="467977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8034" y="592427"/>
            <a:ext cx="9401577" cy="5584535"/>
          </a:xfrm>
        </p:spPr>
        <p:txBody>
          <a:bodyPr>
            <a:noAutofit/>
          </a:bodyPr>
          <a:lstStyle/>
          <a:p>
            <a:pPr marL="0" indent="0" algn="just">
              <a:buNone/>
            </a:pPr>
            <a:r>
              <a:rPr lang="en-GB" dirty="0"/>
              <a:t/>
            </a:r>
            <a:br>
              <a:rPr lang="en-GB" dirty="0"/>
            </a:br>
            <a:r>
              <a:rPr lang="en-GB" b="1" dirty="0"/>
              <a:t>3. </a:t>
            </a:r>
            <a:r>
              <a:rPr lang="en-GB" sz="2400" b="1" i="1" dirty="0"/>
              <a:t>What happens when special circumstances arise? </a:t>
            </a:r>
            <a:endParaRPr lang="en-GB" sz="2400" b="1" i="1" dirty="0" smtClean="0"/>
          </a:p>
          <a:p>
            <a:pPr algn="just"/>
            <a:r>
              <a:rPr lang="en-GB" sz="2400" dirty="0" smtClean="0"/>
              <a:t>In </a:t>
            </a:r>
            <a:r>
              <a:rPr lang="en-GB" sz="2400" dirty="0"/>
              <a:t>the event of some emergency or special circumstance, </a:t>
            </a:r>
            <a:r>
              <a:rPr lang="en-GB" sz="2400" dirty="0">
                <a:solidFill>
                  <a:srgbClr val="FF0000"/>
                </a:solidFill>
              </a:rPr>
              <a:t>the functional department </a:t>
            </a:r>
            <a:r>
              <a:rPr lang="en-GB" sz="2400" dirty="0"/>
              <a:t>head may wish to </a:t>
            </a:r>
            <a:r>
              <a:rPr lang="en-GB" sz="2400" dirty="0">
                <a:solidFill>
                  <a:srgbClr val="FF0000"/>
                </a:solidFill>
              </a:rPr>
              <a:t>retain control </a:t>
            </a:r>
            <a:r>
              <a:rPr lang="en-GB" sz="2400" dirty="0"/>
              <a:t>of the team member or have the option of suddenly recalling that individual back to work on departmental activities</a:t>
            </a:r>
            <a:r>
              <a:rPr lang="en-GB" sz="2400" dirty="0" smtClean="0"/>
              <a:t>.</a:t>
            </a:r>
          </a:p>
          <a:p>
            <a:pPr algn="just"/>
            <a:r>
              <a:rPr lang="en-GB" sz="2400" dirty="0" smtClean="0"/>
              <a:t> </a:t>
            </a:r>
            <a:r>
              <a:rPr lang="en-GB" sz="2400" dirty="0"/>
              <a:t>How will “emergencies” be defined? If the team member is recalled, </a:t>
            </a:r>
            <a:r>
              <a:rPr lang="en-GB" sz="2400" dirty="0">
                <a:solidFill>
                  <a:srgbClr val="FF0000"/>
                </a:solidFill>
              </a:rPr>
              <a:t>how will the department provide a replacement</a:t>
            </a:r>
            <a:r>
              <a:rPr lang="en-GB" sz="2400" dirty="0"/>
              <a:t>? What is the maximum amount of time a team member can be removed from his project duties? All these questions are important and should be resolved prior to the appointment of project team members.</a:t>
            </a:r>
          </a:p>
          <a:p>
            <a:pPr algn="just"/>
            <a:r>
              <a:rPr lang="en-GB" sz="2400" dirty="0"/>
              <a:t>Most project resources are negotiated with department managers. This point is critical: for the majority of project managers, their outright control over project team members may be limited, particularly early in the process when project team assignments are being made. </a:t>
            </a:r>
          </a:p>
        </p:txBody>
      </p:sp>
    </p:spTree>
    <p:extLst>
      <p:ext uri="{BB962C8B-B14F-4D97-AF65-F5344CB8AC3E}">
        <p14:creationId xmlns:p14="http://schemas.microsoft.com/office/powerpoint/2010/main" val="2679469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6975"/>
            <a:ext cx="9104290" cy="5429988"/>
          </a:xfrm>
        </p:spPr>
        <p:txBody>
          <a:bodyPr>
            <a:normAutofit fontScale="92500"/>
          </a:bodyPr>
          <a:lstStyle/>
          <a:p>
            <a:pPr algn="just"/>
            <a:r>
              <a:rPr lang="en-GB" sz="3600" dirty="0"/>
              <a:t>The best strategy a project manager can engage in at this point is to think carefully about the types of expertise and skills that will be required for successful completion of the project, and begin bargaining with these clear goals in mind. </a:t>
            </a:r>
            <a:endParaRPr lang="en-GB" sz="3600" dirty="0" smtClean="0"/>
          </a:p>
          <a:p>
            <a:pPr algn="just"/>
            <a:r>
              <a:rPr lang="en-GB" sz="3600" dirty="0" smtClean="0"/>
              <a:t>Treat </a:t>
            </a:r>
            <a:r>
              <a:rPr lang="en-GB" sz="3600" dirty="0"/>
              <a:t>functional managers as allies, not opponents</a:t>
            </a:r>
            <a:r>
              <a:rPr lang="en-GB" sz="3600" dirty="0" smtClean="0"/>
              <a:t>.</a:t>
            </a:r>
          </a:p>
          <a:p>
            <a:pPr algn="just"/>
            <a:r>
              <a:rPr lang="en-GB" sz="3600" dirty="0" smtClean="0"/>
              <a:t> </a:t>
            </a:r>
            <a:r>
              <a:rPr lang="en-GB" sz="3600" dirty="0"/>
              <a:t>The organization supports the project and therefore functional departments will support it as well, but their level of support must be carefully planned in advance. </a:t>
            </a:r>
          </a:p>
          <a:p>
            <a:endParaRPr lang="en-GB" dirty="0"/>
          </a:p>
        </p:txBody>
      </p:sp>
    </p:spTree>
    <p:extLst>
      <p:ext uri="{BB962C8B-B14F-4D97-AF65-F5344CB8AC3E}">
        <p14:creationId xmlns:p14="http://schemas.microsoft.com/office/powerpoint/2010/main" val="1337400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456" y="-1"/>
            <a:ext cx="11921544" cy="6645499"/>
          </a:xfrm>
        </p:spPr>
        <p:txBody>
          <a:bodyPr>
            <a:noAutofit/>
          </a:bodyPr>
          <a:lstStyle/>
          <a:p>
            <a:pPr algn="just"/>
            <a:r>
              <a:rPr lang="en-GB" sz="3600" dirty="0" smtClean="0"/>
              <a:t>Majority of project managers, their </a:t>
            </a:r>
            <a:r>
              <a:rPr lang="en-GB" sz="3600" dirty="0" smtClean="0">
                <a:solidFill>
                  <a:srgbClr val="FF0000"/>
                </a:solidFill>
              </a:rPr>
              <a:t>outright control over project team members may be limited</a:t>
            </a:r>
            <a:r>
              <a:rPr lang="en-GB" sz="3600" dirty="0" smtClean="0"/>
              <a:t>, particularly early in the process when project team assignments are being made.</a:t>
            </a:r>
          </a:p>
          <a:p>
            <a:pPr algn="just"/>
            <a:r>
              <a:rPr lang="en-GB" sz="3600" dirty="0" smtClean="0"/>
              <a:t> The best strategy a project manager can engage in at this point is to </a:t>
            </a:r>
            <a:r>
              <a:rPr lang="en-GB" sz="3600" dirty="0" smtClean="0">
                <a:solidFill>
                  <a:srgbClr val="FF0000"/>
                </a:solidFill>
              </a:rPr>
              <a:t>think carefully </a:t>
            </a:r>
            <a:r>
              <a:rPr lang="en-GB" sz="3600" dirty="0" smtClean="0"/>
              <a:t>about the </a:t>
            </a:r>
            <a:r>
              <a:rPr lang="en-GB" sz="3600" dirty="0" smtClean="0">
                <a:solidFill>
                  <a:srgbClr val="FF0000"/>
                </a:solidFill>
              </a:rPr>
              <a:t>types of expertise </a:t>
            </a:r>
            <a:r>
              <a:rPr lang="en-GB" sz="3600" dirty="0" smtClean="0"/>
              <a:t>and </a:t>
            </a:r>
            <a:r>
              <a:rPr lang="en-GB" sz="3600" dirty="0" smtClean="0">
                <a:solidFill>
                  <a:srgbClr val="FF0000"/>
                </a:solidFill>
              </a:rPr>
              <a:t>skills</a:t>
            </a:r>
            <a:r>
              <a:rPr lang="en-GB" sz="3600" dirty="0" smtClean="0"/>
              <a:t> that will be required for </a:t>
            </a:r>
            <a:r>
              <a:rPr lang="en-GB" sz="3600" dirty="0" smtClean="0">
                <a:solidFill>
                  <a:srgbClr val="FF0000"/>
                </a:solidFill>
              </a:rPr>
              <a:t>successful completion </a:t>
            </a:r>
            <a:r>
              <a:rPr lang="en-GB" sz="3600" dirty="0" smtClean="0"/>
              <a:t>of the project, and begin </a:t>
            </a:r>
            <a:r>
              <a:rPr lang="en-GB" sz="3600" dirty="0" smtClean="0">
                <a:solidFill>
                  <a:srgbClr val="FF0000"/>
                </a:solidFill>
              </a:rPr>
              <a:t>bargaining</a:t>
            </a:r>
            <a:r>
              <a:rPr lang="en-GB" sz="3600" dirty="0" smtClean="0"/>
              <a:t> with these </a:t>
            </a:r>
            <a:r>
              <a:rPr lang="en-GB" sz="3600" dirty="0" smtClean="0">
                <a:solidFill>
                  <a:srgbClr val="FF0000"/>
                </a:solidFill>
              </a:rPr>
              <a:t>clear goals </a:t>
            </a:r>
            <a:r>
              <a:rPr lang="en-GB" sz="3600" dirty="0" smtClean="0"/>
              <a:t>in mind. </a:t>
            </a:r>
          </a:p>
          <a:p>
            <a:pPr algn="just"/>
            <a:r>
              <a:rPr lang="en-GB" sz="3600" dirty="0" smtClean="0"/>
              <a:t>Treat functional managers as </a:t>
            </a:r>
            <a:r>
              <a:rPr lang="en-GB" sz="3600" dirty="0" smtClean="0">
                <a:solidFill>
                  <a:srgbClr val="FF0000"/>
                </a:solidFill>
              </a:rPr>
              <a:t>allies, </a:t>
            </a:r>
            <a:r>
              <a:rPr lang="en-GB" sz="3600" dirty="0" smtClean="0"/>
              <a:t>not opponents.</a:t>
            </a:r>
          </a:p>
          <a:p>
            <a:r>
              <a:rPr lang="en-GB" sz="3600" dirty="0" smtClean="0"/>
              <a:t>The organization supports the project and therefore  functional departments will support it as well, but their level of support must be carefully planned in advance. </a:t>
            </a:r>
            <a:br>
              <a:rPr lang="en-GB" sz="3600" dirty="0" smtClean="0"/>
            </a:br>
            <a:endParaRPr lang="en-GB" sz="3600" dirty="0"/>
          </a:p>
        </p:txBody>
      </p:sp>
    </p:spTree>
    <p:extLst>
      <p:ext uri="{BB962C8B-B14F-4D97-AF65-F5344CB8AC3E}">
        <p14:creationId xmlns:p14="http://schemas.microsoft.com/office/powerpoint/2010/main" val="2421105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6500" y="355600"/>
            <a:ext cx="8991600" cy="6248400"/>
          </a:xfrm>
        </p:spPr>
        <p:txBody>
          <a:bodyPr>
            <a:normAutofit fontScale="25000" lnSpcReduction="20000"/>
          </a:bodyPr>
          <a:lstStyle/>
          <a:p>
            <a:pPr marL="0" indent="0" algn="just">
              <a:buNone/>
            </a:pPr>
            <a:r>
              <a:rPr lang="en-GB" dirty="0"/>
              <a:t/>
            </a:r>
            <a:br>
              <a:rPr lang="en-GB" dirty="0"/>
            </a:br>
            <a:r>
              <a:rPr lang="en-GB" sz="11200" b="1" dirty="0" smtClean="0"/>
              <a:t>BUILD IN FALLBACK POSITIONS</a:t>
            </a:r>
          </a:p>
          <a:p>
            <a:pPr marL="0" indent="0" algn="just">
              <a:buNone/>
            </a:pPr>
            <a:r>
              <a:rPr lang="en-GB" sz="11200" dirty="0" smtClean="0">
                <a:solidFill>
                  <a:srgbClr val="FF0000"/>
                </a:solidFill>
              </a:rPr>
              <a:t>what are your options as the project manager when resources are not available</a:t>
            </a:r>
            <a:r>
              <a:rPr lang="en-GB" sz="11200" dirty="0" smtClean="0"/>
              <a:t>? Suppose, for example, that you need three highly trained design engineers for the project and the head of engineering is unwilling to part with them or negotiate a compromise. As figure 6.2 demonstrates, in the event that negotiations with functional managers and top managers are not fruitful, the project manager is faced with three basic alternatives.</a:t>
            </a:r>
          </a:p>
          <a:p>
            <a:pPr marL="0" indent="0" algn="just">
              <a:buNone/>
            </a:pPr>
            <a:r>
              <a:rPr lang="en-GB" sz="11200" dirty="0" smtClean="0"/>
              <a:t/>
            </a:r>
            <a:br>
              <a:rPr lang="en-GB" sz="11200" dirty="0" smtClean="0"/>
            </a:br>
            <a:r>
              <a:rPr lang="en-GB" sz="11200" b="1" dirty="0" smtClean="0"/>
              <a:t>Try to negotiate for partial assistance </a:t>
            </a:r>
            <a:r>
              <a:rPr lang="en-GB" sz="11200" dirty="0" smtClean="0"/>
              <a:t>the best alternative to an outright refusal is to seek some limited assistance. One reason for this approach is that it gets your foot in the door.</a:t>
            </a:r>
          </a:p>
          <a:p>
            <a:pPr marL="0" indent="0" algn="just">
              <a:buNone/>
            </a:pPr>
            <a:r>
              <a:rPr lang="en-GB" sz="11200" dirty="0" smtClean="0"/>
              <a:t>Once the personnel are assigned to the project, even on limited terms, it forms the basis for your returning</a:t>
            </a:r>
            <a:br>
              <a:rPr lang="en-GB" sz="11200" dirty="0" smtClean="0"/>
            </a:br>
            <a:r>
              <a:rPr lang="en-GB" sz="11200" dirty="0" smtClean="0"/>
              <a:t>to the department head at a later point to ask for them again, while only slowing down the project marginally. This principle argues, in effect, that it is better to have half a loaf than none.</a:t>
            </a:r>
          </a:p>
          <a:p>
            <a:pPr marL="0" indent="0" algn="just">
              <a:buNone/>
            </a:pPr>
            <a:r>
              <a:rPr lang="en-GB" sz="11200" dirty="0" smtClean="0"/>
              <a:t/>
            </a:r>
            <a:br>
              <a:rPr lang="en-GB" sz="11200" dirty="0" smtClean="0"/>
            </a:br>
            <a:endParaRPr lang="en-GB" sz="11200" dirty="0"/>
          </a:p>
        </p:txBody>
      </p:sp>
    </p:spTree>
    <p:extLst>
      <p:ext uri="{BB962C8B-B14F-4D97-AF65-F5344CB8AC3E}">
        <p14:creationId xmlns:p14="http://schemas.microsoft.com/office/powerpoint/2010/main" val="1843910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573</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Characteristics of effective project team</vt:lpstr>
      <vt:lpstr>REASONS WHY TEAM FAILS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Team</dc:title>
  <dc:creator>waseem ahmad</dc:creator>
  <cp:lastModifiedBy>waseem ahmad</cp:lastModifiedBy>
  <cp:revision>38</cp:revision>
  <dcterms:created xsi:type="dcterms:W3CDTF">2023-12-13T17:13:58Z</dcterms:created>
  <dcterms:modified xsi:type="dcterms:W3CDTF">2024-01-02T05:21:10Z</dcterms:modified>
</cp:coreProperties>
</file>