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98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82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12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46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39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18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30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20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14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08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7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7C549-2863-4916-9146-8C124374E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TUKL DEEP LEARNING LAB NUST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B7C9C-11E9-47D0-A2E8-2E8B868F5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/>
              <a:t>STATISTICAL DATA AUGMENTATION 2.0</a:t>
            </a:r>
          </a:p>
          <a:p>
            <a:r>
              <a:rPr lang="en-US"/>
              <a:t>MUHAMMAD AHMED MOHSIN</a:t>
            </a:r>
          </a:p>
          <a:p>
            <a:r>
              <a:rPr lang="en-US"/>
              <a:t>ADVISOR: SIR . ADNAN UL HASSAN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0B4BF-9903-418D-8AAA-52C85D4E0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0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68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c 2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345E1-A652-42C3-8FDD-2653D5A2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BC4E-EC20-421E-BE3C-1BD2AC20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dirty="0"/>
              <a:t>-Increased the efficiency of </a:t>
            </a:r>
            <a:r>
              <a:rPr lang="en-US" sz="1800" dirty="0" err="1"/>
              <a:t>TabAug</a:t>
            </a:r>
            <a:r>
              <a:rPr lang="en-US" sz="1800" dirty="0"/>
              <a:t> research paper by 6-7% through additional data set and changing the internal structure of the neural network.</a:t>
            </a:r>
          </a:p>
          <a:p>
            <a:r>
              <a:rPr lang="en-US" sz="1800" dirty="0"/>
              <a:t>We trained the </a:t>
            </a:r>
            <a:r>
              <a:rPr lang="en-US" sz="1800" dirty="0" err="1"/>
              <a:t>TabAug</a:t>
            </a:r>
            <a:r>
              <a:rPr lang="en-US" sz="1800" dirty="0"/>
              <a:t> model on ICDAR 2013 data set and UNLV data sets.</a:t>
            </a:r>
          </a:p>
          <a:p>
            <a:r>
              <a:rPr lang="en-US" sz="1800" dirty="0"/>
              <a:t>By changing the hyperparameters we were also able to increase the accuracy for our model.</a:t>
            </a:r>
          </a:p>
          <a:p>
            <a:endParaRPr lang="en-US" sz="1800" dirty="0"/>
          </a:p>
        </p:txBody>
      </p:sp>
      <p:sp>
        <p:nvSpPr>
          <p:cNvPr id="39" name="Oval 2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8DA9AC9-5B6D-40D8-8CD0-38BC0EF9A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003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5FB92-35D5-4E6D-BF8D-7DE17D32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/>
              <a:t>Change of course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elescope">
            <a:extLst>
              <a:ext uri="{FF2B5EF4-FFF2-40B4-BE49-F238E27FC236}">
                <a16:creationId xmlns:a16="http://schemas.microsoft.com/office/drawing/2014/main" id="{6FED009A-4BFD-483C-BD0B-B0FB2A4EE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CF49-8008-40CD-988A-93964C72E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000" dirty="0"/>
              <a:t>Due to semester project, we changed our course to </a:t>
            </a:r>
            <a:r>
              <a:rPr lang="en-US" sz="2000" dirty="0" err="1"/>
              <a:t>TabNet</a:t>
            </a:r>
            <a:r>
              <a:rPr lang="en-US" sz="2000" dirty="0"/>
              <a:t>. </a:t>
            </a:r>
            <a:r>
              <a:rPr lang="en-US" sz="2000" dirty="0" err="1"/>
              <a:t>TabNet</a:t>
            </a:r>
            <a:r>
              <a:rPr lang="en-US" sz="2000" dirty="0"/>
              <a:t> used object detection to detect tables and their structures.</a:t>
            </a:r>
          </a:p>
          <a:p>
            <a:r>
              <a:rPr lang="en-US" sz="2000" dirty="0" err="1"/>
              <a:t>TabNet</a:t>
            </a:r>
            <a:r>
              <a:rPr lang="en-US" sz="2000" dirty="0"/>
              <a:t> was trained on MARMOT dataset.</a:t>
            </a:r>
          </a:p>
          <a:p>
            <a:r>
              <a:rPr lang="en-US" sz="2000" dirty="0"/>
              <a:t>We applied image segmentation instead of object detection and then applied advanced image processing algorithms on both data sets as well as the resulting masks from the models.</a:t>
            </a:r>
          </a:p>
          <a:p>
            <a:r>
              <a:rPr lang="en-US" sz="2000" dirty="0"/>
              <a:t>The datasets used were Marmot and ICDAR 2013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12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CB54-BB04-4CA8-B87D-320F170A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Changes we made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C3CF-8B2C-40DE-9169-9F38FEE7C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Increased the efficiency of already proposed </a:t>
            </a:r>
            <a:r>
              <a:rPr lang="en-US" sz="2000" dirty="0" err="1"/>
              <a:t>TabNet</a:t>
            </a:r>
            <a:r>
              <a:rPr lang="en-US" sz="2000" dirty="0"/>
              <a:t> by enhancing the architecture of the encoder and adapting a suitable series of dataset processing to the Extended Marmot dataset.</a:t>
            </a:r>
            <a:endParaRPr lang="en-US" sz="2000" b="1" dirty="0"/>
          </a:p>
          <a:p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Deduced that an image processing pipeline, while reducing generalization, can transform unseen images into a form factor similar to the original dataset, thereby increasing the evaluative metrics.</a:t>
            </a:r>
            <a:endParaRPr lang="en-US" sz="2000" b="1" dirty="0"/>
          </a:p>
          <a:p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Proposed advanced image filtering pipelines to increase OCR capabilities of Tesseract.</a:t>
            </a:r>
          </a:p>
          <a:p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Implemented a third encoder specific to Rows, as proposed in the concluding remarks of the original paper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33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C71AD6-97EE-4F6D-B3F9-FD8BD58D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29" y="385141"/>
            <a:ext cx="9878072" cy="62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5FB92-35D5-4E6D-BF8D-7DE17D32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US" b="1" dirty="0"/>
              <a:t>PIPELINE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F162A-AB72-428F-A329-FB21D77E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18026"/>
            <a:ext cx="5440195" cy="5509059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CF49-8008-40CD-988A-93964C72E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en-US" sz="2800" dirty="0"/>
              <a:t>Detection</a:t>
            </a:r>
          </a:p>
          <a:p>
            <a:r>
              <a:rPr lang="en-US" sz="2800" dirty="0"/>
              <a:t>Fix Masks</a:t>
            </a:r>
          </a:p>
          <a:p>
            <a:pPr lvl="1"/>
            <a:r>
              <a:rPr lang="en-US" sz="2400" dirty="0"/>
              <a:t>Erosion</a:t>
            </a:r>
          </a:p>
          <a:p>
            <a:pPr lvl="1"/>
            <a:r>
              <a:rPr lang="en-US" sz="2400" dirty="0"/>
              <a:t>Dilation</a:t>
            </a:r>
          </a:p>
          <a:p>
            <a:pPr lvl="1"/>
            <a:r>
              <a:rPr lang="en-US" sz="2400" dirty="0"/>
              <a:t>Contours</a:t>
            </a:r>
          </a:p>
          <a:p>
            <a:r>
              <a:rPr lang="en-US" sz="2800" dirty="0"/>
              <a:t>Image Upscaling</a:t>
            </a:r>
          </a:p>
          <a:p>
            <a:r>
              <a:rPr lang="en-US" sz="2800" dirty="0"/>
              <a:t>Text Extraction</a:t>
            </a:r>
          </a:p>
          <a:p>
            <a:pPr lvl="1"/>
            <a:r>
              <a:rPr lang="en-US" sz="2400" dirty="0" err="1"/>
              <a:t>Pytesseract</a:t>
            </a:r>
            <a:r>
              <a:rPr lang="en-US" sz="2400" dirty="0"/>
              <a:t> OCR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4BC1198-FD20-4D3F-BA46-F5ED636E0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727232"/>
            <a:ext cx="10591800" cy="340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9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3D77A63B-F0C9-4FB1-8D37-D82F92C72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78" y="652818"/>
            <a:ext cx="4745822" cy="5552363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2758947-54D4-4514-B2B4-3B116C9D008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2" y="652818"/>
            <a:ext cx="474573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2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FB92-35D5-4E6D-BF8D-7DE17D32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 dirty="0"/>
              <a:t>Future Goals</a:t>
            </a:r>
          </a:p>
        </p:txBody>
      </p:sp>
      <p:pic>
        <p:nvPicPr>
          <p:cNvPr id="7" name="Graphic 6" descr="Telescope">
            <a:extLst>
              <a:ext uri="{FF2B5EF4-FFF2-40B4-BE49-F238E27FC236}">
                <a16:creationId xmlns:a16="http://schemas.microsoft.com/office/drawing/2014/main" id="{6FED009A-4BFD-483C-BD0B-B0FB2A4EE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CF49-8008-40CD-988A-93964C72E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800" dirty="0"/>
              <a:t>Manually annotating MARMOT dataset for catering row detection.</a:t>
            </a:r>
          </a:p>
          <a:p>
            <a:r>
              <a:rPr lang="en-US" sz="2800" dirty="0"/>
              <a:t>Implementing new/ upcoming advanced image processing filters in our proposed architecture</a:t>
            </a:r>
          </a:p>
          <a:p>
            <a:r>
              <a:rPr lang="en-US" sz="2800" dirty="0"/>
              <a:t>Making detection on lossless .pdf files</a:t>
            </a:r>
          </a:p>
        </p:txBody>
      </p:sp>
    </p:spTree>
    <p:extLst>
      <p:ext uri="{BB962C8B-B14F-4D97-AF65-F5344CB8AC3E}">
        <p14:creationId xmlns:p14="http://schemas.microsoft.com/office/powerpoint/2010/main" val="79633796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_2SEEDS">
      <a:dk1>
        <a:srgbClr val="000000"/>
      </a:dk1>
      <a:lt1>
        <a:srgbClr val="FFFFFF"/>
      </a:lt1>
      <a:dk2>
        <a:srgbClr val="1C311B"/>
      </a:dk2>
      <a:lt2>
        <a:srgbClr val="F3F0F3"/>
      </a:lt2>
      <a:accent1>
        <a:srgbClr val="3EB23A"/>
      </a:accent1>
      <a:accent2>
        <a:srgbClr val="74AF43"/>
      </a:accent2>
      <a:accent3>
        <a:srgbClr val="46B570"/>
      </a:accent3>
      <a:accent4>
        <a:srgbClr val="3AA6B2"/>
      </a:accent4>
      <a:accent5>
        <a:srgbClr val="4C85C4"/>
      </a:accent5>
      <a:accent6>
        <a:srgbClr val="474DB7"/>
      </a:accent6>
      <a:hlink>
        <a:srgbClr val="3F84BF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282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ShapesVTI</vt:lpstr>
      <vt:lpstr>TUKL DEEP LEARNING LAB NUST</vt:lpstr>
      <vt:lpstr>PREVIOUS WORK</vt:lpstr>
      <vt:lpstr>Change of course</vt:lpstr>
      <vt:lpstr>Changes we made</vt:lpstr>
      <vt:lpstr>PowerPoint Presentation</vt:lpstr>
      <vt:lpstr>PIPELINE</vt:lpstr>
      <vt:lpstr>PowerPoint Presentation</vt:lpstr>
      <vt:lpstr>PowerPoint Presentation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TUKL DEEP LEARNING LAB NUST</dc:title>
  <dc:creator>ahmed mohsin</dc:creator>
  <cp:lastModifiedBy>ahmed mohsin</cp:lastModifiedBy>
  <cp:revision>9</cp:revision>
  <dcterms:created xsi:type="dcterms:W3CDTF">2022-02-23T16:46:58Z</dcterms:created>
  <dcterms:modified xsi:type="dcterms:W3CDTF">2022-02-24T04:37:58Z</dcterms:modified>
</cp:coreProperties>
</file>