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316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E65A-6C87-4CF8-8303-DAE516B3F4A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2D2-3292-4E16-A7C5-DF6C1D99C8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472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E65A-6C87-4CF8-8303-DAE516B3F4A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2D2-3292-4E16-A7C5-DF6C1D99C8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846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E65A-6C87-4CF8-8303-DAE516B3F4A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2D2-3292-4E16-A7C5-DF6C1D99C8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945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E65A-6C87-4CF8-8303-DAE516B3F4A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2D2-3292-4E16-A7C5-DF6C1D99C8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176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E65A-6C87-4CF8-8303-DAE516B3F4A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2D2-3292-4E16-A7C5-DF6C1D99C8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624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E65A-6C87-4CF8-8303-DAE516B3F4A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2D2-3292-4E16-A7C5-DF6C1D99C8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66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E65A-6C87-4CF8-8303-DAE516B3F4A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2D2-3292-4E16-A7C5-DF6C1D99C8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204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E65A-6C87-4CF8-8303-DAE516B3F4A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2D2-3292-4E16-A7C5-DF6C1D99C8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455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E65A-6C87-4CF8-8303-DAE516B3F4A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2D2-3292-4E16-A7C5-DF6C1D99C8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572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E65A-6C87-4CF8-8303-DAE516B3F4A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2D2-3292-4E16-A7C5-DF6C1D99C8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759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E65A-6C87-4CF8-8303-DAE516B3F4A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62D2-3292-4E16-A7C5-DF6C1D99C8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843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E65A-6C87-4CF8-8303-DAE516B3F4A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962D2-3292-4E16-A7C5-DF6C1D99C8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380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FBF5BD8E-2C24-0AE4-71CE-E235D3DE64F4}"/>
              </a:ext>
            </a:extLst>
          </p:cNvPr>
          <p:cNvSpPr/>
          <p:nvPr/>
        </p:nvSpPr>
        <p:spPr>
          <a:xfrm>
            <a:off x="1666875" y="2838450"/>
            <a:ext cx="2114550" cy="8763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AFD9A0-2FD6-0FC4-AC1F-3A4E39275D9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24150" y="3714750"/>
            <a:ext cx="0" cy="420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3C6F9BB-0870-AEDF-0AB5-492A8F5CF6B9}"/>
              </a:ext>
            </a:extLst>
          </p:cNvPr>
          <p:cNvSpPr/>
          <p:nvPr/>
        </p:nvSpPr>
        <p:spPr>
          <a:xfrm>
            <a:off x="1666873" y="4196669"/>
            <a:ext cx="2114547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Shopee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3F9780-2086-2B89-978D-FA4BEF4204D2}"/>
              </a:ext>
            </a:extLst>
          </p:cNvPr>
          <p:cNvSpPr/>
          <p:nvPr/>
        </p:nvSpPr>
        <p:spPr>
          <a:xfrm>
            <a:off x="1674841" y="5552675"/>
            <a:ext cx="2114547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endParaRPr lang="en-ID" dirty="0"/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082E7E59-C84A-67D6-E226-F69B2C038526}"/>
              </a:ext>
            </a:extLst>
          </p:cNvPr>
          <p:cNvSpPr/>
          <p:nvPr/>
        </p:nvSpPr>
        <p:spPr>
          <a:xfrm>
            <a:off x="1919271" y="6908681"/>
            <a:ext cx="1625686" cy="9906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Beli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 err="1"/>
              <a:t>Tidak</a:t>
            </a:r>
            <a:r>
              <a:rPr lang="en-US" dirty="0"/>
              <a:t>?</a:t>
            </a:r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2BE918-FEBE-28CA-DA74-7F90DC0ED0B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544957" y="7403981"/>
            <a:ext cx="10988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0308EA-3F84-6316-5D56-4714077A9624}"/>
              </a:ext>
            </a:extLst>
          </p:cNvPr>
          <p:cNvCxnSpPr>
            <a:cxnSpLocks/>
          </p:cNvCxnSpPr>
          <p:nvPr/>
        </p:nvCxnSpPr>
        <p:spPr>
          <a:xfrm>
            <a:off x="4633307" y="5988843"/>
            <a:ext cx="10477" cy="14151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35261-8CF5-56B1-AAE9-27737BA1A1C4}"/>
              </a:ext>
            </a:extLst>
          </p:cNvPr>
          <p:cNvCxnSpPr>
            <a:cxnSpLocks/>
          </p:cNvCxnSpPr>
          <p:nvPr/>
        </p:nvCxnSpPr>
        <p:spPr>
          <a:xfrm flipH="1">
            <a:off x="3829046" y="5993606"/>
            <a:ext cx="814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87F639-1E54-F970-FA67-D210DBA6C8C6}"/>
              </a:ext>
            </a:extLst>
          </p:cNvPr>
          <p:cNvSpPr txBox="1"/>
          <p:nvPr/>
        </p:nvSpPr>
        <p:spPr>
          <a:xfrm>
            <a:off x="4633307" y="6532385"/>
            <a:ext cx="54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D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C37CC1-AB11-0D3A-52A6-47077267BF7F}"/>
              </a:ext>
            </a:extLst>
          </p:cNvPr>
          <p:cNvSpPr txBox="1"/>
          <p:nvPr/>
        </p:nvSpPr>
        <p:spPr>
          <a:xfrm>
            <a:off x="2712715" y="7891494"/>
            <a:ext cx="54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D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07D366-D639-A842-DEC6-CFD717D932C5}"/>
              </a:ext>
            </a:extLst>
          </p:cNvPr>
          <p:cNvSpPr/>
          <p:nvPr/>
        </p:nvSpPr>
        <p:spPr>
          <a:xfrm>
            <a:off x="1755949" y="8367339"/>
            <a:ext cx="2114547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Melakukan</a:t>
            </a:r>
            <a:r>
              <a:rPr lang="en-US" dirty="0"/>
              <a:t> Check out</a:t>
            </a:r>
            <a:endParaRPr lang="en-ID" dirty="0"/>
          </a:p>
        </p:txBody>
      </p:sp>
      <p:sp>
        <p:nvSpPr>
          <p:cNvPr id="32" name="Flowchart: Data 31">
            <a:extLst>
              <a:ext uri="{FF2B5EF4-FFF2-40B4-BE49-F238E27FC236}">
                <a16:creationId xmlns:a16="http://schemas.microsoft.com/office/drawing/2014/main" id="{ECAB21F9-8012-C224-AA13-C67C9D2B52C0}"/>
              </a:ext>
            </a:extLst>
          </p:cNvPr>
          <p:cNvSpPr/>
          <p:nvPr/>
        </p:nvSpPr>
        <p:spPr>
          <a:xfrm>
            <a:off x="1499783" y="9757808"/>
            <a:ext cx="2448725" cy="87630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 </a:t>
            </a:r>
            <a:r>
              <a:rPr lang="en-US" dirty="0" err="1"/>
              <a:t>pembelian</a:t>
            </a:r>
            <a:endParaRPr lang="en-ID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D2C98C-E9DB-4726-313F-7300535A7DBB}"/>
              </a:ext>
            </a:extLst>
          </p:cNvPr>
          <p:cNvSpPr/>
          <p:nvPr/>
        </p:nvSpPr>
        <p:spPr>
          <a:xfrm>
            <a:off x="1438586" y="11148278"/>
            <a:ext cx="2548258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Pemberitahuan</a:t>
            </a:r>
            <a:r>
              <a:rPr lang="en-US" dirty="0"/>
              <a:t> total </a:t>
            </a:r>
          </a:p>
          <a:p>
            <a:pPr algn="ctr"/>
            <a:r>
              <a:rPr lang="en-US" dirty="0" err="1"/>
              <a:t>Pembayaran</a:t>
            </a:r>
            <a:endParaRPr lang="en-ID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E710423-2D44-90AA-A42F-ABBE81A7A4B4}"/>
              </a:ext>
            </a:extLst>
          </p:cNvPr>
          <p:cNvCxnSpPr>
            <a:cxnSpLocks/>
          </p:cNvCxnSpPr>
          <p:nvPr/>
        </p:nvCxnSpPr>
        <p:spPr>
          <a:xfrm>
            <a:off x="2732115" y="5072969"/>
            <a:ext cx="0" cy="420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0F0D57-9D92-3E01-AA56-0CE96D2B10EE}"/>
              </a:ext>
            </a:extLst>
          </p:cNvPr>
          <p:cNvCxnSpPr>
            <a:cxnSpLocks/>
          </p:cNvCxnSpPr>
          <p:nvPr/>
        </p:nvCxnSpPr>
        <p:spPr>
          <a:xfrm>
            <a:off x="2732114" y="6428975"/>
            <a:ext cx="0" cy="420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57F6A3E-05D2-C0CA-4FB9-23A548E89E8C}"/>
              </a:ext>
            </a:extLst>
          </p:cNvPr>
          <p:cNvCxnSpPr>
            <a:cxnSpLocks/>
          </p:cNvCxnSpPr>
          <p:nvPr/>
        </p:nvCxnSpPr>
        <p:spPr>
          <a:xfrm>
            <a:off x="2732114" y="7899281"/>
            <a:ext cx="0" cy="420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8663573-6CA9-98D6-1305-FB2CDCCE55A0}"/>
              </a:ext>
            </a:extLst>
          </p:cNvPr>
          <p:cNvCxnSpPr>
            <a:cxnSpLocks/>
          </p:cNvCxnSpPr>
          <p:nvPr/>
        </p:nvCxnSpPr>
        <p:spPr>
          <a:xfrm>
            <a:off x="2732114" y="9243639"/>
            <a:ext cx="0" cy="420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942E5C-0106-2882-F869-6AA60777111D}"/>
              </a:ext>
            </a:extLst>
          </p:cNvPr>
          <p:cNvCxnSpPr>
            <a:cxnSpLocks/>
          </p:cNvCxnSpPr>
          <p:nvPr/>
        </p:nvCxnSpPr>
        <p:spPr>
          <a:xfrm>
            <a:off x="2671144" y="12024578"/>
            <a:ext cx="0" cy="420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49D1DB-3C07-91ED-E6F7-BD42B55BC201}"/>
              </a:ext>
            </a:extLst>
          </p:cNvPr>
          <p:cNvCxnSpPr>
            <a:cxnSpLocks/>
          </p:cNvCxnSpPr>
          <p:nvPr/>
        </p:nvCxnSpPr>
        <p:spPr>
          <a:xfrm>
            <a:off x="7193179" y="2934043"/>
            <a:ext cx="0" cy="420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Flowchart: Manual Operation 65">
            <a:extLst>
              <a:ext uri="{FF2B5EF4-FFF2-40B4-BE49-F238E27FC236}">
                <a16:creationId xmlns:a16="http://schemas.microsoft.com/office/drawing/2014/main" id="{9DB9AB92-F638-9CE6-B8F9-C186F6063C2C}"/>
              </a:ext>
            </a:extLst>
          </p:cNvPr>
          <p:cNvSpPr/>
          <p:nvPr/>
        </p:nvSpPr>
        <p:spPr>
          <a:xfrm>
            <a:off x="10021147" y="3500149"/>
            <a:ext cx="1481438" cy="1048750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Bayar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kredit</a:t>
            </a:r>
            <a:endParaRPr lang="en-ID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B845A2-4BC2-C109-0D01-BCB5F5BF6149}"/>
              </a:ext>
            </a:extLst>
          </p:cNvPr>
          <p:cNvCxnSpPr>
            <a:cxnSpLocks/>
          </p:cNvCxnSpPr>
          <p:nvPr/>
        </p:nvCxnSpPr>
        <p:spPr>
          <a:xfrm>
            <a:off x="5580045" y="2921168"/>
            <a:ext cx="51881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9CCF317-9AF2-49B3-57C7-715C31C9B13E}"/>
              </a:ext>
            </a:extLst>
          </p:cNvPr>
          <p:cNvCxnSpPr>
            <a:cxnSpLocks/>
          </p:cNvCxnSpPr>
          <p:nvPr/>
        </p:nvCxnSpPr>
        <p:spPr>
          <a:xfrm>
            <a:off x="9029891" y="2921168"/>
            <a:ext cx="0" cy="420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4E2173E-EAC9-8D52-3F21-C0FA69380555}"/>
              </a:ext>
            </a:extLst>
          </p:cNvPr>
          <p:cNvCxnSpPr>
            <a:cxnSpLocks/>
          </p:cNvCxnSpPr>
          <p:nvPr/>
        </p:nvCxnSpPr>
        <p:spPr>
          <a:xfrm>
            <a:off x="10768234" y="2921168"/>
            <a:ext cx="0" cy="420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Flowchart: Manual Operation 78">
            <a:extLst>
              <a:ext uri="{FF2B5EF4-FFF2-40B4-BE49-F238E27FC236}">
                <a16:creationId xmlns:a16="http://schemas.microsoft.com/office/drawing/2014/main" id="{AAE03061-216C-6E8B-6E7F-5CC6308E0C82}"/>
              </a:ext>
            </a:extLst>
          </p:cNvPr>
          <p:cNvSpPr/>
          <p:nvPr/>
        </p:nvSpPr>
        <p:spPr>
          <a:xfrm>
            <a:off x="6295627" y="3509591"/>
            <a:ext cx="1795103" cy="1048750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Bayar </a:t>
            </a:r>
            <a:r>
              <a:rPr lang="en-US" dirty="0" err="1"/>
              <a:t>Ditempat</a:t>
            </a:r>
            <a:endParaRPr lang="en-ID" dirty="0"/>
          </a:p>
        </p:txBody>
      </p:sp>
      <p:sp>
        <p:nvSpPr>
          <p:cNvPr id="82" name="Flowchart: Terminator 81">
            <a:extLst>
              <a:ext uri="{FF2B5EF4-FFF2-40B4-BE49-F238E27FC236}">
                <a16:creationId xmlns:a16="http://schemas.microsoft.com/office/drawing/2014/main" id="{BA499757-D444-958E-4B5B-4E6B286A434F}"/>
              </a:ext>
            </a:extLst>
          </p:cNvPr>
          <p:cNvSpPr/>
          <p:nvPr/>
        </p:nvSpPr>
        <p:spPr>
          <a:xfrm>
            <a:off x="8355022" y="3512404"/>
            <a:ext cx="1349735" cy="76289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Bayar </a:t>
            </a:r>
            <a:r>
              <a:rPr lang="en-US" dirty="0" err="1"/>
              <a:t>diatm</a:t>
            </a:r>
            <a:endParaRPr lang="en-ID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27F22B4-D132-3FF5-9EA6-E20A8CB450A1}"/>
              </a:ext>
            </a:extLst>
          </p:cNvPr>
          <p:cNvSpPr/>
          <p:nvPr/>
        </p:nvSpPr>
        <p:spPr>
          <a:xfrm>
            <a:off x="1438586" y="12566714"/>
            <a:ext cx="2548258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Pembayaran</a:t>
            </a:r>
            <a:endParaRPr lang="en-ID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DDE846-8A78-24B9-E0F8-8B1E26530360}"/>
              </a:ext>
            </a:extLst>
          </p:cNvPr>
          <p:cNvCxnSpPr>
            <a:cxnSpLocks/>
          </p:cNvCxnSpPr>
          <p:nvPr/>
        </p:nvCxnSpPr>
        <p:spPr>
          <a:xfrm>
            <a:off x="2732114" y="10634109"/>
            <a:ext cx="0" cy="420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ED1F41F-24E5-1B46-61E6-96F78B6B47E6}"/>
              </a:ext>
            </a:extLst>
          </p:cNvPr>
          <p:cNvCxnSpPr>
            <a:cxnSpLocks/>
          </p:cNvCxnSpPr>
          <p:nvPr/>
        </p:nvCxnSpPr>
        <p:spPr>
          <a:xfrm>
            <a:off x="3986844" y="13034111"/>
            <a:ext cx="1690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11E9D63-8A24-FCEC-5CED-1BDB9D6B7E7C}"/>
              </a:ext>
            </a:extLst>
          </p:cNvPr>
          <p:cNvCxnSpPr>
            <a:cxnSpLocks/>
          </p:cNvCxnSpPr>
          <p:nvPr/>
        </p:nvCxnSpPr>
        <p:spPr>
          <a:xfrm flipH="1" flipV="1">
            <a:off x="5580045" y="2934043"/>
            <a:ext cx="96855" cy="101000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Flowchart: Document 97">
            <a:extLst>
              <a:ext uri="{FF2B5EF4-FFF2-40B4-BE49-F238E27FC236}">
                <a16:creationId xmlns:a16="http://schemas.microsoft.com/office/drawing/2014/main" id="{C2C307C9-AF12-5E06-40ED-FFB1F75F68C0}"/>
              </a:ext>
            </a:extLst>
          </p:cNvPr>
          <p:cNvSpPr/>
          <p:nvPr/>
        </p:nvSpPr>
        <p:spPr>
          <a:xfrm>
            <a:off x="6571980" y="5137145"/>
            <a:ext cx="1247130" cy="78626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Tanda </a:t>
            </a:r>
            <a:r>
              <a:rPr lang="en-US" dirty="0" err="1"/>
              <a:t>terima</a:t>
            </a:r>
            <a:endParaRPr lang="en-ID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1ACCD43-5F42-9E96-292F-64FC985A109F}"/>
              </a:ext>
            </a:extLst>
          </p:cNvPr>
          <p:cNvCxnSpPr>
            <a:cxnSpLocks/>
          </p:cNvCxnSpPr>
          <p:nvPr/>
        </p:nvCxnSpPr>
        <p:spPr>
          <a:xfrm>
            <a:off x="7193179" y="4558341"/>
            <a:ext cx="0" cy="420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Flowchart: Manual Operation 100">
            <a:extLst>
              <a:ext uri="{FF2B5EF4-FFF2-40B4-BE49-F238E27FC236}">
                <a16:creationId xmlns:a16="http://schemas.microsoft.com/office/drawing/2014/main" id="{5E276EC4-D1BD-CCE8-1E2B-6AD4EDC78475}"/>
              </a:ext>
            </a:extLst>
          </p:cNvPr>
          <p:cNvSpPr/>
          <p:nvPr/>
        </p:nvSpPr>
        <p:spPr>
          <a:xfrm>
            <a:off x="8115519" y="5137145"/>
            <a:ext cx="1856850" cy="985447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rekening</a:t>
            </a:r>
            <a:r>
              <a:rPr lang="en-US" dirty="0"/>
              <a:t> OS</a:t>
            </a:r>
            <a:endParaRPr lang="en-ID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46AF5E8-9EAB-821E-0B19-A5E9F986E387}"/>
              </a:ext>
            </a:extLst>
          </p:cNvPr>
          <p:cNvCxnSpPr>
            <a:cxnSpLocks/>
          </p:cNvCxnSpPr>
          <p:nvPr/>
        </p:nvCxnSpPr>
        <p:spPr>
          <a:xfrm>
            <a:off x="9029891" y="4272493"/>
            <a:ext cx="14053" cy="706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16D6CED-A53E-CAD3-F1B2-08A784A2097B}"/>
              </a:ext>
            </a:extLst>
          </p:cNvPr>
          <p:cNvCxnSpPr>
            <a:cxnSpLocks/>
          </p:cNvCxnSpPr>
          <p:nvPr/>
        </p:nvCxnSpPr>
        <p:spPr>
          <a:xfrm>
            <a:off x="10768234" y="4548284"/>
            <a:ext cx="0" cy="353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9F496A8-6D4F-E01D-9851-4A6074006EE4}"/>
              </a:ext>
            </a:extLst>
          </p:cNvPr>
          <p:cNvSpPr/>
          <p:nvPr/>
        </p:nvSpPr>
        <p:spPr>
          <a:xfrm>
            <a:off x="10155843" y="5148959"/>
            <a:ext cx="1212045" cy="979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Debit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rekening</a:t>
            </a:r>
            <a:r>
              <a:rPr lang="en-US" dirty="0"/>
              <a:t> OS</a:t>
            </a:r>
            <a:endParaRPr lang="en-ID" dirty="0"/>
          </a:p>
        </p:txBody>
      </p:sp>
      <p:sp>
        <p:nvSpPr>
          <p:cNvPr id="109" name="Flowchart: Document 108">
            <a:extLst>
              <a:ext uri="{FF2B5EF4-FFF2-40B4-BE49-F238E27FC236}">
                <a16:creationId xmlns:a16="http://schemas.microsoft.com/office/drawing/2014/main" id="{4C2680EB-8D24-CD4F-42F4-60C432E5F245}"/>
              </a:ext>
            </a:extLst>
          </p:cNvPr>
          <p:cNvSpPr/>
          <p:nvPr/>
        </p:nvSpPr>
        <p:spPr>
          <a:xfrm>
            <a:off x="8420379" y="6680732"/>
            <a:ext cx="1247130" cy="78626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Bukti transfer</a:t>
            </a:r>
            <a:endParaRPr lang="en-ID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B2F1F82-1819-D00A-A831-DEB4AE079460}"/>
              </a:ext>
            </a:extLst>
          </p:cNvPr>
          <p:cNvCxnSpPr>
            <a:cxnSpLocks/>
          </p:cNvCxnSpPr>
          <p:nvPr/>
        </p:nvCxnSpPr>
        <p:spPr>
          <a:xfrm>
            <a:off x="9043944" y="6128669"/>
            <a:ext cx="0" cy="420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A246DC3-51BE-2561-3B65-60962B060C2E}"/>
              </a:ext>
            </a:extLst>
          </p:cNvPr>
          <p:cNvCxnSpPr>
            <a:cxnSpLocks/>
          </p:cNvCxnSpPr>
          <p:nvPr/>
        </p:nvCxnSpPr>
        <p:spPr>
          <a:xfrm>
            <a:off x="9068439" y="7409422"/>
            <a:ext cx="0" cy="420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Flowchart: Terminator 111">
            <a:extLst>
              <a:ext uri="{FF2B5EF4-FFF2-40B4-BE49-F238E27FC236}">
                <a16:creationId xmlns:a16="http://schemas.microsoft.com/office/drawing/2014/main" id="{4C19A316-0D4F-02A7-9F5B-C549813963DE}"/>
              </a:ext>
            </a:extLst>
          </p:cNvPr>
          <p:cNvSpPr/>
          <p:nvPr/>
        </p:nvSpPr>
        <p:spPr>
          <a:xfrm>
            <a:off x="8420379" y="7957118"/>
            <a:ext cx="1349735" cy="76289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Online shop</a:t>
            </a:r>
            <a:endParaRPr lang="en-ID" dirty="0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0D9F07B-C4B5-D4C4-755C-16AE87F7FC03}"/>
              </a:ext>
            </a:extLst>
          </p:cNvPr>
          <p:cNvCxnSpPr>
            <a:cxnSpLocks/>
          </p:cNvCxnSpPr>
          <p:nvPr/>
        </p:nvCxnSpPr>
        <p:spPr>
          <a:xfrm flipH="1" flipV="1">
            <a:off x="7211954" y="5861688"/>
            <a:ext cx="50081" cy="24768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FAFD8AF-0E14-884E-3FCD-CB9D4FB75CC4}"/>
              </a:ext>
            </a:extLst>
          </p:cNvPr>
          <p:cNvCxnSpPr>
            <a:cxnSpLocks/>
            <a:stCxn id="112" idx="1"/>
          </p:cNvCxnSpPr>
          <p:nvPr/>
        </p:nvCxnSpPr>
        <p:spPr>
          <a:xfrm flipH="1" flipV="1">
            <a:off x="7265476" y="8338567"/>
            <a:ext cx="1154903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2A0C78C-DD94-F247-D52D-ACD8D49D86F4}"/>
              </a:ext>
            </a:extLst>
          </p:cNvPr>
          <p:cNvSpPr txBox="1"/>
          <p:nvPr/>
        </p:nvSpPr>
        <p:spPr>
          <a:xfrm>
            <a:off x="1637357" y="2054656"/>
            <a:ext cx="2067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Pembeli</a:t>
            </a:r>
            <a:endParaRPr lang="en-ID" sz="3200" b="1" dirty="0"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1E59C88-A286-08D2-0E70-493566183FAD}"/>
              </a:ext>
            </a:extLst>
          </p:cNvPr>
          <p:cNvSpPr txBox="1"/>
          <p:nvPr/>
        </p:nvSpPr>
        <p:spPr>
          <a:xfrm>
            <a:off x="7230411" y="2054656"/>
            <a:ext cx="3615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Penjual</a:t>
            </a:r>
            <a:r>
              <a:rPr lang="en-US" sz="32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 Online Shop</a:t>
            </a:r>
            <a:endParaRPr lang="en-ID" sz="3200" b="1" dirty="0"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82E18F6-396C-F8A4-9F36-5D3487623157}"/>
              </a:ext>
            </a:extLst>
          </p:cNvPr>
          <p:cNvSpPr txBox="1"/>
          <p:nvPr/>
        </p:nvSpPr>
        <p:spPr>
          <a:xfrm>
            <a:off x="2767495" y="820463"/>
            <a:ext cx="6900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Flowchart </a:t>
            </a: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membeli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barang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 di </a:t>
            </a: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shopee</a:t>
            </a:r>
            <a:endParaRPr lang="en-ID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3CE655C-9B6B-956F-0CDC-FC2B537270E7}"/>
              </a:ext>
            </a:extLst>
          </p:cNvPr>
          <p:cNvSpPr txBox="1"/>
          <p:nvPr/>
        </p:nvSpPr>
        <p:spPr>
          <a:xfrm>
            <a:off x="6295627" y="9105688"/>
            <a:ext cx="544311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err="1"/>
              <a:t>Pembeli</a:t>
            </a:r>
            <a:r>
              <a:rPr lang="en-US" sz="2400" dirty="0"/>
              <a:t>  </a:t>
            </a:r>
            <a:r>
              <a:rPr lang="en-US" sz="2400" dirty="0" err="1"/>
              <a:t>membuka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  Shopee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Pembeli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yang </a:t>
            </a:r>
            <a:r>
              <a:rPr lang="en-US" sz="2400" dirty="0" err="1"/>
              <a:t>diingikan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 err="1"/>
              <a:t>Pembeli</a:t>
            </a:r>
            <a:r>
              <a:rPr lang="en-US" sz="2400" dirty="0"/>
              <a:t> 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jadi</a:t>
            </a:r>
            <a:r>
              <a:rPr lang="en-US" sz="2400" dirty="0"/>
              <a:t> </a:t>
            </a:r>
            <a:r>
              <a:rPr lang="en-US" sz="2400" dirty="0" err="1"/>
              <a:t>membeli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,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i="1" dirty="0" err="1"/>
              <a:t>tidak</a:t>
            </a:r>
            <a:r>
              <a:rPr lang="en-US" sz="2400" i="1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Kembali </a:t>
            </a:r>
            <a:r>
              <a:rPr lang="en-US" sz="2400" dirty="0" err="1"/>
              <a:t>ke</a:t>
            </a:r>
            <a:r>
              <a:rPr lang="en-US" sz="2400" dirty="0"/>
              <a:t> menu </a:t>
            </a:r>
            <a:r>
              <a:rPr lang="en-US" sz="2400" dirty="0" err="1"/>
              <a:t>pemilihan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 err="1"/>
              <a:t>Pembeli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check out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Mengisi</a:t>
            </a:r>
            <a:r>
              <a:rPr lang="en-US" sz="2400" dirty="0"/>
              <a:t> </a:t>
            </a:r>
            <a:r>
              <a:rPr lang="en-US" sz="2400" dirty="0" err="1"/>
              <a:t>formulir</a:t>
            </a:r>
            <a:r>
              <a:rPr lang="en-US" sz="2400" dirty="0"/>
              <a:t> </a:t>
            </a:r>
            <a:r>
              <a:rPr lang="en-US" sz="2400" dirty="0" err="1"/>
              <a:t>pembelian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menampilkan</a:t>
            </a:r>
            <a:r>
              <a:rPr lang="en-US" sz="2400" dirty="0"/>
              <a:t> total </a:t>
            </a:r>
            <a:r>
              <a:rPr lang="en-US" sz="2400" dirty="0" err="1"/>
              <a:t>pembayaran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memberi</a:t>
            </a:r>
            <a:r>
              <a:rPr lang="en-US" sz="2400" dirty="0"/>
              <a:t> </a:t>
            </a:r>
            <a:r>
              <a:rPr lang="en-US" sz="2400" dirty="0" err="1"/>
              <a:t>pilihan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pembayaran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pembeli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endParaRPr lang="en-ID" sz="2400" dirty="0"/>
          </a:p>
          <a:p>
            <a:pPr marL="342900" indent="-342900">
              <a:buAutoNum type="arabicPeriod"/>
            </a:pPr>
            <a:r>
              <a:rPr lang="en-ID" sz="2400" dirty="0" err="1"/>
              <a:t>Penjual</a:t>
            </a:r>
            <a:r>
              <a:rPr lang="en-ID" sz="2400" dirty="0"/>
              <a:t> </a:t>
            </a:r>
            <a:r>
              <a:rPr lang="en-ID" sz="2400" dirty="0" err="1"/>
              <a:t>menerima</a:t>
            </a:r>
            <a:r>
              <a:rPr lang="en-ID" sz="2400" dirty="0"/>
              <a:t> </a:t>
            </a:r>
            <a:r>
              <a:rPr lang="en-ID" sz="2400" dirty="0" err="1"/>
              <a:t>bukti</a:t>
            </a:r>
            <a:r>
              <a:rPr lang="en-ID" sz="2400" dirty="0"/>
              <a:t> </a:t>
            </a:r>
            <a:r>
              <a:rPr lang="en-ID" sz="2400" dirty="0" err="1"/>
              <a:t>pembayaran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pembeli</a:t>
            </a:r>
            <a:r>
              <a:rPr lang="en-ID" sz="2400" dirty="0"/>
              <a:t> </a:t>
            </a:r>
            <a:r>
              <a:rPr lang="en-ID" sz="2400" dirty="0" err="1"/>
              <a:t>melalui</a:t>
            </a:r>
            <a:r>
              <a:rPr lang="en-ID" sz="2400" dirty="0"/>
              <a:t> </a:t>
            </a:r>
            <a:r>
              <a:rPr lang="en-ID" sz="2400" dirty="0" err="1"/>
              <a:t>metode</a:t>
            </a:r>
            <a:r>
              <a:rPr lang="en-ID" sz="2400" dirty="0"/>
              <a:t> </a:t>
            </a:r>
            <a:r>
              <a:rPr lang="en-ID" sz="2400" dirty="0" err="1"/>
              <a:t>pembayaran</a:t>
            </a:r>
            <a:r>
              <a:rPr lang="en-ID" sz="2400" dirty="0"/>
              <a:t> yang </a:t>
            </a:r>
            <a:r>
              <a:rPr lang="en-ID" sz="2400" dirty="0" err="1"/>
              <a:t>ada</a:t>
            </a:r>
            <a:endParaRPr lang="en-ID" sz="2400" dirty="0"/>
          </a:p>
          <a:p>
            <a:pPr marL="342900" indent="-342900">
              <a:buAutoNum type="arabicPeriod"/>
            </a:pPr>
            <a:r>
              <a:rPr lang="en-ID" sz="2400" dirty="0" err="1"/>
              <a:t>Penjual</a:t>
            </a:r>
            <a:r>
              <a:rPr lang="en-ID" sz="2400" dirty="0"/>
              <a:t> </a:t>
            </a:r>
            <a:r>
              <a:rPr lang="en-ID" sz="2400" dirty="0" err="1"/>
              <a:t>memproses</a:t>
            </a:r>
            <a:r>
              <a:rPr lang="en-ID" sz="2400" dirty="0"/>
              <a:t> </a:t>
            </a:r>
            <a:r>
              <a:rPr lang="en-ID" sz="2400" dirty="0" err="1"/>
              <a:t>produk</a:t>
            </a:r>
            <a:r>
              <a:rPr lang="en-ID" sz="2400" dirty="0"/>
              <a:t> yang </a:t>
            </a:r>
            <a:r>
              <a:rPr lang="en-ID" sz="2400" dirty="0" err="1"/>
              <a:t>dibeli</a:t>
            </a:r>
            <a:r>
              <a:rPr lang="en-ID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971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3CBB57A-5C86-3AC8-BC68-F530C214D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920895"/>
              </p:ext>
            </p:extLst>
          </p:nvPr>
        </p:nvGraphicFramePr>
        <p:xfrm>
          <a:off x="584614" y="9008485"/>
          <a:ext cx="3124200" cy="2407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12633297"/>
                    </a:ext>
                  </a:extLst>
                </a:gridCol>
              </a:tblGrid>
              <a:tr h="31801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Admin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Departemen</a:t>
                      </a:r>
                      <a:endParaRPr lang="en-ID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57688"/>
                  </a:ext>
                </a:extLst>
              </a:tr>
              <a:tr h="826837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Nama 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Jabatan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342900" marR="0" lvl="0" indent="-34290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NIP</a:t>
                      </a:r>
                      <a:endParaRPr lang="en-ID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827486"/>
                  </a:ext>
                </a:extLst>
              </a:tr>
              <a:tr h="826837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Menampung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()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Memproduksi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()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Mengecek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()</a:t>
                      </a:r>
                      <a:endParaRPr lang="en-ID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56555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D19ED75-8D68-0A47-4684-7D7CE9EC2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24537"/>
              </p:ext>
            </p:extLst>
          </p:nvPr>
        </p:nvGraphicFramePr>
        <p:xfrm>
          <a:off x="3505993" y="6248123"/>
          <a:ext cx="2660647" cy="21712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0647">
                  <a:extLst>
                    <a:ext uri="{9D8B030D-6E8A-4147-A177-3AD203B41FA5}">
                      <a16:colId xmlns:a16="http://schemas.microsoft.com/office/drawing/2014/main" val="12633297"/>
                    </a:ext>
                  </a:extLst>
                </a:gridCol>
              </a:tblGrid>
              <a:tr h="40768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Pegawai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Kasir</a:t>
                      </a:r>
                      <a:endParaRPr lang="en-ID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57688"/>
                  </a:ext>
                </a:extLst>
              </a:tr>
              <a:tr h="1059969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Nama 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Jabatan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342900" marR="0" lvl="0" indent="-34290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NIP</a:t>
                      </a:r>
                      <a:endParaRPr lang="en-ID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827486"/>
                  </a:ext>
                </a:extLst>
              </a:tr>
              <a:tr h="703627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Melayani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()</a:t>
                      </a:r>
                      <a:endParaRPr lang="en-ID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56555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DA1789B0-0663-D533-BB9A-82DF41663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93651"/>
              </p:ext>
            </p:extLst>
          </p:nvPr>
        </p:nvGraphicFramePr>
        <p:xfrm>
          <a:off x="3141662" y="3079162"/>
          <a:ext cx="3430588" cy="19716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30588">
                  <a:extLst>
                    <a:ext uri="{9D8B030D-6E8A-4147-A177-3AD203B41FA5}">
                      <a16:colId xmlns:a16="http://schemas.microsoft.com/office/drawing/2014/main" val="12633297"/>
                    </a:ext>
                  </a:extLst>
                </a:gridCol>
              </a:tblGrid>
              <a:tr h="36418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Login</a:t>
                      </a:r>
                      <a:endParaRPr lang="en-ID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57688"/>
                  </a:ext>
                </a:extLst>
              </a:tr>
              <a:tr h="946887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User 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Password </a:t>
                      </a:r>
                      <a:endParaRPr lang="en-ID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827486"/>
                  </a:ext>
                </a:extLst>
              </a:tr>
              <a:tr h="628561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Cek()</a:t>
                      </a:r>
                      <a:endParaRPr lang="en-ID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56555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5910E0-2E12-71EA-1137-7E5D75718649}"/>
              </a:ext>
            </a:extLst>
          </p:cNvPr>
          <p:cNvCxnSpPr>
            <a:cxnSpLocks/>
          </p:cNvCxnSpPr>
          <p:nvPr/>
        </p:nvCxnSpPr>
        <p:spPr>
          <a:xfrm flipH="1">
            <a:off x="6166640" y="6172697"/>
            <a:ext cx="1589086" cy="938874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43A75D-E60C-5FE5-C7B6-7873682F64FD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825997" y="5314950"/>
            <a:ext cx="10319" cy="933173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C4AB548A-A30C-076C-4526-3A8407B9D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033899"/>
              </p:ext>
            </p:extLst>
          </p:nvPr>
        </p:nvGraphicFramePr>
        <p:xfrm>
          <a:off x="8308173" y="8590155"/>
          <a:ext cx="3124198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24198">
                  <a:extLst>
                    <a:ext uri="{9D8B030D-6E8A-4147-A177-3AD203B41FA5}">
                      <a16:colId xmlns:a16="http://schemas.microsoft.com/office/drawing/2014/main" val="12633297"/>
                    </a:ext>
                  </a:extLst>
                </a:gridCol>
              </a:tblGrid>
              <a:tr h="37098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Laporan</a:t>
                      </a:r>
                      <a:endParaRPr lang="en-ID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57688"/>
                  </a:ext>
                </a:extLst>
              </a:tr>
              <a:tr h="964549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Barang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masuk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Barang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keluar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keuangan</a:t>
                      </a:r>
                      <a:endParaRPr lang="en-ID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827486"/>
                  </a:ext>
                </a:extLst>
              </a:tr>
              <a:tr h="640285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Dibuat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()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Dirubah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()</a:t>
                      </a:r>
                      <a:endParaRPr lang="en-ID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56555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60C9EA-9D5C-D6FC-B6F7-46017523A551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146714" y="4065006"/>
            <a:ext cx="994948" cy="4755144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50C07E-2E83-4963-D864-9F3E6DFA49AA}"/>
              </a:ext>
            </a:extLst>
          </p:cNvPr>
          <p:cNvCxnSpPr>
            <a:cxnSpLocks/>
          </p:cNvCxnSpPr>
          <p:nvPr/>
        </p:nvCxnSpPr>
        <p:spPr>
          <a:xfrm flipV="1">
            <a:off x="7358056" y="10866326"/>
            <a:ext cx="2369345" cy="3284654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66A3E507-A8DD-D90C-DE81-1A34D6790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424694"/>
              </p:ext>
            </p:extLst>
          </p:nvPr>
        </p:nvGraphicFramePr>
        <p:xfrm>
          <a:off x="4262431" y="12372402"/>
          <a:ext cx="3067049" cy="3017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67049">
                  <a:extLst>
                    <a:ext uri="{9D8B030D-6E8A-4147-A177-3AD203B41FA5}">
                      <a16:colId xmlns:a16="http://schemas.microsoft.com/office/drawing/2014/main" val="12633297"/>
                    </a:ext>
                  </a:extLst>
                </a:gridCol>
              </a:tblGrid>
              <a:tr h="34829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Bagian Gudang</a:t>
                      </a:r>
                      <a:endParaRPr lang="en-ID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57688"/>
                  </a:ext>
                </a:extLst>
              </a:tr>
              <a:tr h="1338107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Nama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barang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Jumlah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barang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Kode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barang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Exp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barang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Barang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rusak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endParaRPr lang="en-ID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827486"/>
                  </a:ext>
                </a:extLst>
              </a:tr>
              <a:tr h="833161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Diinput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()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Diupdate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()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Dihapus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()</a:t>
                      </a:r>
                      <a:endParaRPr lang="en-ID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56555"/>
                  </a:ext>
                </a:extLst>
              </a:tr>
            </a:tbl>
          </a:graphicData>
        </a:graphic>
      </p:graphicFrame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57D39BF9-572B-4880-21E2-F96C24807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276552"/>
              </p:ext>
            </p:extLst>
          </p:nvPr>
        </p:nvGraphicFramePr>
        <p:xfrm>
          <a:off x="7755726" y="4693584"/>
          <a:ext cx="3790950" cy="251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90950">
                  <a:extLst>
                    <a:ext uri="{9D8B030D-6E8A-4147-A177-3AD203B41FA5}">
                      <a16:colId xmlns:a16="http://schemas.microsoft.com/office/drawing/2014/main" val="12633297"/>
                    </a:ext>
                  </a:extLst>
                </a:gridCol>
              </a:tblGrid>
              <a:tr h="42047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Konsumen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endParaRPr lang="en-ID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57688"/>
                  </a:ext>
                </a:extLst>
              </a:tr>
              <a:tr h="1093242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Memilih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barang</a:t>
                      </a:r>
                      <a:endParaRPr lang="en-ID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827486"/>
                  </a:ext>
                </a:extLst>
              </a:tr>
              <a:tr h="725714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Diinput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()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Diupdate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()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Dihapus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()</a:t>
                      </a:r>
                      <a:endParaRPr lang="en-ID" sz="2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56555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86EA1B-E3D3-5D7E-A3F8-7899B103CF8B}"/>
              </a:ext>
            </a:extLst>
          </p:cNvPr>
          <p:cNvCxnSpPr>
            <a:cxnSpLocks/>
          </p:cNvCxnSpPr>
          <p:nvPr/>
        </p:nvCxnSpPr>
        <p:spPr>
          <a:xfrm flipH="1" flipV="1">
            <a:off x="2146714" y="11680102"/>
            <a:ext cx="2087141" cy="2201060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87405B-823B-C44D-3186-14A839F41F01}"/>
              </a:ext>
            </a:extLst>
          </p:cNvPr>
          <p:cNvCxnSpPr>
            <a:cxnSpLocks/>
          </p:cNvCxnSpPr>
          <p:nvPr/>
        </p:nvCxnSpPr>
        <p:spPr>
          <a:xfrm>
            <a:off x="6166640" y="7460004"/>
            <a:ext cx="3703632" cy="1004513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8603982-6BE2-A9D6-9B34-624298551358}"/>
              </a:ext>
            </a:extLst>
          </p:cNvPr>
          <p:cNvCxnSpPr>
            <a:cxnSpLocks/>
          </p:cNvCxnSpPr>
          <p:nvPr/>
        </p:nvCxnSpPr>
        <p:spPr>
          <a:xfrm flipH="1">
            <a:off x="3883828" y="9648402"/>
            <a:ext cx="4406294" cy="564043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518B103-74C4-10B9-798C-8310519DA3AD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883828" y="8419400"/>
            <a:ext cx="952488" cy="1511023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BCA92E6-EF3D-F725-39EF-813E6C7C4C54}"/>
              </a:ext>
            </a:extLst>
          </p:cNvPr>
          <p:cNvSpPr txBox="1"/>
          <p:nvPr/>
        </p:nvSpPr>
        <p:spPr>
          <a:xfrm>
            <a:off x="2871298" y="1079695"/>
            <a:ext cx="6431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</a:rPr>
              <a:t>Contoh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 Class Diagram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</a:rPr>
              <a:t>Toko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</a:rPr>
              <a:t>Serba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 Ada</a:t>
            </a:r>
            <a:endParaRPr lang="en-ID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88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1389</TotalTime>
  <Words>187</Words>
  <Application>Microsoft Office PowerPoint</Application>
  <PresentationFormat>Custom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DM-17</dc:creator>
  <cp:lastModifiedBy>DM-17</cp:lastModifiedBy>
  <cp:revision>6</cp:revision>
  <dcterms:created xsi:type="dcterms:W3CDTF">2022-07-06T06:33:09Z</dcterms:created>
  <dcterms:modified xsi:type="dcterms:W3CDTF">2022-07-07T05:42:36Z</dcterms:modified>
</cp:coreProperties>
</file>