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Lst>
  <p:notesMasterIdLst>
    <p:notesMasterId r:id="rId46"/>
  </p:notesMasterIdLst>
  <p:handoutMasterIdLst>
    <p:handoutMasterId r:id="rId47"/>
  </p:handoutMasterIdLst>
  <p:sldIdLst>
    <p:sldId id="923" r:id="rId2"/>
    <p:sldId id="257" r:id="rId3"/>
    <p:sldId id="884" r:id="rId4"/>
    <p:sldId id="849" r:id="rId5"/>
    <p:sldId id="859" r:id="rId6"/>
    <p:sldId id="860" r:id="rId7"/>
    <p:sldId id="885" r:id="rId8"/>
    <p:sldId id="886" r:id="rId9"/>
    <p:sldId id="937" r:id="rId10"/>
    <p:sldId id="938" r:id="rId11"/>
    <p:sldId id="939" r:id="rId12"/>
    <p:sldId id="861" r:id="rId13"/>
    <p:sldId id="926" r:id="rId14"/>
    <p:sldId id="927" r:id="rId15"/>
    <p:sldId id="915" r:id="rId16"/>
    <p:sldId id="898" r:id="rId17"/>
    <p:sldId id="928" r:id="rId18"/>
    <p:sldId id="851" r:id="rId19"/>
    <p:sldId id="901" r:id="rId20"/>
    <p:sldId id="902" r:id="rId21"/>
    <p:sldId id="929" r:id="rId22"/>
    <p:sldId id="919" r:id="rId23"/>
    <p:sldId id="920" r:id="rId24"/>
    <p:sldId id="921" r:id="rId25"/>
    <p:sldId id="930" r:id="rId26"/>
    <p:sldId id="931" r:id="rId27"/>
    <p:sldId id="903" r:id="rId28"/>
    <p:sldId id="904" r:id="rId29"/>
    <p:sldId id="905" r:id="rId30"/>
    <p:sldId id="906" r:id="rId31"/>
    <p:sldId id="907" r:id="rId32"/>
    <p:sldId id="908" r:id="rId33"/>
    <p:sldId id="909" r:id="rId34"/>
    <p:sldId id="932" r:id="rId35"/>
    <p:sldId id="933" r:id="rId36"/>
    <p:sldId id="910" r:id="rId37"/>
    <p:sldId id="911" r:id="rId38"/>
    <p:sldId id="912" r:id="rId39"/>
    <p:sldId id="922" r:id="rId40"/>
    <p:sldId id="935" r:id="rId41"/>
    <p:sldId id="936" r:id="rId42"/>
    <p:sldId id="848" r:id="rId43"/>
    <p:sldId id="895" r:id="rId44"/>
    <p:sldId id="914" r:id="rId45"/>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Arial" charset="0"/>
      </a:defRPr>
    </a:lvl1pPr>
    <a:lvl2pPr marL="457200" algn="l" rtl="0" fontAlgn="base">
      <a:spcBef>
        <a:spcPct val="0"/>
      </a:spcBef>
      <a:spcAft>
        <a:spcPct val="0"/>
      </a:spcAft>
      <a:defRPr sz="2000" kern="1200">
        <a:solidFill>
          <a:srgbClr val="FFFFFF"/>
        </a:solidFill>
        <a:latin typeface="Times New Roman" pitchFamily="18" charset="0"/>
        <a:ea typeface="+mn-ea"/>
        <a:cs typeface="Arial" charset="0"/>
      </a:defRPr>
    </a:lvl2pPr>
    <a:lvl3pPr marL="914400" algn="l" rtl="0" fontAlgn="base">
      <a:spcBef>
        <a:spcPct val="0"/>
      </a:spcBef>
      <a:spcAft>
        <a:spcPct val="0"/>
      </a:spcAft>
      <a:defRPr sz="2000" kern="1200">
        <a:solidFill>
          <a:srgbClr val="FFFFFF"/>
        </a:solidFill>
        <a:latin typeface="Times New Roman" pitchFamily="18" charset="0"/>
        <a:ea typeface="+mn-ea"/>
        <a:cs typeface="Arial" charset="0"/>
      </a:defRPr>
    </a:lvl3pPr>
    <a:lvl4pPr marL="1371600" algn="l" rtl="0" fontAlgn="base">
      <a:spcBef>
        <a:spcPct val="0"/>
      </a:spcBef>
      <a:spcAft>
        <a:spcPct val="0"/>
      </a:spcAft>
      <a:defRPr sz="2000" kern="1200">
        <a:solidFill>
          <a:srgbClr val="FFFFFF"/>
        </a:solidFill>
        <a:latin typeface="Times New Roman" pitchFamily="18" charset="0"/>
        <a:ea typeface="+mn-ea"/>
        <a:cs typeface="Arial" charset="0"/>
      </a:defRPr>
    </a:lvl4pPr>
    <a:lvl5pPr marL="1828800" algn="l" rtl="0" fontAlgn="base">
      <a:spcBef>
        <a:spcPct val="0"/>
      </a:spcBef>
      <a:spcAft>
        <a:spcPct val="0"/>
      </a:spcAft>
      <a:defRPr sz="2000" kern="1200">
        <a:solidFill>
          <a:srgbClr val="FFFFFF"/>
        </a:solidFill>
        <a:latin typeface="Times New Roman" pitchFamily="18" charset="0"/>
        <a:ea typeface="+mn-ea"/>
        <a:cs typeface="Arial" charset="0"/>
      </a:defRPr>
    </a:lvl5pPr>
    <a:lvl6pPr marL="2286000" algn="l" defTabSz="914400" rtl="0" eaLnBrk="1" latinLnBrk="0" hangingPunct="1">
      <a:defRPr sz="2000" kern="1200">
        <a:solidFill>
          <a:srgbClr val="FFFFFF"/>
        </a:solidFill>
        <a:latin typeface="Times New Roman" pitchFamily="18" charset="0"/>
        <a:ea typeface="+mn-ea"/>
        <a:cs typeface="Arial" charset="0"/>
      </a:defRPr>
    </a:lvl6pPr>
    <a:lvl7pPr marL="2743200" algn="l" defTabSz="914400" rtl="0" eaLnBrk="1" latinLnBrk="0" hangingPunct="1">
      <a:defRPr sz="2000" kern="1200">
        <a:solidFill>
          <a:srgbClr val="FFFFFF"/>
        </a:solidFill>
        <a:latin typeface="Times New Roman" pitchFamily="18" charset="0"/>
        <a:ea typeface="+mn-ea"/>
        <a:cs typeface="Arial" charset="0"/>
      </a:defRPr>
    </a:lvl7pPr>
    <a:lvl8pPr marL="3200400" algn="l" defTabSz="914400" rtl="0" eaLnBrk="1" latinLnBrk="0" hangingPunct="1">
      <a:defRPr sz="2000" kern="1200">
        <a:solidFill>
          <a:srgbClr val="FFFFFF"/>
        </a:solidFill>
        <a:latin typeface="Times New Roman" pitchFamily="18" charset="0"/>
        <a:ea typeface="+mn-ea"/>
        <a:cs typeface="Arial" charset="0"/>
      </a:defRPr>
    </a:lvl8pPr>
    <a:lvl9pPr marL="3657600" algn="l" defTabSz="914400" rtl="0" eaLnBrk="1" latinLnBrk="0" hangingPunct="1">
      <a:defRPr sz="2000" kern="1200">
        <a:solidFill>
          <a:srgbClr val="FFFFFF"/>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0000FF"/>
    <a:srgbClr val="00FF00"/>
    <a:srgbClr val="00FF50"/>
    <a:srgbClr val="660066"/>
    <a:srgbClr val="006B97"/>
    <a:srgbClr val="95CA18"/>
    <a:srgbClr val="222222"/>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4" autoAdjust="0"/>
    <p:restoredTop sz="96866" autoAdjust="0"/>
  </p:normalViewPr>
  <p:slideViewPr>
    <p:cSldViewPr>
      <p:cViewPr>
        <p:scale>
          <a:sx n="100" d="100"/>
          <a:sy n="100" d="100"/>
        </p:scale>
        <p:origin x="116" y="-1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5FB268C1-EBA5-472B-95A2-ACDC594F0C11}" type="slidenum">
              <a:rPr lang="en-US"/>
              <a:pPr>
                <a:defRPr/>
              </a:pPr>
              <a:t>‹#›</a:t>
            </a:fld>
            <a:endParaRPr lang="en-US" dirty="0"/>
          </a:p>
        </p:txBody>
      </p:sp>
    </p:spTree>
    <p:extLst>
      <p:ext uri="{BB962C8B-B14F-4D97-AF65-F5344CB8AC3E}">
        <p14:creationId xmlns:p14="http://schemas.microsoft.com/office/powerpoint/2010/main" val="1966319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612892AD-D06F-49D3-B304-FCD6871967F6}" type="slidenum">
              <a:rPr lang="en-US"/>
              <a:pPr>
                <a:defRPr/>
              </a:pPr>
              <a:t>‹#›</a:t>
            </a:fld>
            <a:endParaRPr lang="en-US" dirty="0"/>
          </a:p>
        </p:txBody>
      </p:sp>
    </p:spTree>
    <p:extLst>
      <p:ext uri="{BB962C8B-B14F-4D97-AF65-F5344CB8AC3E}">
        <p14:creationId xmlns:p14="http://schemas.microsoft.com/office/powerpoint/2010/main" val="8019197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892AD-D06F-49D3-B304-FCD6871967F6}" type="slidenum">
              <a:rPr lang="en-US" smtClean="0"/>
              <a:pPr>
                <a:defRPr/>
              </a:pPr>
              <a:t>1</a:t>
            </a:fld>
            <a:endParaRPr lang="en-US" dirty="0"/>
          </a:p>
        </p:txBody>
      </p:sp>
    </p:spTree>
    <p:extLst>
      <p:ext uri="{BB962C8B-B14F-4D97-AF65-F5344CB8AC3E}">
        <p14:creationId xmlns:p14="http://schemas.microsoft.com/office/powerpoint/2010/main" val="173927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9099BE0-343E-4BC5-BF86-C22F4804BFCD}" type="slidenum">
              <a:rPr lang="en-US" smtClean="0"/>
              <a:pPr>
                <a:defRPr/>
              </a:pPr>
              <a:t>13</a:t>
            </a:fld>
            <a:endParaRPr lang="en-US" dirty="0"/>
          </a:p>
        </p:txBody>
      </p:sp>
    </p:spTree>
    <p:extLst>
      <p:ext uri="{BB962C8B-B14F-4D97-AF65-F5344CB8AC3E}">
        <p14:creationId xmlns:p14="http://schemas.microsoft.com/office/powerpoint/2010/main" val="60587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9099BE0-343E-4BC5-BF86-C22F4804BFCD}" type="slidenum">
              <a:rPr lang="en-US" smtClean="0"/>
              <a:pPr>
                <a:defRPr/>
              </a:pPr>
              <a:t>14</a:t>
            </a:fld>
            <a:endParaRPr lang="en-US" dirty="0"/>
          </a:p>
        </p:txBody>
      </p:sp>
    </p:spTree>
    <p:extLst>
      <p:ext uri="{BB962C8B-B14F-4D97-AF65-F5344CB8AC3E}">
        <p14:creationId xmlns:p14="http://schemas.microsoft.com/office/powerpoint/2010/main" val="58399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9099BE0-343E-4BC5-BF86-C22F4804BFCD}" type="slidenum">
              <a:rPr lang="en-US" smtClean="0"/>
              <a:pPr>
                <a:defRPr/>
              </a:pPr>
              <a:t>15</a:t>
            </a:fld>
            <a:endParaRPr lang="en-US" dirty="0"/>
          </a:p>
        </p:txBody>
      </p:sp>
    </p:spTree>
    <p:extLst>
      <p:ext uri="{BB962C8B-B14F-4D97-AF65-F5344CB8AC3E}">
        <p14:creationId xmlns:p14="http://schemas.microsoft.com/office/powerpoint/2010/main" val="250035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9099BE0-343E-4BC5-BF86-C22F4804BFCD}" type="slidenum">
              <a:rPr lang="en-US" smtClean="0"/>
              <a:pPr>
                <a:defRPr/>
              </a:pPr>
              <a:t>16</a:t>
            </a:fld>
            <a:endParaRPr lang="en-US" dirty="0"/>
          </a:p>
        </p:txBody>
      </p:sp>
    </p:spTree>
    <p:extLst>
      <p:ext uri="{BB962C8B-B14F-4D97-AF65-F5344CB8AC3E}">
        <p14:creationId xmlns:p14="http://schemas.microsoft.com/office/powerpoint/2010/main" val="273958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9099BE0-343E-4BC5-BF86-C22F4804BFCD}" type="slidenum">
              <a:rPr lang="en-US" smtClean="0"/>
              <a:pPr>
                <a:defRPr/>
              </a:pPr>
              <a:t>17</a:t>
            </a:fld>
            <a:endParaRPr lang="en-US" dirty="0"/>
          </a:p>
        </p:txBody>
      </p:sp>
    </p:spTree>
    <p:extLst>
      <p:ext uri="{BB962C8B-B14F-4D97-AF65-F5344CB8AC3E}">
        <p14:creationId xmlns:p14="http://schemas.microsoft.com/office/powerpoint/2010/main" val="5213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18</a:t>
            </a:fld>
            <a:endParaRPr lang="en-US" dirty="0"/>
          </a:p>
        </p:txBody>
      </p:sp>
    </p:spTree>
    <p:extLst>
      <p:ext uri="{BB962C8B-B14F-4D97-AF65-F5344CB8AC3E}">
        <p14:creationId xmlns:p14="http://schemas.microsoft.com/office/powerpoint/2010/main" val="9648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19</a:t>
            </a:fld>
            <a:endParaRPr lang="en-US" dirty="0"/>
          </a:p>
        </p:txBody>
      </p:sp>
    </p:spTree>
    <p:extLst>
      <p:ext uri="{BB962C8B-B14F-4D97-AF65-F5344CB8AC3E}">
        <p14:creationId xmlns:p14="http://schemas.microsoft.com/office/powerpoint/2010/main" val="386545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20</a:t>
            </a:fld>
            <a:endParaRPr lang="en-US" dirty="0"/>
          </a:p>
        </p:txBody>
      </p:sp>
    </p:spTree>
    <p:extLst>
      <p:ext uri="{BB962C8B-B14F-4D97-AF65-F5344CB8AC3E}">
        <p14:creationId xmlns:p14="http://schemas.microsoft.com/office/powerpoint/2010/main" val="157566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21</a:t>
            </a:fld>
            <a:endParaRPr lang="en-US" dirty="0"/>
          </a:p>
        </p:txBody>
      </p:sp>
    </p:spTree>
    <p:extLst>
      <p:ext uri="{BB962C8B-B14F-4D97-AF65-F5344CB8AC3E}">
        <p14:creationId xmlns:p14="http://schemas.microsoft.com/office/powerpoint/2010/main" val="205371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22</a:t>
            </a:fld>
            <a:endParaRPr lang="en-US" dirty="0"/>
          </a:p>
        </p:txBody>
      </p:sp>
    </p:spTree>
    <p:extLst>
      <p:ext uri="{BB962C8B-B14F-4D97-AF65-F5344CB8AC3E}">
        <p14:creationId xmlns:p14="http://schemas.microsoft.com/office/powerpoint/2010/main" val="50093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A30ADDD5-0EE2-4E78-9675-A75E36C6BCD9}" type="slidenum">
              <a:rPr lang="en-US" smtClean="0"/>
              <a:pPr>
                <a:defRPr/>
              </a:pPr>
              <a:t>2</a:t>
            </a:fld>
            <a:endParaRPr 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274214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23</a:t>
            </a:fld>
            <a:endParaRPr lang="en-US" dirty="0"/>
          </a:p>
        </p:txBody>
      </p:sp>
    </p:spTree>
    <p:extLst>
      <p:ext uri="{BB962C8B-B14F-4D97-AF65-F5344CB8AC3E}">
        <p14:creationId xmlns:p14="http://schemas.microsoft.com/office/powerpoint/2010/main" val="411711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24</a:t>
            </a:fld>
            <a:endParaRPr lang="en-US" dirty="0"/>
          </a:p>
        </p:txBody>
      </p:sp>
    </p:spTree>
    <p:extLst>
      <p:ext uri="{BB962C8B-B14F-4D97-AF65-F5344CB8AC3E}">
        <p14:creationId xmlns:p14="http://schemas.microsoft.com/office/powerpoint/2010/main" val="431514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25</a:t>
            </a:fld>
            <a:endParaRPr lang="en-US" dirty="0"/>
          </a:p>
        </p:txBody>
      </p:sp>
    </p:spTree>
    <p:extLst>
      <p:ext uri="{BB962C8B-B14F-4D97-AF65-F5344CB8AC3E}">
        <p14:creationId xmlns:p14="http://schemas.microsoft.com/office/powerpoint/2010/main" val="318669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26</a:t>
            </a:fld>
            <a:endParaRPr lang="en-US" dirty="0"/>
          </a:p>
        </p:txBody>
      </p:sp>
    </p:spTree>
    <p:extLst>
      <p:ext uri="{BB962C8B-B14F-4D97-AF65-F5344CB8AC3E}">
        <p14:creationId xmlns:p14="http://schemas.microsoft.com/office/powerpoint/2010/main" val="457712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27</a:t>
            </a:fld>
            <a:endParaRPr lang="en-US" dirty="0"/>
          </a:p>
        </p:txBody>
      </p:sp>
    </p:spTree>
    <p:extLst>
      <p:ext uri="{BB962C8B-B14F-4D97-AF65-F5344CB8AC3E}">
        <p14:creationId xmlns:p14="http://schemas.microsoft.com/office/powerpoint/2010/main" val="351425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28</a:t>
            </a:fld>
            <a:endParaRPr lang="en-US" dirty="0"/>
          </a:p>
        </p:txBody>
      </p:sp>
    </p:spTree>
    <p:extLst>
      <p:ext uri="{BB962C8B-B14F-4D97-AF65-F5344CB8AC3E}">
        <p14:creationId xmlns:p14="http://schemas.microsoft.com/office/powerpoint/2010/main" val="357612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29</a:t>
            </a:fld>
            <a:endParaRPr lang="en-US" dirty="0"/>
          </a:p>
        </p:txBody>
      </p:sp>
    </p:spTree>
    <p:extLst>
      <p:ext uri="{BB962C8B-B14F-4D97-AF65-F5344CB8AC3E}">
        <p14:creationId xmlns:p14="http://schemas.microsoft.com/office/powerpoint/2010/main" val="1719659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30</a:t>
            </a:fld>
            <a:endParaRPr lang="en-US" dirty="0"/>
          </a:p>
        </p:txBody>
      </p:sp>
    </p:spTree>
    <p:extLst>
      <p:ext uri="{BB962C8B-B14F-4D97-AF65-F5344CB8AC3E}">
        <p14:creationId xmlns:p14="http://schemas.microsoft.com/office/powerpoint/2010/main" val="1608001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31</a:t>
            </a:fld>
            <a:endParaRPr lang="en-US" dirty="0"/>
          </a:p>
        </p:txBody>
      </p:sp>
    </p:spTree>
    <p:extLst>
      <p:ext uri="{BB962C8B-B14F-4D97-AF65-F5344CB8AC3E}">
        <p14:creationId xmlns:p14="http://schemas.microsoft.com/office/powerpoint/2010/main" val="383636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32</a:t>
            </a:fld>
            <a:endParaRPr lang="en-US" dirty="0"/>
          </a:p>
        </p:txBody>
      </p:sp>
    </p:spTree>
    <p:extLst>
      <p:ext uri="{BB962C8B-B14F-4D97-AF65-F5344CB8AC3E}">
        <p14:creationId xmlns:p14="http://schemas.microsoft.com/office/powerpoint/2010/main" val="1263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F5E20E62-50BB-42A5-973F-E2C9FCE1C844}" type="slidenum">
              <a:rPr lang="en-US" smtClean="0"/>
              <a:pPr>
                <a:defRPr/>
              </a:pPr>
              <a:t>3</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570250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33</a:t>
            </a:fld>
            <a:endParaRPr lang="en-US" dirty="0"/>
          </a:p>
        </p:txBody>
      </p:sp>
    </p:spTree>
    <p:extLst>
      <p:ext uri="{BB962C8B-B14F-4D97-AF65-F5344CB8AC3E}">
        <p14:creationId xmlns:p14="http://schemas.microsoft.com/office/powerpoint/2010/main" val="2709789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34</a:t>
            </a:fld>
            <a:endParaRPr lang="en-US" dirty="0"/>
          </a:p>
        </p:txBody>
      </p:sp>
    </p:spTree>
    <p:extLst>
      <p:ext uri="{BB962C8B-B14F-4D97-AF65-F5344CB8AC3E}">
        <p14:creationId xmlns:p14="http://schemas.microsoft.com/office/powerpoint/2010/main" val="2205271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35</a:t>
            </a:fld>
            <a:endParaRPr lang="en-US" dirty="0"/>
          </a:p>
        </p:txBody>
      </p:sp>
    </p:spTree>
    <p:extLst>
      <p:ext uri="{BB962C8B-B14F-4D97-AF65-F5344CB8AC3E}">
        <p14:creationId xmlns:p14="http://schemas.microsoft.com/office/powerpoint/2010/main" val="2708787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36</a:t>
            </a:fld>
            <a:endParaRPr lang="en-US" dirty="0"/>
          </a:p>
        </p:txBody>
      </p:sp>
    </p:spTree>
    <p:extLst>
      <p:ext uri="{BB962C8B-B14F-4D97-AF65-F5344CB8AC3E}">
        <p14:creationId xmlns:p14="http://schemas.microsoft.com/office/powerpoint/2010/main" val="2818796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37</a:t>
            </a:fld>
            <a:endParaRPr lang="en-US" dirty="0"/>
          </a:p>
        </p:txBody>
      </p:sp>
    </p:spTree>
    <p:extLst>
      <p:ext uri="{BB962C8B-B14F-4D97-AF65-F5344CB8AC3E}">
        <p14:creationId xmlns:p14="http://schemas.microsoft.com/office/powerpoint/2010/main" val="1580680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38</a:t>
            </a:fld>
            <a:endParaRPr lang="en-US" dirty="0"/>
          </a:p>
        </p:txBody>
      </p:sp>
    </p:spTree>
    <p:extLst>
      <p:ext uri="{BB962C8B-B14F-4D97-AF65-F5344CB8AC3E}">
        <p14:creationId xmlns:p14="http://schemas.microsoft.com/office/powerpoint/2010/main" val="2801168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39</a:t>
            </a:fld>
            <a:endParaRPr lang="en-US" dirty="0"/>
          </a:p>
        </p:txBody>
      </p:sp>
    </p:spTree>
    <p:extLst>
      <p:ext uri="{BB962C8B-B14F-4D97-AF65-F5344CB8AC3E}">
        <p14:creationId xmlns:p14="http://schemas.microsoft.com/office/powerpoint/2010/main" val="2803161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40</a:t>
            </a:fld>
            <a:endParaRPr lang="en-US" dirty="0"/>
          </a:p>
        </p:txBody>
      </p:sp>
    </p:spTree>
    <p:extLst>
      <p:ext uri="{BB962C8B-B14F-4D97-AF65-F5344CB8AC3E}">
        <p14:creationId xmlns:p14="http://schemas.microsoft.com/office/powerpoint/2010/main" val="8873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D3A2E15-A9D7-433B-A5C8-4CED11A5E455}" type="slidenum">
              <a:rPr lang="en-US" smtClean="0"/>
              <a:pPr>
                <a:defRPr/>
              </a:pPr>
              <a:t>41</a:t>
            </a:fld>
            <a:endParaRPr lang="en-US" dirty="0"/>
          </a:p>
        </p:txBody>
      </p:sp>
    </p:spTree>
    <p:extLst>
      <p:ext uri="{BB962C8B-B14F-4D97-AF65-F5344CB8AC3E}">
        <p14:creationId xmlns:p14="http://schemas.microsoft.com/office/powerpoint/2010/main" val="2645473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C8722FC1-D7E3-4790-B80D-77DACABF14C5}" type="slidenum">
              <a:rPr lang="en-US" smtClean="0"/>
              <a:pPr>
                <a:defRPr/>
              </a:pPr>
              <a:t>42</a:t>
            </a:fld>
            <a:endParaRPr lang="en-US" dirty="0"/>
          </a:p>
        </p:txBody>
      </p:sp>
    </p:spTree>
    <p:extLst>
      <p:ext uri="{BB962C8B-B14F-4D97-AF65-F5344CB8AC3E}">
        <p14:creationId xmlns:p14="http://schemas.microsoft.com/office/powerpoint/2010/main" val="141890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38146BC-D9E4-4BB4-AD8E-5D112FA0DDAD}" type="slidenum">
              <a:rPr lang="en-US" smtClean="0"/>
              <a:pPr>
                <a:defRPr/>
              </a:pPr>
              <a:t>4</a:t>
            </a:fld>
            <a:endParaRPr lang="en-US" dirty="0"/>
          </a:p>
        </p:txBody>
      </p:sp>
    </p:spTree>
    <p:extLst>
      <p:ext uri="{BB962C8B-B14F-4D97-AF65-F5344CB8AC3E}">
        <p14:creationId xmlns:p14="http://schemas.microsoft.com/office/powerpoint/2010/main" val="2918134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D6810F9-B77E-4ADB-968F-5A2EB5CBB658}" type="slidenum">
              <a:rPr lang="en-US" smtClean="0"/>
              <a:pPr>
                <a:defRPr/>
              </a:pPr>
              <a:t>43</a:t>
            </a:fld>
            <a:endParaRPr lang="en-US" dirty="0"/>
          </a:p>
        </p:txBody>
      </p:sp>
    </p:spTree>
    <p:extLst>
      <p:ext uri="{BB962C8B-B14F-4D97-AF65-F5344CB8AC3E}">
        <p14:creationId xmlns:p14="http://schemas.microsoft.com/office/powerpoint/2010/main" val="1536891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D6810F9-B77E-4ADB-968F-5A2EB5CBB658}" type="slidenum">
              <a:rPr lang="en-US" smtClean="0"/>
              <a:pPr>
                <a:defRPr/>
              </a:pPr>
              <a:t>44</a:t>
            </a:fld>
            <a:endParaRPr lang="en-US" dirty="0"/>
          </a:p>
        </p:txBody>
      </p:sp>
    </p:spTree>
    <p:extLst>
      <p:ext uri="{BB962C8B-B14F-4D97-AF65-F5344CB8AC3E}">
        <p14:creationId xmlns:p14="http://schemas.microsoft.com/office/powerpoint/2010/main" val="384139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781DB006-1A8A-4833-861C-FE9AAF988DED}" type="slidenum">
              <a:rPr lang="en-US" smtClean="0"/>
              <a:pPr>
                <a:defRPr/>
              </a:pPr>
              <a:t>5</a:t>
            </a:fld>
            <a:endParaRPr lang="en-US" dirty="0"/>
          </a:p>
        </p:txBody>
      </p:sp>
    </p:spTree>
    <p:extLst>
      <p:ext uri="{BB962C8B-B14F-4D97-AF65-F5344CB8AC3E}">
        <p14:creationId xmlns:p14="http://schemas.microsoft.com/office/powerpoint/2010/main" val="342223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86A5E607-02CF-46DC-8E84-2568ED751786}" type="slidenum">
              <a:rPr lang="en-US" smtClean="0"/>
              <a:pPr>
                <a:defRPr/>
              </a:pPr>
              <a:t>6</a:t>
            </a:fld>
            <a:endParaRPr lang="en-US" dirty="0"/>
          </a:p>
        </p:txBody>
      </p:sp>
    </p:spTree>
    <p:extLst>
      <p:ext uri="{BB962C8B-B14F-4D97-AF65-F5344CB8AC3E}">
        <p14:creationId xmlns:p14="http://schemas.microsoft.com/office/powerpoint/2010/main" val="162547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11D306CA-BE80-4FE4-8DE4-B601723E5660}" type="slidenum">
              <a:rPr lang="en-US" smtClean="0"/>
              <a:pPr>
                <a:defRPr/>
              </a:pPr>
              <a:t>7</a:t>
            </a:fld>
            <a:endParaRPr lang="en-US" dirty="0"/>
          </a:p>
        </p:txBody>
      </p:sp>
    </p:spTree>
    <p:extLst>
      <p:ext uri="{BB962C8B-B14F-4D97-AF65-F5344CB8AC3E}">
        <p14:creationId xmlns:p14="http://schemas.microsoft.com/office/powerpoint/2010/main" val="206205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A318E416-2724-4D2C-9E22-1F328EC8A819}" type="slidenum">
              <a:rPr lang="en-US" smtClean="0"/>
              <a:pPr>
                <a:defRPr/>
              </a:pPr>
              <a:t>8</a:t>
            </a:fld>
            <a:endParaRPr lang="en-US" dirty="0"/>
          </a:p>
        </p:txBody>
      </p:sp>
    </p:spTree>
    <p:extLst>
      <p:ext uri="{BB962C8B-B14F-4D97-AF65-F5344CB8AC3E}">
        <p14:creationId xmlns:p14="http://schemas.microsoft.com/office/powerpoint/2010/main" val="32010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296FB793-FA87-43F9-8C05-4D9B0D30B80F}" type="slidenum">
              <a:rPr lang="en-US" smtClean="0"/>
              <a:pPr>
                <a:defRPr/>
              </a:pPr>
              <a:t>12</a:t>
            </a:fld>
            <a:endParaRPr lang="en-US" dirty="0"/>
          </a:p>
        </p:txBody>
      </p:sp>
    </p:spTree>
    <p:extLst>
      <p:ext uri="{BB962C8B-B14F-4D97-AF65-F5344CB8AC3E}">
        <p14:creationId xmlns:p14="http://schemas.microsoft.com/office/powerpoint/2010/main" val="2609976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6020" name="Picture 4"/>
          <p:cNvPicPr>
            <a:picLocks noChangeAspect="1" noChangeArrowheads="1"/>
          </p:cNvPicPr>
          <p:nvPr userDrawn="1"/>
        </p:nvPicPr>
        <p:blipFill>
          <a:blip r:embed="rId2" cstate="print"/>
          <a:srcRect/>
          <a:stretch>
            <a:fillRect/>
          </a:stretch>
        </p:blipFill>
        <p:spPr bwMode="auto">
          <a:xfrm>
            <a:off x="5562600" y="3962400"/>
            <a:ext cx="2832500" cy="2895600"/>
          </a:xfrm>
          <a:prstGeom prst="rect">
            <a:avLst/>
          </a:prstGeom>
          <a:noFill/>
          <a:ln w="9525">
            <a:noFill/>
            <a:miter lim="800000"/>
            <a:headEnd/>
            <a:tailEnd/>
          </a:ln>
        </p:spPr>
      </p:pic>
      <p:sp>
        <p:nvSpPr>
          <p:cNvPr id="3" name="Subtitle 2"/>
          <p:cNvSpPr>
            <a:spLocks noGrp="1"/>
          </p:cNvSpPr>
          <p:nvPr>
            <p:ph type="subTitle" idx="1" hasCustomPrompt="1"/>
          </p:nvPr>
        </p:nvSpPr>
        <p:spPr>
          <a:xfrm>
            <a:off x="2057400" y="3810000"/>
            <a:ext cx="5029200" cy="1600200"/>
          </a:xfrm>
        </p:spPr>
        <p:txBody>
          <a:bodyPr/>
          <a:lstStyle>
            <a:lvl1pPr marL="0" indent="0" algn="l">
              <a:buNone/>
              <a:defRPr sz="3200" b="1" i="0" baseline="0">
                <a:solidFill>
                  <a:schemeClr val="bg1">
                    <a:lumMod val="50000"/>
                  </a:schemeClr>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Chapter #</a:t>
            </a:r>
          </a:p>
          <a:p>
            <a:r>
              <a:rPr lang="en-US" dirty="0"/>
              <a:t>Chapter Title Goes Here</a:t>
            </a:r>
          </a:p>
        </p:txBody>
      </p:sp>
      <p:pic>
        <p:nvPicPr>
          <p:cNvPr id="86018" name="Picture 2"/>
          <p:cNvPicPr>
            <a:picLocks noChangeAspect="1" noChangeArrowheads="1"/>
          </p:cNvPicPr>
          <p:nvPr userDrawn="1"/>
        </p:nvPicPr>
        <p:blipFill>
          <a:blip r:embed="rId3" cstate="print"/>
          <a:srcRect/>
          <a:stretch>
            <a:fillRect/>
          </a:stretch>
        </p:blipFill>
        <p:spPr bwMode="auto">
          <a:xfrm>
            <a:off x="1676400" y="609600"/>
            <a:ext cx="5879714" cy="2895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8" name="Footer Placeholder 7"/>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8" name="Footer Placeholder 7"/>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6" name="Footer Placeholder 5"/>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rgbClr val="95CA18"/>
                </a:solidFill>
              </a:defRPr>
            </a:lvl1pPr>
          </a:lstStyle>
          <a:p>
            <a:r>
              <a:rPr lang="en-US" dirty="0"/>
              <a:t>Click to edit Master title style</a:t>
            </a:r>
          </a:p>
        </p:txBody>
      </p:sp>
      <p:sp>
        <p:nvSpPr>
          <p:cNvPr id="3" name="Content Placeholder 2"/>
          <p:cNvSpPr>
            <a:spLocks noGrp="1"/>
          </p:cNvSpPr>
          <p:nvPr>
            <p:ph idx="1"/>
          </p:nvPr>
        </p:nvSpPr>
        <p:spPr>
          <a:xfrm>
            <a:off x="533400" y="1752600"/>
            <a:ext cx="80772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0"/>
          </p:nvPr>
        </p:nvSpPr>
        <p:spPr/>
        <p:txBody>
          <a:bodyPr/>
          <a:lstStyle>
            <a:lvl1pPr>
              <a:defRPr b="0">
                <a:solidFill>
                  <a:srgbClr val="95CA18"/>
                </a:solidFill>
                <a:latin typeface="+mn-lt"/>
              </a:defRPr>
            </a:lvl1pPr>
          </a:lstStyle>
          <a:p>
            <a:pPr>
              <a:defRPr/>
            </a:pPr>
            <a:fld id="{C77BA265-0841-42E9-88FB-29E8422BD9B8}" type="slidenum">
              <a:rPr lang="en-US" smtClean="0"/>
              <a:pPr>
                <a:defRPr/>
              </a:pPr>
              <a:t>‹#›</a:t>
            </a:fld>
            <a:endParaRPr lang="en-US" dirty="0"/>
          </a:p>
        </p:txBody>
      </p:sp>
      <p:sp>
        <p:nvSpPr>
          <p:cNvPr id="11" name="Footer Placeholder 10"/>
          <p:cNvSpPr>
            <a:spLocks noGrp="1"/>
          </p:cNvSpPr>
          <p:nvPr>
            <p:ph type="ftr" sz="quarter" idx="11"/>
          </p:nvPr>
        </p:nvSpPr>
        <p:spPr>
          <a:xfrm>
            <a:off x="533400" y="6248400"/>
            <a:ext cx="5486400" cy="457200"/>
          </a:xfrm>
          <a:prstGeom prst="rect">
            <a:avLst/>
          </a:prstGeom>
        </p:spPr>
        <p:txBody>
          <a:bodyPr/>
          <a:lstStyle>
            <a:lvl1pPr algn="l">
              <a:defRPr b="0">
                <a:solidFill>
                  <a:srgbClr val="95CA18"/>
                </a:solidFill>
                <a:latin typeface="+mn-lt"/>
              </a:defRPr>
            </a:lvl1pPr>
          </a:lstStyle>
          <a:p>
            <a:pPr>
              <a:defRPr/>
            </a:pPr>
            <a:r>
              <a:rPr lang="en-US"/>
              <a:t>Android Boot Camp for Developers Using Java, 3rd Ed.</a:t>
            </a:r>
            <a:endParaRPr lang="en-US" dirty="0"/>
          </a:p>
        </p:txBody>
      </p:sp>
      <p:cxnSp>
        <p:nvCxnSpPr>
          <p:cNvPr id="15" name="Straight Connector 14"/>
          <p:cNvCxnSpPr/>
          <p:nvPr userDrawn="1"/>
        </p:nvCxnSpPr>
        <p:spPr>
          <a:xfrm flipH="1">
            <a:off x="609600" y="1295400"/>
            <a:ext cx="8001000" cy="0"/>
          </a:xfrm>
          <a:prstGeom prst="line">
            <a:avLst/>
          </a:prstGeom>
          <a:ln w="19050">
            <a:solidFill>
              <a:srgbClr val="006B97"/>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userDrawn="1"/>
        </p:nvCxnSpPr>
        <p:spPr>
          <a:xfrm flipH="1">
            <a:off x="533400" y="6324600"/>
            <a:ext cx="5943600" cy="0"/>
          </a:xfrm>
          <a:prstGeom prst="line">
            <a:avLst/>
          </a:prstGeom>
          <a:ln w="19050">
            <a:solidFill>
              <a:srgbClr val="660066"/>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userDrawn="1"/>
        </p:nvCxnSpPr>
        <p:spPr>
          <a:xfrm flipH="1">
            <a:off x="609600" y="1371600"/>
            <a:ext cx="5943600" cy="0"/>
          </a:xfrm>
          <a:prstGeom prst="line">
            <a:avLst/>
          </a:prstGeom>
          <a:ln w="19050">
            <a:solidFill>
              <a:srgbClr val="660066"/>
            </a:solidFill>
          </a:ln>
        </p:spPr>
        <p:style>
          <a:lnRef idx="1">
            <a:schemeClr val="dk1"/>
          </a:lnRef>
          <a:fillRef idx="0">
            <a:schemeClr val="dk1"/>
          </a:fillRef>
          <a:effectRef idx="0">
            <a:schemeClr val="dk1"/>
          </a:effectRef>
          <a:fontRef idx="minor">
            <a:schemeClr val="tx1"/>
          </a:fontRef>
        </p:style>
      </p:cxnSp>
      <p:sp>
        <p:nvSpPr>
          <p:cNvPr id="4" name="TextBox 3"/>
          <p:cNvSpPr txBox="1"/>
          <p:nvPr userDrawn="1"/>
        </p:nvSpPr>
        <p:spPr>
          <a:xfrm>
            <a:off x="4800600" y="6324600"/>
            <a:ext cx="3200400" cy="815608"/>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900" dirty="0">
                <a:solidFill>
                  <a:schemeClr val="tx1"/>
                </a:solidFill>
              </a:rPr>
              <a:t>© 2016 Cengage Learning®. May not be scanned, copied or duplicated, or posted to a publicly accessible website, in whole or in part.</a:t>
            </a:r>
          </a:p>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Slide Number Placeholder 6"/>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8" name="Footer Placeholder 7"/>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9" name="Footer Placeholder 8"/>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11" name="Footer Placeholder 10"/>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7" name="Footer Placeholder 6"/>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6" name="Footer Placeholder 5"/>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9" name="Footer Placeholder 8"/>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pPr>
              <a:defRPr/>
            </a:pPr>
            <a:fld id="{C77BA265-0841-42E9-88FB-29E8422BD9B8}" type="slidenum">
              <a:rPr lang="en-US" smtClean="0"/>
              <a:pPr>
                <a:defRPr/>
              </a:pPr>
              <a:t>‹#›</a:t>
            </a:fld>
            <a:endParaRPr lang="en-US" dirty="0"/>
          </a:p>
        </p:txBody>
      </p:sp>
      <p:sp>
        <p:nvSpPr>
          <p:cNvPr id="9" name="Footer Placeholder 8"/>
          <p:cNvSpPr>
            <a:spLocks noGrp="1"/>
          </p:cNvSpPr>
          <p:nvPr>
            <p:ph type="ftr" sz="quarter" idx="11"/>
          </p:nvPr>
        </p:nvSpPr>
        <p:spPr/>
        <p:txBody>
          <a:bodyPr/>
          <a:lstStyle/>
          <a:p>
            <a:pPr algn="l"/>
            <a:r>
              <a:rPr lang="en-US"/>
              <a:t>Android Boot Camp for Developers Using Java, 3rd 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b="0">
                <a:solidFill>
                  <a:srgbClr val="95CA18"/>
                </a:solidFill>
                <a:latin typeface="+mn-lt"/>
                <a:cs typeface="+mn-cs"/>
              </a:defRPr>
            </a:lvl1pPr>
          </a:lstStyle>
          <a:p>
            <a:pPr>
              <a:defRPr/>
            </a:pPr>
            <a:fld id="{C77BA265-0841-42E9-88FB-29E8422BD9B8}" type="slidenum">
              <a:rPr lang="en-US" smtClean="0"/>
              <a:pPr>
                <a:defRPr/>
              </a:pPr>
              <a:t>‹#›</a:t>
            </a:fld>
            <a:endParaRPr lang="en-US" dirty="0"/>
          </a:p>
        </p:txBody>
      </p:sp>
      <p:sp>
        <p:nvSpPr>
          <p:cNvPr id="9" name="Footer Placeholder 8"/>
          <p:cNvSpPr>
            <a:spLocks noGrp="1"/>
          </p:cNvSpPr>
          <p:nvPr>
            <p:ph type="ftr" sz="quarter" idx="3"/>
          </p:nvPr>
        </p:nvSpPr>
        <p:spPr>
          <a:xfrm>
            <a:off x="533400" y="6356350"/>
            <a:ext cx="5486400" cy="365125"/>
          </a:xfrm>
          <a:prstGeom prst="rect">
            <a:avLst/>
          </a:prstGeom>
        </p:spPr>
        <p:txBody>
          <a:bodyPr vert="horz" lIns="91440" tIns="45720" rIns="91440" bIns="45720" rtlCol="0" anchor="ctr"/>
          <a:lstStyle>
            <a:lvl1pPr algn="ctr">
              <a:defRPr sz="1200" b="0">
                <a:solidFill>
                  <a:srgbClr val="95CA18"/>
                </a:solidFill>
                <a:latin typeface="+mn-lt"/>
              </a:defRPr>
            </a:lvl1pPr>
          </a:lstStyle>
          <a:p>
            <a:pPr algn="l"/>
            <a:r>
              <a:rPr lang="en-US"/>
              <a:t>Android Boot Camp for Developers Using Java, 3rd Ed.</a:t>
            </a:r>
            <a:endParaRPr lang="en-US" dirty="0"/>
          </a:p>
        </p:txBody>
      </p:sp>
    </p:spTree>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 id="2147484819" r:id="rId12"/>
  </p:sldLayoutIdLst>
  <p:hf hdr="0" dt="0"/>
  <p:txStyles>
    <p:titleStyle>
      <a:lvl1pPr algn="ctr" rtl="0" eaLnBrk="0" fontAlgn="base" hangingPunct="0">
        <a:spcBef>
          <a:spcPct val="0"/>
        </a:spcBef>
        <a:spcAft>
          <a:spcPct val="0"/>
        </a:spcAft>
        <a:defRPr sz="3600" b="1">
          <a:solidFill>
            <a:srgbClr val="95CA18"/>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omannurik.github.io/AndroidAssetStudio/index.html" TargetMode="External"/><Relationship Id="rId2" Type="http://schemas.openxmlformats.org/officeDocument/2006/relationships/hyperlink" Target="https://jgilfelt.github.io/AndroidAssetStudio/"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3600" b="1" dirty="0">
                <a:solidFill>
                  <a:srgbClr val="95CA18"/>
                </a:solidFill>
              </a:rPr>
              <a:t>Android Boot Camp for Developers Using Java, 3E</a:t>
            </a:r>
          </a:p>
          <a:p>
            <a:pPr>
              <a:buNone/>
            </a:pPr>
            <a:endParaRPr lang="en-US" sz="2000" b="1" dirty="0">
              <a:solidFill>
                <a:srgbClr val="95CA18"/>
              </a:solidFill>
            </a:endParaRPr>
          </a:p>
          <a:p>
            <a:pPr algn="ctr">
              <a:buNone/>
            </a:pPr>
            <a:r>
              <a:rPr lang="en-US" sz="2800" b="1" dirty="0">
                <a:solidFill>
                  <a:srgbClr val="95CA18"/>
                </a:solidFill>
              </a:rPr>
              <a:t>Chapter 4: Explore! </a:t>
            </a:r>
            <a:br>
              <a:rPr lang="en-US" sz="2800" b="1" dirty="0">
                <a:solidFill>
                  <a:srgbClr val="95CA18"/>
                </a:solidFill>
              </a:rPr>
            </a:br>
            <a:r>
              <a:rPr lang="en-US" sz="2800" b="1" dirty="0">
                <a:solidFill>
                  <a:srgbClr val="95CA18"/>
                </a:solidFill>
              </a:rPr>
              <a:t>Icons and Decision-Making Controls</a:t>
            </a:r>
          </a:p>
          <a:p>
            <a:pPr>
              <a:buNone/>
            </a:pPr>
            <a:endParaRPr lang="en-US" dirty="0"/>
          </a:p>
        </p:txBody>
      </p:sp>
      <p:sp>
        <p:nvSpPr>
          <p:cNvPr id="4" name="Slide Number Placeholder 3"/>
          <p:cNvSpPr>
            <a:spLocks noGrp="1"/>
          </p:cNvSpPr>
          <p:nvPr>
            <p:ph type="sldNum" sz="quarter" idx="10"/>
          </p:nvPr>
        </p:nvSpPr>
        <p:spPr/>
        <p:txBody>
          <a:bodyPr/>
          <a:lstStyle/>
          <a:p>
            <a:pPr>
              <a:defRPr/>
            </a:pPr>
            <a:fld id="{C77BA265-0841-42E9-88FB-29E8422BD9B8}"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14D1-929F-4C15-84E6-0052ED4F513C}"/>
              </a:ext>
            </a:extLst>
          </p:cNvPr>
          <p:cNvSpPr>
            <a:spLocks noGrp="1"/>
          </p:cNvSpPr>
          <p:nvPr>
            <p:ph type="title"/>
          </p:nvPr>
        </p:nvSpPr>
        <p:spPr/>
        <p:txBody>
          <a:bodyPr/>
          <a:lstStyle/>
          <a:p>
            <a:r>
              <a:rPr lang="en-US" dirty="0"/>
              <a:t>Creating an icon from Text</a:t>
            </a:r>
          </a:p>
        </p:txBody>
      </p:sp>
      <p:pic>
        <p:nvPicPr>
          <p:cNvPr id="7" name="Content Placeholder 6">
            <a:extLst>
              <a:ext uri="{FF2B5EF4-FFF2-40B4-BE49-F238E27FC236}">
                <a16:creationId xmlns:a16="http://schemas.microsoft.com/office/drawing/2014/main" id="{6A870825-0D05-45B6-9BAD-52A8863645F8}"/>
              </a:ext>
            </a:extLst>
          </p:cNvPr>
          <p:cNvPicPr>
            <a:picLocks noGrp="1" noChangeAspect="1"/>
          </p:cNvPicPr>
          <p:nvPr>
            <p:ph idx="1"/>
          </p:nvPr>
        </p:nvPicPr>
        <p:blipFill>
          <a:blip r:embed="rId2"/>
          <a:stretch>
            <a:fillRect/>
          </a:stretch>
        </p:blipFill>
        <p:spPr>
          <a:xfrm>
            <a:off x="685800" y="1524000"/>
            <a:ext cx="4388416" cy="2903254"/>
          </a:xfrm>
          <a:prstGeom prst="rect">
            <a:avLst/>
          </a:prstGeom>
        </p:spPr>
      </p:pic>
      <p:sp>
        <p:nvSpPr>
          <p:cNvPr id="4" name="Slide Number Placeholder 3">
            <a:extLst>
              <a:ext uri="{FF2B5EF4-FFF2-40B4-BE49-F238E27FC236}">
                <a16:creationId xmlns:a16="http://schemas.microsoft.com/office/drawing/2014/main" id="{D122CD4B-33FC-4FC6-BE8B-47DEFA8E8E80}"/>
              </a:ext>
            </a:extLst>
          </p:cNvPr>
          <p:cNvSpPr>
            <a:spLocks noGrp="1"/>
          </p:cNvSpPr>
          <p:nvPr>
            <p:ph type="sldNum" sz="quarter" idx="10"/>
          </p:nvPr>
        </p:nvSpPr>
        <p:spPr/>
        <p:txBody>
          <a:bodyPr/>
          <a:lstStyle/>
          <a:p>
            <a:pPr>
              <a:defRPr/>
            </a:pPr>
            <a:fld id="{C77BA265-0841-42E9-88FB-29E8422BD9B8}" type="slidenum">
              <a:rPr lang="en-US" smtClean="0"/>
              <a:pPr>
                <a:defRPr/>
              </a:pPr>
              <a:t>10</a:t>
            </a:fld>
            <a:endParaRPr lang="en-US" dirty="0"/>
          </a:p>
        </p:txBody>
      </p:sp>
      <p:sp>
        <p:nvSpPr>
          <p:cNvPr id="5" name="Footer Placeholder 4">
            <a:extLst>
              <a:ext uri="{FF2B5EF4-FFF2-40B4-BE49-F238E27FC236}">
                <a16:creationId xmlns:a16="http://schemas.microsoft.com/office/drawing/2014/main" id="{8C0874DC-033C-42DF-A2B8-85D1DA37FB7F}"/>
              </a:ext>
            </a:extLst>
          </p:cNvPr>
          <p:cNvSpPr>
            <a:spLocks noGrp="1"/>
          </p:cNvSpPr>
          <p:nvPr>
            <p:ph type="ftr" sz="quarter" idx="11"/>
          </p:nvPr>
        </p:nvSpPr>
        <p:spPr/>
        <p:txBody>
          <a:bodyPr/>
          <a:lstStyle/>
          <a:p>
            <a:pPr>
              <a:defRPr/>
            </a:pPr>
            <a:r>
              <a:rPr lang="en-US"/>
              <a:t>Android Boot Camp for Developers Using Java, 3rd Ed.</a:t>
            </a:r>
            <a:endParaRPr lang="en-US" dirty="0"/>
          </a:p>
        </p:txBody>
      </p:sp>
      <p:pic>
        <p:nvPicPr>
          <p:cNvPr id="6" name="Picture 5">
            <a:extLst>
              <a:ext uri="{FF2B5EF4-FFF2-40B4-BE49-F238E27FC236}">
                <a16:creationId xmlns:a16="http://schemas.microsoft.com/office/drawing/2014/main" id="{E6099914-5258-4E19-8AD3-8D7C0F17DDE6}"/>
              </a:ext>
            </a:extLst>
          </p:cNvPr>
          <p:cNvPicPr>
            <a:picLocks noChangeAspect="1"/>
          </p:cNvPicPr>
          <p:nvPr/>
        </p:nvPicPr>
        <p:blipFill>
          <a:blip r:embed="rId3"/>
          <a:stretch>
            <a:fillRect/>
          </a:stretch>
        </p:blipFill>
        <p:spPr>
          <a:xfrm>
            <a:off x="2880008" y="3803198"/>
            <a:ext cx="5638800" cy="2428269"/>
          </a:xfrm>
          <a:prstGeom prst="rect">
            <a:avLst/>
          </a:prstGeom>
        </p:spPr>
      </p:pic>
    </p:spTree>
    <p:extLst>
      <p:ext uri="{BB962C8B-B14F-4D97-AF65-F5344CB8AC3E}">
        <p14:creationId xmlns:p14="http://schemas.microsoft.com/office/powerpoint/2010/main" val="219287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E74E-73C5-4B46-AC51-367870035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0CD4D-1DFF-480E-8176-D8007C73F2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BB1C55F-6276-49B7-9CD5-778ED50B27D3}"/>
              </a:ext>
            </a:extLst>
          </p:cNvPr>
          <p:cNvSpPr>
            <a:spLocks noGrp="1"/>
          </p:cNvSpPr>
          <p:nvPr>
            <p:ph type="sldNum" sz="quarter" idx="10"/>
          </p:nvPr>
        </p:nvSpPr>
        <p:spPr/>
        <p:txBody>
          <a:bodyPr/>
          <a:lstStyle/>
          <a:p>
            <a:pPr>
              <a:defRPr/>
            </a:pPr>
            <a:fld id="{C77BA265-0841-42E9-88FB-29E8422BD9B8}" type="slidenum">
              <a:rPr lang="en-US" smtClean="0"/>
              <a:pPr>
                <a:defRPr/>
              </a:pPr>
              <a:t>11</a:t>
            </a:fld>
            <a:endParaRPr lang="en-US" dirty="0"/>
          </a:p>
        </p:txBody>
      </p:sp>
      <p:sp>
        <p:nvSpPr>
          <p:cNvPr id="5" name="Footer Placeholder 4">
            <a:extLst>
              <a:ext uri="{FF2B5EF4-FFF2-40B4-BE49-F238E27FC236}">
                <a16:creationId xmlns:a16="http://schemas.microsoft.com/office/drawing/2014/main" id="{6575B584-21C6-4584-B0F4-5B640F0C7027}"/>
              </a:ext>
            </a:extLst>
          </p:cNvPr>
          <p:cNvSpPr>
            <a:spLocks noGrp="1"/>
          </p:cNvSpPr>
          <p:nvPr>
            <p:ph type="ftr" sz="quarter" idx="11"/>
          </p:nvPr>
        </p:nvSpPr>
        <p:spPr/>
        <p:txBody>
          <a:bodyPr/>
          <a:lstStyle/>
          <a:p>
            <a:pPr>
              <a:defRPr/>
            </a:pPr>
            <a:r>
              <a:rPr lang="en-US"/>
              <a:t>Android Boot Camp for Developers Using Java, 3rd Ed.</a:t>
            </a:r>
            <a:endParaRPr lang="en-US" dirty="0"/>
          </a:p>
        </p:txBody>
      </p:sp>
      <p:pic>
        <p:nvPicPr>
          <p:cNvPr id="6" name="Picture 5">
            <a:extLst>
              <a:ext uri="{FF2B5EF4-FFF2-40B4-BE49-F238E27FC236}">
                <a16:creationId xmlns:a16="http://schemas.microsoft.com/office/drawing/2014/main" id="{30C5D5B9-B190-4E87-8226-4CE1FD6924E8}"/>
              </a:ext>
            </a:extLst>
          </p:cNvPr>
          <p:cNvPicPr>
            <a:picLocks noChangeAspect="1"/>
          </p:cNvPicPr>
          <p:nvPr/>
        </p:nvPicPr>
        <p:blipFill>
          <a:blip r:embed="rId2"/>
          <a:stretch>
            <a:fillRect/>
          </a:stretch>
        </p:blipFill>
        <p:spPr>
          <a:xfrm>
            <a:off x="4552950" y="4495800"/>
            <a:ext cx="4000500" cy="1633442"/>
          </a:xfrm>
          <a:prstGeom prst="rect">
            <a:avLst/>
          </a:prstGeom>
        </p:spPr>
      </p:pic>
      <p:pic>
        <p:nvPicPr>
          <p:cNvPr id="7" name="Picture 6">
            <a:extLst>
              <a:ext uri="{FF2B5EF4-FFF2-40B4-BE49-F238E27FC236}">
                <a16:creationId xmlns:a16="http://schemas.microsoft.com/office/drawing/2014/main" id="{C15A2425-1AD7-4120-B14D-B00115435DC2}"/>
              </a:ext>
            </a:extLst>
          </p:cNvPr>
          <p:cNvPicPr>
            <a:picLocks noChangeAspect="1"/>
          </p:cNvPicPr>
          <p:nvPr/>
        </p:nvPicPr>
        <p:blipFill rotWithShape="1">
          <a:blip r:embed="rId3"/>
          <a:srcRect l="2377" t="8889" r="29199" b="35556"/>
          <a:stretch/>
        </p:blipFill>
        <p:spPr>
          <a:xfrm>
            <a:off x="533400" y="1725416"/>
            <a:ext cx="4727078" cy="3151384"/>
          </a:xfrm>
          <a:prstGeom prst="rect">
            <a:avLst/>
          </a:prstGeom>
        </p:spPr>
      </p:pic>
    </p:spTree>
    <p:extLst>
      <p:ext uri="{BB962C8B-B14F-4D97-AF65-F5344CB8AC3E}">
        <p14:creationId xmlns:p14="http://schemas.microsoft.com/office/powerpoint/2010/main" val="224014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The Launcher Icon </a:t>
            </a:r>
            <a:r>
              <a:rPr lang="en-US" sz="1200" dirty="0"/>
              <a:t>(continued)</a:t>
            </a:r>
          </a:p>
        </p:txBody>
      </p:sp>
      <p:sp>
        <p:nvSpPr>
          <p:cNvPr id="18435" name="Content Placeholder 2"/>
          <p:cNvSpPr>
            <a:spLocks noGrp="1"/>
          </p:cNvSpPr>
          <p:nvPr>
            <p:ph idx="1"/>
          </p:nvPr>
        </p:nvSpPr>
        <p:spPr>
          <a:xfrm>
            <a:off x="533400" y="1524000"/>
            <a:ext cx="8077200" cy="4724400"/>
          </a:xfrm>
        </p:spPr>
        <p:txBody>
          <a:bodyPr>
            <a:normAutofit/>
          </a:bodyPr>
          <a:lstStyle/>
          <a:p>
            <a:pPr marL="0" indent="0">
              <a:buNone/>
            </a:pPr>
            <a:r>
              <a:rPr lang="en-US" b="1" dirty="0"/>
              <a:t>Customizing a Launcher Icon </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27F6CAC1-C71A-4310-B3C5-7908ED983416}" type="slidenum">
              <a:rPr lang="en-US" smtClean="0"/>
              <a:pPr>
                <a:defRPr/>
              </a:pPr>
              <a:t>12</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4" name="Picture 3"/>
          <p:cNvPicPr>
            <a:picLocks noChangeAspect="1"/>
          </p:cNvPicPr>
          <p:nvPr/>
        </p:nvPicPr>
        <p:blipFill>
          <a:blip r:embed="rId3"/>
          <a:stretch>
            <a:fillRect/>
          </a:stretch>
        </p:blipFill>
        <p:spPr>
          <a:xfrm>
            <a:off x="1997648" y="2141109"/>
            <a:ext cx="5471609" cy="38786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81000"/>
            <a:ext cx="8610600" cy="1143000"/>
          </a:xfrm>
        </p:spPr>
        <p:txBody>
          <a:bodyPr/>
          <a:lstStyle/>
          <a:p>
            <a:r>
              <a:rPr lang="en-US" sz="3500" dirty="0"/>
              <a:t>String Table</a:t>
            </a:r>
          </a:p>
        </p:txBody>
      </p:sp>
      <p:sp>
        <p:nvSpPr>
          <p:cNvPr id="19459" name="Content Placeholder 8"/>
          <p:cNvSpPr>
            <a:spLocks noGrp="1"/>
          </p:cNvSpPr>
          <p:nvPr>
            <p:ph idx="1"/>
          </p:nvPr>
        </p:nvSpPr>
        <p:spPr/>
        <p:txBody>
          <a:bodyPr>
            <a:normAutofit/>
          </a:bodyPr>
          <a:lstStyle/>
          <a:p>
            <a:r>
              <a:rPr lang="en-US" dirty="0"/>
              <a:t>String resources are stored within the /res/values/strings.xml file</a:t>
            </a:r>
          </a:p>
          <a:p>
            <a:r>
              <a:rPr lang="en-US" dirty="0"/>
              <a:t>Any strings you add to the strings.xml file are accessible within your application</a:t>
            </a:r>
          </a:p>
          <a:p>
            <a:endParaRPr lang="en-US"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4042EF11-2F76-4F45-A205-A5BF6E5CD3B7}" type="slidenum">
              <a:rPr lang="en-US" smtClean="0"/>
              <a:pPr>
                <a:defRPr/>
              </a:pPr>
              <a:t>13</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4" name="Picture 3"/>
          <p:cNvPicPr>
            <a:picLocks noChangeAspect="1"/>
          </p:cNvPicPr>
          <p:nvPr/>
        </p:nvPicPr>
        <p:blipFill>
          <a:blip r:embed="rId3"/>
          <a:stretch>
            <a:fillRect/>
          </a:stretch>
        </p:blipFill>
        <p:spPr>
          <a:xfrm>
            <a:off x="1084829" y="3657600"/>
            <a:ext cx="6974342" cy="2590800"/>
          </a:xfrm>
          <a:prstGeom prst="rect">
            <a:avLst/>
          </a:prstGeom>
        </p:spPr>
      </p:pic>
    </p:spTree>
    <p:extLst>
      <p:ext uri="{BB962C8B-B14F-4D97-AF65-F5344CB8AC3E}">
        <p14:creationId xmlns:p14="http://schemas.microsoft.com/office/powerpoint/2010/main" val="33619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81000"/>
            <a:ext cx="8610600" cy="1143000"/>
          </a:xfrm>
        </p:spPr>
        <p:txBody>
          <a:bodyPr/>
          <a:lstStyle/>
          <a:p>
            <a:r>
              <a:rPr lang="en-US" sz="3500" dirty="0"/>
              <a:t>String Table </a:t>
            </a:r>
            <a:r>
              <a:rPr lang="en-US" sz="1200" dirty="0"/>
              <a:t>(continued)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4042EF11-2F76-4F45-A205-A5BF6E5CD3B7}" type="slidenum">
              <a:rPr lang="en-US" smtClean="0"/>
              <a:pPr>
                <a:defRPr/>
              </a:pPr>
              <a:t>14</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533400" y="1828800"/>
            <a:ext cx="8330903" cy="3810000"/>
          </a:xfrm>
          <a:prstGeom prst="rect">
            <a:avLst/>
          </a:prstGeom>
        </p:spPr>
      </p:pic>
    </p:spTree>
    <p:extLst>
      <p:ext uri="{BB962C8B-B14F-4D97-AF65-F5344CB8AC3E}">
        <p14:creationId xmlns:p14="http://schemas.microsoft.com/office/powerpoint/2010/main" val="127170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81000"/>
            <a:ext cx="8610600" cy="1143000"/>
          </a:xfrm>
        </p:spPr>
        <p:txBody>
          <a:bodyPr/>
          <a:lstStyle/>
          <a:p>
            <a:r>
              <a:rPr lang="en-US" sz="3500" dirty="0"/>
              <a:t>RadioButton and RadioGroup Controls</a:t>
            </a:r>
          </a:p>
        </p:txBody>
      </p:sp>
      <p:sp>
        <p:nvSpPr>
          <p:cNvPr id="19459" name="Content Placeholder 8"/>
          <p:cNvSpPr>
            <a:spLocks noGrp="1"/>
          </p:cNvSpPr>
          <p:nvPr>
            <p:ph idx="1"/>
          </p:nvPr>
        </p:nvSpPr>
        <p:spPr/>
        <p:txBody>
          <a:bodyPr>
            <a:normAutofit/>
          </a:bodyPr>
          <a:lstStyle/>
          <a:p>
            <a:r>
              <a:rPr lang="en-US" dirty="0"/>
              <a:t>A</a:t>
            </a:r>
            <a:r>
              <a:rPr lang="en-US" b="1" dirty="0"/>
              <a:t> </a:t>
            </a:r>
            <a:r>
              <a:rPr lang="en-US" b="1" dirty="0" err="1"/>
              <a:t>RadioButton</a:t>
            </a:r>
            <a:r>
              <a:rPr lang="en-US" dirty="0"/>
              <a:t> control selects or deselects an option</a:t>
            </a:r>
            <a:endParaRPr lang="en-US" b="1" dirty="0"/>
          </a:p>
          <a:p>
            <a:pPr lvl="1"/>
            <a:r>
              <a:rPr lang="en-US" dirty="0"/>
              <a:t>Can be arranged horizontally or vertically</a:t>
            </a:r>
          </a:p>
          <a:p>
            <a:pPr lvl="1"/>
            <a:r>
              <a:rPr lang="en-US" dirty="0"/>
              <a:t>Have a label defined by the text property</a:t>
            </a:r>
          </a:p>
          <a:p>
            <a:pPr lvl="1"/>
            <a:r>
              <a:rPr lang="en-US" dirty="0"/>
              <a:t>Can be initially set to checked or unchecked</a:t>
            </a:r>
          </a:p>
          <a:p>
            <a:pPr lvl="1"/>
            <a:r>
              <a:rPr lang="en-US" dirty="0"/>
              <a:t>Typically used together in a </a:t>
            </a:r>
            <a:r>
              <a:rPr lang="en-US" b="1" dirty="0"/>
              <a:t>RadioGroup</a:t>
            </a:r>
          </a:p>
          <a:p>
            <a:pPr lvl="2"/>
            <a:r>
              <a:rPr lang="en-US" dirty="0"/>
              <a:t>Only one RadioButton in the group can be selected at a time</a:t>
            </a:r>
          </a:p>
          <a:p>
            <a:pPr lvl="1"/>
            <a:r>
              <a:rPr lang="en-US" dirty="0"/>
              <a:t>Good to offer a default selection (checked = true) for the option that is used most</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4042EF11-2F76-4F45-A205-A5BF6E5CD3B7}" type="slidenum">
              <a:rPr lang="en-US" smtClean="0"/>
              <a:pPr>
                <a:defRPr/>
              </a:pPr>
              <a:t>15</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extLst>
      <p:ext uri="{BB962C8B-B14F-4D97-AF65-F5344CB8AC3E}">
        <p14:creationId xmlns:p14="http://schemas.microsoft.com/office/powerpoint/2010/main" val="372379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81000"/>
            <a:ext cx="9144000" cy="1143000"/>
          </a:xfrm>
        </p:spPr>
        <p:txBody>
          <a:bodyPr/>
          <a:lstStyle/>
          <a:p>
            <a:pPr algn="ctr"/>
            <a:r>
              <a:rPr lang="en-US" sz="3200" dirty="0"/>
              <a:t>Changing the Text Color of Android Controls</a:t>
            </a:r>
          </a:p>
        </p:txBody>
      </p:sp>
      <p:sp>
        <p:nvSpPr>
          <p:cNvPr id="19459" name="Content Placeholder 8"/>
          <p:cNvSpPr>
            <a:spLocks noGrp="1"/>
          </p:cNvSpPr>
          <p:nvPr>
            <p:ph idx="1"/>
          </p:nvPr>
        </p:nvSpPr>
        <p:spPr/>
        <p:txBody>
          <a:bodyPr>
            <a:normAutofit/>
          </a:bodyPr>
          <a:lstStyle/>
          <a:p>
            <a:r>
              <a:rPr lang="en-US" dirty="0"/>
              <a:t>Use </a:t>
            </a:r>
            <a:r>
              <a:rPr lang="en-US" b="1" dirty="0"/>
              <a:t>hexadecimal color codes </a:t>
            </a:r>
            <a:r>
              <a:rPr lang="en-US" dirty="0"/>
              <a:t>to represent RGB (Red, Green, Blue) values</a:t>
            </a:r>
          </a:p>
          <a:p>
            <a:r>
              <a:rPr lang="en-US" dirty="0"/>
              <a:t>Codes range from 00 to FF  (00 = none, FF = full)</a:t>
            </a:r>
          </a:p>
          <a:p>
            <a:r>
              <a:rPr lang="en-US" dirty="0"/>
              <a:t>Codes are identified by a pound sign, followed by the RGB values</a:t>
            </a:r>
          </a:p>
          <a:p>
            <a:pPr lvl="1"/>
            <a:r>
              <a:rPr lang="en-US" dirty="0"/>
              <a:t>#</a:t>
            </a:r>
            <a:r>
              <a:rPr lang="en-US" dirty="0">
                <a:solidFill>
                  <a:srgbClr val="FF0000"/>
                </a:solidFill>
              </a:rPr>
              <a:t>FF</a:t>
            </a:r>
            <a:r>
              <a:rPr lang="en-US" dirty="0"/>
              <a:t>0000 is all </a:t>
            </a:r>
            <a:r>
              <a:rPr lang="en-US" dirty="0">
                <a:solidFill>
                  <a:srgbClr val="FF0000"/>
                </a:solidFill>
              </a:rPr>
              <a:t>RED</a:t>
            </a:r>
          </a:p>
          <a:p>
            <a:pPr lvl="1"/>
            <a:r>
              <a:rPr lang="en-US" dirty="0"/>
              <a:t>#00</a:t>
            </a:r>
            <a:r>
              <a:rPr lang="en-US" dirty="0">
                <a:solidFill>
                  <a:srgbClr val="00FF00"/>
                </a:solidFill>
              </a:rPr>
              <a:t>FF</a:t>
            </a:r>
            <a:r>
              <a:rPr lang="en-US" dirty="0"/>
              <a:t>00 is all </a:t>
            </a:r>
            <a:r>
              <a:rPr lang="en-US" dirty="0">
                <a:solidFill>
                  <a:srgbClr val="00FF00"/>
                </a:solidFill>
              </a:rPr>
              <a:t>GREEN</a:t>
            </a:r>
          </a:p>
          <a:p>
            <a:pPr lvl="1"/>
            <a:r>
              <a:rPr lang="en-US" dirty="0"/>
              <a:t>#0000</a:t>
            </a:r>
            <a:r>
              <a:rPr lang="en-US" dirty="0">
                <a:solidFill>
                  <a:srgbClr val="0000FF"/>
                </a:solidFill>
              </a:rPr>
              <a:t>FF</a:t>
            </a:r>
            <a:r>
              <a:rPr lang="en-US" dirty="0"/>
              <a:t> is all </a:t>
            </a:r>
            <a:r>
              <a:rPr lang="en-US" dirty="0">
                <a:solidFill>
                  <a:srgbClr val="0000FF"/>
                </a:solidFill>
              </a:rPr>
              <a:t>BLUE</a:t>
            </a:r>
          </a:p>
          <a:p>
            <a:pPr lvl="1"/>
            <a:r>
              <a:rPr lang="en-US" dirty="0">
                <a:solidFill>
                  <a:schemeClr val="tx1"/>
                </a:solidFill>
              </a:rPr>
              <a:t>#</a:t>
            </a:r>
            <a:r>
              <a:rPr lang="en-US" dirty="0">
                <a:solidFill>
                  <a:srgbClr val="FF0000"/>
                </a:solidFill>
              </a:rPr>
              <a:t>FF</a:t>
            </a:r>
            <a:r>
              <a:rPr lang="en-US" dirty="0">
                <a:solidFill>
                  <a:srgbClr val="00FF00"/>
                </a:solidFill>
              </a:rPr>
              <a:t>FF</a:t>
            </a:r>
            <a:r>
              <a:rPr lang="en-US" dirty="0">
                <a:solidFill>
                  <a:srgbClr val="0000FF"/>
                </a:solidFill>
              </a:rPr>
              <a:t>00</a:t>
            </a:r>
            <a:r>
              <a:rPr lang="en-US" dirty="0">
                <a:solidFill>
                  <a:schemeClr val="accent6">
                    <a:lumMod val="75000"/>
                  </a:schemeClr>
                </a:solidFill>
              </a:rPr>
              <a:t> </a:t>
            </a:r>
            <a:r>
              <a:rPr lang="en-US" dirty="0"/>
              <a:t>is</a:t>
            </a:r>
            <a:r>
              <a:rPr lang="en-US" dirty="0">
                <a:solidFill>
                  <a:schemeClr val="accent6">
                    <a:lumMod val="75000"/>
                  </a:schemeClr>
                </a:solidFill>
              </a:rPr>
              <a:t> </a:t>
            </a:r>
            <a:r>
              <a:rPr lang="en-US" dirty="0">
                <a:solidFill>
                  <a:srgbClr val="FFFF00"/>
                </a:solidFill>
              </a:rPr>
              <a:t>YELLOW</a:t>
            </a:r>
            <a:r>
              <a:rPr lang="en-US" dirty="0">
                <a:solidFill>
                  <a:schemeClr val="accent6">
                    <a:lumMod val="75000"/>
                  </a:schemeClr>
                </a:solidFill>
              </a:rPr>
              <a:t> </a:t>
            </a:r>
            <a:r>
              <a:rPr lang="en-US" dirty="0">
                <a:solidFill>
                  <a:schemeClr val="tx1"/>
                </a:solidFill>
              </a:rPr>
              <a:t>(</a:t>
            </a:r>
            <a:r>
              <a:rPr lang="en-US" dirty="0">
                <a:solidFill>
                  <a:srgbClr val="FF0000"/>
                </a:solidFill>
              </a:rPr>
              <a:t>RED </a:t>
            </a:r>
            <a:r>
              <a:rPr lang="en-US" dirty="0"/>
              <a:t>and</a:t>
            </a:r>
            <a:r>
              <a:rPr lang="en-US" dirty="0">
                <a:solidFill>
                  <a:schemeClr val="accent6">
                    <a:lumMod val="75000"/>
                  </a:schemeClr>
                </a:solidFill>
              </a:rPr>
              <a:t> </a:t>
            </a:r>
            <a:r>
              <a:rPr lang="en-US" dirty="0">
                <a:solidFill>
                  <a:srgbClr val="00FF00"/>
                </a:solidFill>
              </a:rPr>
              <a:t>GREEN</a:t>
            </a:r>
            <a:r>
              <a:rPr lang="en-US" dirty="0"/>
              <a:t> = </a:t>
            </a:r>
            <a:r>
              <a:rPr lang="en-US" dirty="0">
                <a:solidFill>
                  <a:srgbClr val="FFFF00"/>
                </a:solidFill>
              </a:rPr>
              <a:t>YELLOW</a:t>
            </a:r>
            <a:r>
              <a:rPr lang="en-US" dirty="0"/>
              <a:t>) </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4042EF11-2F76-4F45-A205-A5BF6E5CD3B7}"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extLst>
      <p:ext uri="{BB962C8B-B14F-4D97-AF65-F5344CB8AC3E}">
        <p14:creationId xmlns:p14="http://schemas.microsoft.com/office/powerpoint/2010/main" val="399360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81000"/>
            <a:ext cx="9144000" cy="1143000"/>
          </a:xfrm>
        </p:spPr>
        <p:txBody>
          <a:bodyPr/>
          <a:lstStyle/>
          <a:p>
            <a:pPr algn="ctr"/>
            <a:r>
              <a:rPr lang="en-US" sz="3200" dirty="0"/>
              <a:t>Changing the Text Color of Android Controls </a:t>
            </a:r>
            <a:r>
              <a:rPr lang="en-US" sz="1200" dirty="0"/>
              <a:t>(continued)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4042EF11-2F76-4F45-A205-A5BF6E5CD3B7}" type="slidenum">
              <a:rPr lang="en-US" smtClean="0"/>
              <a:pPr>
                <a:defRPr/>
              </a:pPr>
              <a:t>17</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2186383" y="1422482"/>
            <a:ext cx="4771234" cy="4825918"/>
          </a:xfrm>
          <a:prstGeom prst="rect">
            <a:avLst/>
          </a:prstGeom>
        </p:spPr>
      </p:pic>
    </p:spTree>
    <p:extLst>
      <p:ext uri="{BB962C8B-B14F-4D97-AF65-F5344CB8AC3E}">
        <p14:creationId xmlns:p14="http://schemas.microsoft.com/office/powerpoint/2010/main" val="232399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fontScale="85000" lnSpcReduction="10000"/>
          </a:bodyPr>
          <a:lstStyle/>
          <a:p>
            <a:r>
              <a:rPr lang="en-US" b="1" dirty="0"/>
              <a:t>Changing the Margins</a:t>
            </a:r>
          </a:p>
          <a:p>
            <a:pPr lvl="1"/>
            <a:r>
              <a:rPr lang="en-US" b="1" dirty="0" err="1"/>
              <a:t>Layout:margin</a:t>
            </a:r>
            <a:r>
              <a:rPr lang="en-US" b="1" dirty="0"/>
              <a:t> </a:t>
            </a:r>
            <a:r>
              <a:rPr lang="en-US" dirty="0"/>
              <a:t>allows for more flexibility in controlling your layout </a:t>
            </a:r>
          </a:p>
          <a:p>
            <a:pPr lvl="1"/>
            <a:r>
              <a:rPr lang="en-US" dirty="0"/>
              <a:t>Set independent pixel values instead of “eyeballing” to create equal spaces around controls</a:t>
            </a:r>
          </a:p>
          <a:p>
            <a:pPr lvl="1"/>
            <a:r>
              <a:rPr lang="en-US" dirty="0"/>
              <a:t>Using the same specified margins creates a symmetrical layout</a:t>
            </a:r>
          </a:p>
          <a:p>
            <a:r>
              <a:rPr lang="en-US" b="1" dirty="0"/>
              <a:t>Changing the Layout Gravity</a:t>
            </a:r>
          </a:p>
          <a:p>
            <a:pPr lvl="1"/>
            <a:r>
              <a:rPr lang="en-US" dirty="0"/>
              <a:t>Linear layout is the default setting </a:t>
            </a:r>
            <a:br>
              <a:rPr lang="en-US" dirty="0"/>
            </a:br>
            <a:r>
              <a:rPr lang="en-US" dirty="0"/>
              <a:t>on the emulator</a:t>
            </a:r>
          </a:p>
          <a:p>
            <a:pPr lvl="1"/>
            <a:r>
              <a:rPr lang="en-US" dirty="0"/>
              <a:t>The</a:t>
            </a:r>
            <a:r>
              <a:rPr lang="en-US" b="1" dirty="0"/>
              <a:t> Gravity </a:t>
            </a:r>
            <a:r>
              <a:rPr lang="en-US" dirty="0"/>
              <a:t>tool</a:t>
            </a:r>
            <a:r>
              <a:rPr lang="en-US" b="1" dirty="0"/>
              <a:t> </a:t>
            </a:r>
            <a:r>
              <a:rPr lang="en-US" dirty="0"/>
              <a:t>changes the </a:t>
            </a:r>
            <a:br>
              <a:rPr lang="en-US" dirty="0"/>
            </a:br>
            <a:r>
              <a:rPr lang="en-US" dirty="0"/>
              <a:t>alignment</a:t>
            </a:r>
          </a:p>
          <a:p>
            <a:pPr lvl="2"/>
            <a:r>
              <a:rPr lang="en-US" dirty="0"/>
              <a:t>Works like the left, center, right, </a:t>
            </a:r>
            <a:br>
              <a:rPr lang="en-US" dirty="0"/>
            </a:br>
            <a:r>
              <a:rPr lang="en-US" dirty="0"/>
              <a:t>top or bottom buttons on the </a:t>
            </a:r>
            <a:br>
              <a:rPr lang="en-US" dirty="0"/>
            </a:br>
            <a:r>
              <a:rPr lang="en-US" dirty="0"/>
              <a:t>Microsoft Office ribbon</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18</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500" dirty="0"/>
              <a:t>Changing Margins and Layout Gravity</a:t>
            </a:r>
            <a:endParaRPr lang="en-US" sz="1200" dirty="0"/>
          </a:p>
        </p:txBody>
      </p:sp>
      <p:pic>
        <p:nvPicPr>
          <p:cNvPr id="2" name="Picture 1"/>
          <p:cNvPicPr>
            <a:picLocks noChangeAspect="1"/>
          </p:cNvPicPr>
          <p:nvPr/>
        </p:nvPicPr>
        <p:blipFill>
          <a:blip r:embed="rId3"/>
          <a:stretch>
            <a:fillRect/>
          </a:stretch>
        </p:blipFill>
        <p:spPr>
          <a:xfrm>
            <a:off x="5257800" y="3775891"/>
            <a:ext cx="3200400" cy="2484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r>
              <a:rPr lang="en-US" dirty="0"/>
              <a:t>Use the prefix rad to name the control</a:t>
            </a:r>
          </a:p>
          <a:p>
            <a:endParaRPr lang="en-US" b="1"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19</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500" dirty="0"/>
              <a:t>Adding the </a:t>
            </a:r>
            <a:r>
              <a:rPr lang="en-US" sz="3500" dirty="0" err="1"/>
              <a:t>RadioButton</a:t>
            </a:r>
            <a:r>
              <a:rPr lang="en-US" sz="3500" dirty="0"/>
              <a:t> Group</a:t>
            </a:r>
          </a:p>
        </p:txBody>
      </p:sp>
      <p:pic>
        <p:nvPicPr>
          <p:cNvPr id="3" name="Picture 2"/>
          <p:cNvPicPr>
            <a:picLocks noChangeAspect="1"/>
          </p:cNvPicPr>
          <p:nvPr/>
        </p:nvPicPr>
        <p:blipFill>
          <a:blip r:embed="rId3"/>
          <a:stretch>
            <a:fillRect/>
          </a:stretch>
        </p:blipFill>
        <p:spPr>
          <a:xfrm>
            <a:off x="1447800" y="2433550"/>
            <a:ext cx="5871676" cy="3586250"/>
          </a:xfrm>
          <a:prstGeom prst="rect">
            <a:avLst/>
          </a:prstGeom>
        </p:spPr>
      </p:pic>
    </p:spTree>
    <p:extLst>
      <p:ext uri="{BB962C8B-B14F-4D97-AF65-F5344CB8AC3E}">
        <p14:creationId xmlns:p14="http://schemas.microsoft.com/office/powerpoint/2010/main" val="415731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Objectives</a:t>
            </a:r>
          </a:p>
        </p:txBody>
      </p:sp>
      <p:sp>
        <p:nvSpPr>
          <p:cNvPr id="11267" name="Rectangle 3"/>
          <p:cNvSpPr>
            <a:spLocks noGrp="1" noChangeArrowheads="1"/>
          </p:cNvSpPr>
          <p:nvPr>
            <p:ph idx="1"/>
          </p:nvPr>
        </p:nvSpPr>
        <p:spPr/>
        <p:txBody>
          <a:bodyPr>
            <a:normAutofit/>
          </a:bodyPr>
          <a:lstStyle/>
          <a:p>
            <a:pPr>
              <a:buFontTx/>
              <a:buNone/>
            </a:pPr>
            <a:r>
              <a:rPr lang="en-US" dirty="0"/>
              <a:t>In this chapter, you learn to:</a:t>
            </a:r>
          </a:p>
          <a:p>
            <a:r>
              <a:rPr lang="en-US" dirty="0"/>
              <a:t>Create an Android project with a custom icon</a:t>
            </a:r>
          </a:p>
          <a:p>
            <a:r>
              <a:rPr lang="en-US" dirty="0"/>
              <a:t>Change the text color in controls using hexadecimal colors</a:t>
            </a:r>
          </a:p>
          <a:p>
            <a:r>
              <a:rPr lang="en-US" dirty="0"/>
              <a:t>Align controls using the gravity properties</a:t>
            </a:r>
          </a:p>
          <a:p>
            <a:r>
              <a:rPr lang="en-US" dirty="0"/>
              <a:t>Determine layout with the </a:t>
            </a:r>
            <a:r>
              <a:rPr lang="en-US" dirty="0" err="1"/>
              <a:t>layout:margin</a:t>
            </a:r>
            <a:r>
              <a:rPr lang="en-US" dirty="0"/>
              <a:t> properties</a:t>
            </a:r>
          </a:p>
          <a:p>
            <a:r>
              <a:rPr lang="en-US" dirty="0"/>
              <a:t>Place a RadioGroup and RadioButtons in Android applications</a:t>
            </a:r>
          </a:p>
          <a:p>
            <a:r>
              <a:rPr lang="en-US" dirty="0"/>
              <a:t>Write code for a RadioGroup control</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12C2C49-BB79-4792-B492-10891B3C4FCD}" type="slidenum">
              <a:rPr lang="en-US" smtClean="0"/>
              <a:pPr>
                <a:defRPr/>
              </a:pPr>
              <a:t>2</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20</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500" dirty="0"/>
              <a:t>Adding the </a:t>
            </a:r>
            <a:r>
              <a:rPr lang="en-US" sz="3500" dirty="0" err="1"/>
              <a:t>RadioButton</a:t>
            </a:r>
            <a:r>
              <a:rPr lang="en-US" sz="3500" dirty="0"/>
              <a:t> Group </a:t>
            </a:r>
            <a:r>
              <a:rPr lang="en-US" sz="1200" dirty="0"/>
              <a:t>(continued)</a:t>
            </a:r>
          </a:p>
        </p:txBody>
      </p:sp>
      <p:pic>
        <p:nvPicPr>
          <p:cNvPr id="4" name="Picture 3"/>
          <p:cNvPicPr>
            <a:picLocks noChangeAspect="1"/>
          </p:cNvPicPr>
          <p:nvPr/>
        </p:nvPicPr>
        <p:blipFill>
          <a:blip r:embed="rId3"/>
          <a:stretch>
            <a:fillRect/>
          </a:stretch>
        </p:blipFill>
        <p:spPr>
          <a:xfrm>
            <a:off x="695809" y="1467095"/>
            <a:ext cx="7752381" cy="3923809"/>
          </a:xfrm>
          <a:prstGeom prst="rect">
            <a:avLst/>
          </a:prstGeom>
        </p:spPr>
      </p:pic>
    </p:spTree>
    <p:extLst>
      <p:ext uri="{BB962C8B-B14F-4D97-AF65-F5344CB8AC3E}">
        <p14:creationId xmlns:p14="http://schemas.microsoft.com/office/powerpoint/2010/main" val="306158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21</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500" dirty="0"/>
              <a:t>Adding the </a:t>
            </a:r>
            <a:r>
              <a:rPr lang="en-US" sz="3500" dirty="0" err="1"/>
              <a:t>RadioButton</a:t>
            </a:r>
            <a:r>
              <a:rPr lang="en-US" sz="3500" dirty="0"/>
              <a:t> Group </a:t>
            </a:r>
            <a:r>
              <a:rPr lang="en-US" sz="1200" dirty="0"/>
              <a:t>(continued)</a:t>
            </a:r>
          </a:p>
        </p:txBody>
      </p:sp>
      <p:pic>
        <p:nvPicPr>
          <p:cNvPr id="2" name="Picture 1"/>
          <p:cNvPicPr>
            <a:picLocks noChangeAspect="1"/>
          </p:cNvPicPr>
          <p:nvPr/>
        </p:nvPicPr>
        <p:blipFill>
          <a:blip r:embed="rId3"/>
          <a:stretch>
            <a:fillRect/>
          </a:stretch>
        </p:blipFill>
        <p:spPr>
          <a:xfrm>
            <a:off x="667238" y="1495666"/>
            <a:ext cx="7809524" cy="3866667"/>
          </a:xfrm>
          <a:prstGeom prst="rect">
            <a:avLst/>
          </a:prstGeom>
        </p:spPr>
      </p:pic>
    </p:spTree>
    <p:extLst>
      <p:ext uri="{BB962C8B-B14F-4D97-AF65-F5344CB8AC3E}">
        <p14:creationId xmlns:p14="http://schemas.microsoft.com/office/powerpoint/2010/main" val="199358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22</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200" dirty="0"/>
              <a:t>Completing the User Interface</a:t>
            </a:r>
            <a:endParaRPr lang="en-US" sz="1200" dirty="0"/>
          </a:p>
        </p:txBody>
      </p:sp>
      <p:pic>
        <p:nvPicPr>
          <p:cNvPr id="4" name="Picture 3"/>
          <p:cNvPicPr>
            <a:picLocks noChangeAspect="1"/>
          </p:cNvPicPr>
          <p:nvPr/>
        </p:nvPicPr>
        <p:blipFill>
          <a:blip r:embed="rId3"/>
          <a:stretch>
            <a:fillRect/>
          </a:stretch>
        </p:blipFill>
        <p:spPr>
          <a:xfrm>
            <a:off x="1295400" y="1848105"/>
            <a:ext cx="3028571" cy="4076190"/>
          </a:xfrm>
          <a:prstGeom prst="rect">
            <a:avLst/>
          </a:prstGeom>
        </p:spPr>
      </p:pic>
      <p:pic>
        <p:nvPicPr>
          <p:cNvPr id="6" name="Picture 5"/>
          <p:cNvPicPr>
            <a:picLocks noChangeAspect="1"/>
          </p:cNvPicPr>
          <p:nvPr/>
        </p:nvPicPr>
        <p:blipFill>
          <a:blip r:embed="rId4"/>
          <a:stretch>
            <a:fillRect/>
          </a:stretch>
        </p:blipFill>
        <p:spPr>
          <a:xfrm>
            <a:off x="4800600" y="2249059"/>
            <a:ext cx="3123809" cy="3304762"/>
          </a:xfrm>
          <a:prstGeom prst="rect">
            <a:avLst/>
          </a:prstGeom>
        </p:spPr>
      </p:pic>
    </p:spTree>
    <p:extLst>
      <p:ext uri="{BB962C8B-B14F-4D97-AF65-F5344CB8AC3E}">
        <p14:creationId xmlns:p14="http://schemas.microsoft.com/office/powerpoint/2010/main" val="302279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23</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200" dirty="0"/>
              <a:t>Coding a </a:t>
            </a:r>
            <a:r>
              <a:rPr lang="en-US" sz="3200" dirty="0" err="1"/>
              <a:t>RadioButton</a:t>
            </a:r>
            <a:r>
              <a:rPr lang="en-US" sz="3200" dirty="0"/>
              <a:t> Control</a:t>
            </a:r>
          </a:p>
        </p:txBody>
      </p:sp>
      <p:pic>
        <p:nvPicPr>
          <p:cNvPr id="3" name="Picture 2"/>
          <p:cNvPicPr>
            <a:picLocks noChangeAspect="1"/>
          </p:cNvPicPr>
          <p:nvPr/>
        </p:nvPicPr>
        <p:blipFill>
          <a:blip r:embed="rId3"/>
          <a:stretch>
            <a:fillRect/>
          </a:stretch>
        </p:blipFill>
        <p:spPr>
          <a:xfrm>
            <a:off x="2364803" y="2610162"/>
            <a:ext cx="4721797" cy="3654685"/>
          </a:xfrm>
          <a:prstGeom prst="rect">
            <a:avLst/>
          </a:prstGeom>
        </p:spPr>
      </p:pic>
      <p:pic>
        <p:nvPicPr>
          <p:cNvPr id="6" name="Picture 5"/>
          <p:cNvPicPr>
            <a:picLocks noChangeAspect="1"/>
          </p:cNvPicPr>
          <p:nvPr/>
        </p:nvPicPr>
        <p:blipFill>
          <a:blip r:embed="rId4"/>
          <a:stretch>
            <a:fillRect/>
          </a:stretch>
        </p:blipFill>
        <p:spPr>
          <a:xfrm>
            <a:off x="792872" y="1752600"/>
            <a:ext cx="7942857" cy="885714"/>
          </a:xfrm>
          <a:prstGeom prst="rect">
            <a:avLst/>
          </a:prstGeom>
        </p:spPr>
      </p:pic>
      <p:sp>
        <p:nvSpPr>
          <p:cNvPr id="2" name="Rectangle 1">
            <a:extLst>
              <a:ext uri="{FF2B5EF4-FFF2-40B4-BE49-F238E27FC236}">
                <a16:creationId xmlns:a16="http://schemas.microsoft.com/office/drawing/2014/main" id="{3FC3D4B0-A634-4DBE-9DAB-8FF299E002C7}"/>
              </a:ext>
            </a:extLst>
          </p:cNvPr>
          <p:cNvSpPr/>
          <p:nvPr/>
        </p:nvSpPr>
        <p:spPr>
          <a:xfrm>
            <a:off x="2895600" y="4679375"/>
            <a:ext cx="3339377" cy="584775"/>
          </a:xfrm>
          <a:prstGeom prst="rect">
            <a:avLst/>
          </a:prstGeom>
          <a:noFill/>
        </p:spPr>
        <p:txBody>
          <a:bodyPr wrap="squar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Deprecated</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5B1FB37-F5F1-4A36-8BDF-794BDEB33790}"/>
              </a:ext>
            </a:extLst>
          </p:cNvPr>
          <p:cNvSpPr/>
          <p:nvPr/>
        </p:nvSpPr>
        <p:spPr>
          <a:xfrm>
            <a:off x="3200400" y="4800600"/>
            <a:ext cx="2743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36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24</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200" dirty="0"/>
              <a:t>Coding a </a:t>
            </a:r>
            <a:r>
              <a:rPr lang="en-US" sz="3200" dirty="0" err="1"/>
              <a:t>RadioButton</a:t>
            </a:r>
            <a:r>
              <a:rPr lang="en-US" sz="3200" dirty="0"/>
              <a:t> Control </a:t>
            </a:r>
            <a:r>
              <a:rPr lang="en-US" sz="1200" dirty="0"/>
              <a:t>(continued)</a:t>
            </a:r>
          </a:p>
        </p:txBody>
      </p:sp>
      <p:pic>
        <p:nvPicPr>
          <p:cNvPr id="4" name="Picture 3"/>
          <p:cNvPicPr>
            <a:picLocks noChangeAspect="1"/>
          </p:cNvPicPr>
          <p:nvPr/>
        </p:nvPicPr>
        <p:blipFill>
          <a:blip r:embed="rId3"/>
          <a:stretch>
            <a:fillRect/>
          </a:stretch>
        </p:blipFill>
        <p:spPr>
          <a:xfrm>
            <a:off x="533400" y="1870050"/>
            <a:ext cx="8161905" cy="4019048"/>
          </a:xfrm>
          <a:prstGeom prst="rect">
            <a:avLst/>
          </a:prstGeom>
        </p:spPr>
      </p:pic>
      <p:sp>
        <p:nvSpPr>
          <p:cNvPr id="6" name="Rectangle 5">
            <a:extLst>
              <a:ext uri="{FF2B5EF4-FFF2-40B4-BE49-F238E27FC236}">
                <a16:creationId xmlns:a16="http://schemas.microsoft.com/office/drawing/2014/main" id="{897C1D08-5D45-4DA8-AC14-AB4A3659050A}"/>
              </a:ext>
            </a:extLst>
          </p:cNvPr>
          <p:cNvSpPr/>
          <p:nvPr/>
        </p:nvSpPr>
        <p:spPr>
          <a:xfrm>
            <a:off x="2438400" y="4038600"/>
            <a:ext cx="2120177" cy="584775"/>
          </a:xfrm>
          <a:prstGeom prst="rect">
            <a:avLst/>
          </a:prstGeom>
          <a:noFill/>
        </p:spPr>
        <p:txBody>
          <a:bodyPr wrap="squar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Deprecated</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44597F7-EFE4-4CE6-8F94-90929F884424}"/>
              </a:ext>
            </a:extLst>
          </p:cNvPr>
          <p:cNvSpPr/>
          <p:nvPr/>
        </p:nvSpPr>
        <p:spPr>
          <a:xfrm>
            <a:off x="1676400" y="4184075"/>
            <a:ext cx="3810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15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25</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200" dirty="0"/>
              <a:t>Coding the Button Control</a:t>
            </a:r>
          </a:p>
        </p:txBody>
      </p:sp>
      <p:pic>
        <p:nvPicPr>
          <p:cNvPr id="2" name="Picture 1"/>
          <p:cNvPicPr>
            <a:picLocks noChangeAspect="1"/>
          </p:cNvPicPr>
          <p:nvPr/>
        </p:nvPicPr>
        <p:blipFill>
          <a:blip r:embed="rId3"/>
          <a:stretch>
            <a:fillRect/>
          </a:stretch>
        </p:blipFill>
        <p:spPr>
          <a:xfrm>
            <a:off x="685800" y="2311888"/>
            <a:ext cx="8066667" cy="3390476"/>
          </a:xfrm>
          <a:prstGeom prst="rect">
            <a:avLst/>
          </a:prstGeom>
        </p:spPr>
      </p:pic>
    </p:spTree>
    <p:extLst>
      <p:ext uri="{BB962C8B-B14F-4D97-AF65-F5344CB8AC3E}">
        <p14:creationId xmlns:p14="http://schemas.microsoft.com/office/powerpoint/2010/main" val="333258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26</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0" y="381000"/>
            <a:ext cx="9144000" cy="1143000"/>
          </a:xfrm>
        </p:spPr>
        <p:txBody>
          <a:bodyPr/>
          <a:lstStyle/>
          <a:p>
            <a:pPr algn="ctr"/>
            <a:r>
              <a:rPr lang="en-US" sz="3200" dirty="0"/>
              <a:t>Coding the Button Control </a:t>
            </a:r>
            <a:r>
              <a:rPr lang="en-US" sz="1200" dirty="0"/>
              <a:t>(continued)</a:t>
            </a:r>
          </a:p>
        </p:txBody>
      </p:sp>
      <p:pic>
        <p:nvPicPr>
          <p:cNvPr id="4" name="Picture 3"/>
          <p:cNvPicPr>
            <a:picLocks noChangeAspect="1"/>
          </p:cNvPicPr>
          <p:nvPr/>
        </p:nvPicPr>
        <p:blipFill>
          <a:blip r:embed="rId3"/>
          <a:stretch>
            <a:fillRect/>
          </a:stretch>
        </p:blipFill>
        <p:spPr>
          <a:xfrm>
            <a:off x="681524" y="1478329"/>
            <a:ext cx="7780952" cy="4742857"/>
          </a:xfrm>
          <a:prstGeom prst="rect">
            <a:avLst/>
          </a:prstGeom>
        </p:spPr>
      </p:pic>
    </p:spTree>
    <p:extLst>
      <p:ext uri="{BB962C8B-B14F-4D97-AF65-F5344CB8AC3E}">
        <p14:creationId xmlns:p14="http://schemas.microsoft.com/office/powerpoint/2010/main" val="2235892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pPr marL="457200" lvl="1" indent="0">
              <a:buNone/>
            </a:pPr>
            <a:r>
              <a:rPr lang="en-US" b="1" dirty="0"/>
              <a:t>Decision structures </a:t>
            </a:r>
            <a:r>
              <a:rPr lang="en-US" dirty="0"/>
              <a:t>are used to test conditions</a:t>
            </a:r>
          </a:p>
          <a:p>
            <a:r>
              <a:rPr lang="en-US" dirty="0"/>
              <a:t>Using an </a:t>
            </a:r>
            <a:r>
              <a:rPr lang="en-US" b="1" dirty="0"/>
              <a:t>If Statement</a:t>
            </a:r>
          </a:p>
          <a:p>
            <a:pPr lvl="1"/>
            <a:endParaRPr lang="en-US" dirty="0"/>
          </a:p>
          <a:p>
            <a:pPr lvl="1"/>
            <a:endParaRPr lang="en-US" dirty="0"/>
          </a:p>
          <a:p>
            <a:pPr lvl="1"/>
            <a:endParaRPr lang="en-US" dirty="0"/>
          </a:p>
          <a:p>
            <a:pPr lvl="1"/>
            <a:r>
              <a:rPr lang="en-US" dirty="0"/>
              <a:t>Statements between the opening and closing braces are executed if the condition is true</a:t>
            </a:r>
            <a:endParaRPr lang="en-US" sz="1000" dirty="0">
              <a:latin typeface="OCR A Extended" pitchFamily="50" charset="0"/>
            </a:endParaRP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27</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Making Decisions with Conditional Statements</a:t>
            </a:r>
            <a:endParaRPr lang="en-US" sz="1200" dirty="0"/>
          </a:p>
        </p:txBody>
      </p:sp>
      <p:pic>
        <p:nvPicPr>
          <p:cNvPr id="2" name="Picture 1"/>
          <p:cNvPicPr>
            <a:picLocks noChangeAspect="1"/>
          </p:cNvPicPr>
          <p:nvPr/>
        </p:nvPicPr>
        <p:blipFill>
          <a:blip r:embed="rId3"/>
          <a:stretch>
            <a:fillRect/>
          </a:stretch>
        </p:blipFill>
        <p:spPr>
          <a:xfrm>
            <a:off x="700586" y="2733810"/>
            <a:ext cx="7971428" cy="1076190"/>
          </a:xfrm>
          <a:prstGeom prst="rect">
            <a:avLst/>
          </a:prstGeom>
        </p:spPr>
      </p:pic>
    </p:spTree>
    <p:extLst>
      <p:ext uri="{BB962C8B-B14F-4D97-AF65-F5344CB8AC3E}">
        <p14:creationId xmlns:p14="http://schemas.microsoft.com/office/powerpoint/2010/main" val="4071260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pPr lvl="1"/>
            <a:endParaRPr lang="en-US" dirty="0"/>
          </a:p>
          <a:p>
            <a:pPr lvl="1"/>
            <a:endParaRPr lang="en-US" dirty="0"/>
          </a:p>
          <a:p>
            <a:pPr lvl="1"/>
            <a:endParaRPr lang="en-US" dirty="0"/>
          </a:p>
          <a:p>
            <a:pPr lvl="1"/>
            <a:endParaRPr lang="en-US" dirty="0"/>
          </a:p>
          <a:p>
            <a:pPr lvl="1"/>
            <a:endParaRPr lang="en-US" dirty="0"/>
          </a:p>
          <a:p>
            <a:pPr lvl="1"/>
            <a:r>
              <a:rPr lang="en-US" dirty="0"/>
              <a:t>One set of statements are executed if the condition is true and a different set of statements are executed if the condition is false</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28</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Using If Else Statements</a:t>
            </a:r>
          </a:p>
        </p:txBody>
      </p:sp>
      <p:pic>
        <p:nvPicPr>
          <p:cNvPr id="3" name="Picture 2"/>
          <p:cNvPicPr>
            <a:picLocks noChangeAspect="1"/>
          </p:cNvPicPr>
          <p:nvPr/>
        </p:nvPicPr>
        <p:blipFill>
          <a:blip r:embed="rId3"/>
          <a:stretch>
            <a:fillRect/>
          </a:stretch>
        </p:blipFill>
        <p:spPr>
          <a:xfrm>
            <a:off x="505333" y="1743456"/>
            <a:ext cx="8133333" cy="1914286"/>
          </a:xfrm>
          <a:prstGeom prst="rect">
            <a:avLst/>
          </a:prstGeom>
        </p:spPr>
      </p:pic>
    </p:spTree>
    <p:extLst>
      <p:ext uri="{BB962C8B-B14F-4D97-AF65-F5344CB8AC3E}">
        <p14:creationId xmlns:p14="http://schemas.microsoft.com/office/powerpoint/2010/main" val="109672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pPr marL="457200" lvl="1" indent="0">
              <a:buNone/>
            </a:pPr>
            <a:r>
              <a:rPr lang="en-US" dirty="0"/>
              <a:t>Java strings are compared with the </a:t>
            </a:r>
            <a:r>
              <a:rPr lang="en-US" b="1" dirty="0"/>
              <a:t>equals method </a:t>
            </a:r>
            <a:r>
              <a:rPr lang="en-US" dirty="0"/>
              <a:t>(==) of the string class</a:t>
            </a:r>
          </a:p>
          <a:p>
            <a:endParaRPr lang="en-US" b="1"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29</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Relational Operators</a:t>
            </a:r>
          </a:p>
        </p:txBody>
      </p:sp>
      <p:pic>
        <p:nvPicPr>
          <p:cNvPr id="3" name="Picture 2"/>
          <p:cNvPicPr>
            <a:picLocks noChangeAspect="1"/>
          </p:cNvPicPr>
          <p:nvPr/>
        </p:nvPicPr>
        <p:blipFill>
          <a:blip r:embed="rId3"/>
          <a:stretch>
            <a:fillRect/>
          </a:stretch>
        </p:blipFill>
        <p:spPr>
          <a:xfrm>
            <a:off x="652966" y="2895600"/>
            <a:ext cx="8066667" cy="2761905"/>
          </a:xfrm>
          <a:prstGeom prst="rect">
            <a:avLst/>
          </a:prstGeom>
        </p:spPr>
      </p:pic>
    </p:spTree>
    <p:extLst>
      <p:ext uri="{BB962C8B-B14F-4D97-AF65-F5344CB8AC3E}">
        <p14:creationId xmlns:p14="http://schemas.microsoft.com/office/powerpoint/2010/main" val="277630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Objectives </a:t>
            </a:r>
            <a:r>
              <a:rPr lang="en-US" sz="1200" dirty="0"/>
              <a:t>(continued)</a:t>
            </a:r>
          </a:p>
        </p:txBody>
      </p:sp>
      <p:sp>
        <p:nvSpPr>
          <p:cNvPr id="12291" name="Rectangle 3"/>
          <p:cNvSpPr>
            <a:spLocks noGrp="1" noChangeArrowheads="1"/>
          </p:cNvSpPr>
          <p:nvPr>
            <p:ph idx="1"/>
          </p:nvPr>
        </p:nvSpPr>
        <p:spPr/>
        <p:txBody>
          <a:bodyPr/>
          <a:lstStyle/>
          <a:p>
            <a:r>
              <a:rPr lang="en-US" dirty="0"/>
              <a:t>Make decisions using an If statement</a:t>
            </a:r>
          </a:p>
          <a:p>
            <a:r>
              <a:rPr lang="en-US" dirty="0"/>
              <a:t>Make decisions using an If Else statement</a:t>
            </a:r>
          </a:p>
          <a:p>
            <a:r>
              <a:rPr lang="en-US" dirty="0"/>
              <a:t>Make decisions using logical operators</a:t>
            </a:r>
          </a:p>
          <a:p>
            <a:r>
              <a:rPr lang="en-US" dirty="0"/>
              <a:t>Display an Android toast notification</a:t>
            </a:r>
          </a:p>
          <a:p>
            <a:r>
              <a:rPr lang="en-US" dirty="0"/>
              <a:t>Test the isChecked property</a:t>
            </a:r>
          </a:p>
          <a:p>
            <a:r>
              <a:rPr lang="en-US" dirty="0"/>
              <a:t>Make decisions using nested if statements</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998A0640-9F0F-4361-B32A-FB52FF6B0497}"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30</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Relational Operators </a:t>
            </a:r>
            <a:r>
              <a:rPr lang="en-US" sz="1200" dirty="0"/>
              <a:t>(continued)</a:t>
            </a:r>
          </a:p>
        </p:txBody>
      </p:sp>
      <p:pic>
        <p:nvPicPr>
          <p:cNvPr id="3" name="Picture 2"/>
          <p:cNvPicPr>
            <a:picLocks noChangeAspect="1"/>
          </p:cNvPicPr>
          <p:nvPr/>
        </p:nvPicPr>
        <p:blipFill>
          <a:blip r:embed="rId3"/>
          <a:stretch>
            <a:fillRect/>
          </a:stretch>
        </p:blipFill>
        <p:spPr>
          <a:xfrm>
            <a:off x="533400" y="1541237"/>
            <a:ext cx="7761867" cy="4682779"/>
          </a:xfrm>
          <a:prstGeom prst="rect">
            <a:avLst/>
          </a:prstGeom>
        </p:spPr>
      </p:pic>
    </p:spTree>
    <p:extLst>
      <p:ext uri="{BB962C8B-B14F-4D97-AF65-F5344CB8AC3E}">
        <p14:creationId xmlns:p14="http://schemas.microsoft.com/office/powerpoint/2010/main" val="218408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pPr marL="457200" lvl="1" indent="0">
              <a:buNone/>
            </a:pPr>
            <a:r>
              <a:rPr lang="en-US" dirty="0"/>
              <a:t>When more than one condition is tested the conditions are called a </a:t>
            </a:r>
            <a:r>
              <a:rPr lang="en-US" b="1" dirty="0"/>
              <a:t>compound condition</a:t>
            </a:r>
          </a:p>
          <a:p>
            <a:endParaRPr lang="en-US" b="1"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31</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Logical Operators</a:t>
            </a:r>
          </a:p>
        </p:txBody>
      </p:sp>
      <p:pic>
        <p:nvPicPr>
          <p:cNvPr id="3" name="Picture 2"/>
          <p:cNvPicPr>
            <a:picLocks noChangeAspect="1"/>
          </p:cNvPicPr>
          <p:nvPr/>
        </p:nvPicPr>
        <p:blipFill>
          <a:blip r:embed="rId3"/>
          <a:stretch>
            <a:fillRect/>
          </a:stretch>
        </p:blipFill>
        <p:spPr>
          <a:xfrm>
            <a:off x="672014" y="2890952"/>
            <a:ext cx="8028571" cy="1838095"/>
          </a:xfrm>
          <a:prstGeom prst="rect">
            <a:avLst/>
          </a:prstGeom>
        </p:spPr>
      </p:pic>
    </p:spTree>
    <p:extLst>
      <p:ext uri="{BB962C8B-B14F-4D97-AF65-F5344CB8AC3E}">
        <p14:creationId xmlns:p14="http://schemas.microsoft.com/office/powerpoint/2010/main" val="267515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r>
              <a:rPr lang="en-US" b="1" dirty="0"/>
              <a:t>Data Validation</a:t>
            </a:r>
          </a:p>
          <a:p>
            <a:pPr lvl="1"/>
            <a:r>
              <a:rPr lang="en-US" dirty="0"/>
              <a:t>User entries must be checked for reasonable values</a:t>
            </a:r>
            <a:endParaRPr lang="en-US" b="1" dirty="0"/>
          </a:p>
          <a:p>
            <a:r>
              <a:rPr lang="en-US" b="1" dirty="0"/>
              <a:t>Toast Notification</a:t>
            </a:r>
          </a:p>
          <a:p>
            <a:pPr lvl="1"/>
            <a:r>
              <a:rPr lang="en-US" dirty="0"/>
              <a:t>A </a:t>
            </a:r>
            <a:r>
              <a:rPr lang="en-US" b="1" dirty="0"/>
              <a:t>toast notification </a:t>
            </a:r>
            <a:r>
              <a:rPr lang="en-US" dirty="0"/>
              <a:t>communicates messages to the user (message slides upward into view like toast popping out of a toaster)</a:t>
            </a:r>
          </a:p>
          <a:p>
            <a:pPr marL="457200" lvl="1" indent="0">
              <a:buNone/>
            </a:pPr>
            <a:endParaRPr lang="en-US"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32</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Data Validation and Toast Notifications</a:t>
            </a:r>
          </a:p>
        </p:txBody>
      </p:sp>
      <p:pic>
        <p:nvPicPr>
          <p:cNvPr id="2" name="Picture 1"/>
          <p:cNvPicPr>
            <a:picLocks noChangeAspect="1"/>
          </p:cNvPicPr>
          <p:nvPr/>
        </p:nvPicPr>
        <p:blipFill>
          <a:blip r:embed="rId3"/>
          <a:stretch>
            <a:fillRect/>
          </a:stretch>
        </p:blipFill>
        <p:spPr>
          <a:xfrm>
            <a:off x="1286891" y="4447643"/>
            <a:ext cx="6218809" cy="1800757"/>
          </a:xfrm>
          <a:prstGeom prst="rect">
            <a:avLst/>
          </a:prstGeom>
        </p:spPr>
      </p:pic>
    </p:spTree>
    <p:extLst>
      <p:ext uri="{BB962C8B-B14F-4D97-AF65-F5344CB8AC3E}">
        <p14:creationId xmlns:p14="http://schemas.microsoft.com/office/powerpoint/2010/main" val="122981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r>
              <a:rPr lang="en-US" dirty="0"/>
              <a:t>The </a:t>
            </a:r>
            <a:r>
              <a:rPr lang="en-US" b="1" dirty="0"/>
              <a:t>isChecked() method </a:t>
            </a:r>
            <a:r>
              <a:rPr lang="en-US" dirty="0"/>
              <a:t>determines if the RadioButton object has been selected</a:t>
            </a:r>
            <a:endParaRPr lang="en-US" b="1" dirty="0"/>
          </a:p>
          <a:p>
            <a:pPr lvl="1"/>
            <a:endParaRPr lang="en-US"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33</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Using the </a:t>
            </a:r>
            <a:r>
              <a:rPr lang="en-US" sz="3500" dirty="0" err="1"/>
              <a:t>isChecked</a:t>
            </a:r>
            <a:r>
              <a:rPr lang="en-US" sz="3500" dirty="0"/>
              <a:t>() Method of </a:t>
            </a:r>
            <a:r>
              <a:rPr lang="en-US" sz="3500" dirty="0" err="1"/>
              <a:t>RadioButton</a:t>
            </a:r>
            <a:r>
              <a:rPr lang="en-US" sz="3500" dirty="0"/>
              <a:t> Controls</a:t>
            </a:r>
          </a:p>
        </p:txBody>
      </p:sp>
      <p:pic>
        <p:nvPicPr>
          <p:cNvPr id="2" name="Picture 1"/>
          <p:cNvPicPr>
            <a:picLocks noChangeAspect="1"/>
          </p:cNvPicPr>
          <p:nvPr/>
        </p:nvPicPr>
        <p:blipFill>
          <a:blip r:embed="rId3"/>
          <a:stretch>
            <a:fillRect/>
          </a:stretch>
        </p:blipFill>
        <p:spPr>
          <a:xfrm>
            <a:off x="672014" y="3662715"/>
            <a:ext cx="8028571" cy="1876190"/>
          </a:xfrm>
          <a:prstGeom prst="rect">
            <a:avLst/>
          </a:prstGeom>
        </p:spPr>
      </p:pic>
    </p:spTree>
    <p:extLst>
      <p:ext uri="{BB962C8B-B14F-4D97-AF65-F5344CB8AC3E}">
        <p14:creationId xmlns:p14="http://schemas.microsoft.com/office/powerpoint/2010/main" val="2640307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pPr marL="0" indent="0">
              <a:buNone/>
            </a:pPr>
            <a:r>
              <a:rPr lang="en-US" dirty="0"/>
              <a:t>The syntax </a:t>
            </a:r>
            <a:br>
              <a:rPr lang="en-US" dirty="0"/>
            </a:br>
            <a:r>
              <a:rPr lang="en-US" b="1" dirty="0" err="1"/>
              <a:t>Double.parseDouble</a:t>
            </a:r>
            <a:r>
              <a:rPr lang="en-US" b="1" dirty="0"/>
              <a:t> </a:t>
            </a:r>
            <a:br>
              <a:rPr lang="en-US" b="1" dirty="0"/>
            </a:br>
            <a:r>
              <a:rPr lang="en-US" dirty="0"/>
              <a:t>converts input to a </a:t>
            </a:r>
            <a:br>
              <a:rPr lang="en-US" dirty="0"/>
            </a:br>
            <a:r>
              <a:rPr lang="en-US" dirty="0"/>
              <a:t>Double data type and </a:t>
            </a:r>
            <a:br>
              <a:rPr lang="en-US" dirty="0"/>
            </a:br>
            <a:r>
              <a:rPr lang="en-US" dirty="0" err="1"/>
              <a:t>Integer.parseInt</a:t>
            </a:r>
            <a:br>
              <a:rPr lang="en-US" dirty="0"/>
            </a:br>
            <a:r>
              <a:rPr lang="en-US" dirty="0"/>
              <a:t>converts input to an </a:t>
            </a:r>
            <a:br>
              <a:rPr lang="en-US" dirty="0"/>
            </a:br>
            <a:r>
              <a:rPr lang="en-US" dirty="0"/>
              <a:t>Integer data type  </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34</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Button Event</a:t>
            </a:r>
          </a:p>
        </p:txBody>
      </p:sp>
      <p:pic>
        <p:nvPicPr>
          <p:cNvPr id="3" name="Picture 2"/>
          <p:cNvPicPr>
            <a:picLocks noChangeAspect="1"/>
          </p:cNvPicPr>
          <p:nvPr/>
        </p:nvPicPr>
        <p:blipFill>
          <a:blip r:embed="rId3"/>
          <a:stretch>
            <a:fillRect/>
          </a:stretch>
        </p:blipFill>
        <p:spPr>
          <a:xfrm>
            <a:off x="3848100" y="1524000"/>
            <a:ext cx="5067300" cy="4608504"/>
          </a:xfrm>
          <a:prstGeom prst="rect">
            <a:avLst/>
          </a:prstGeom>
        </p:spPr>
      </p:pic>
    </p:spTree>
    <p:extLst>
      <p:ext uri="{BB962C8B-B14F-4D97-AF65-F5344CB8AC3E}">
        <p14:creationId xmlns:p14="http://schemas.microsoft.com/office/powerpoint/2010/main" val="3726474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Button Event </a:t>
            </a:r>
            <a:r>
              <a:rPr lang="en-US" sz="1200" dirty="0"/>
              <a:t>(continued)</a:t>
            </a:r>
          </a:p>
        </p:txBody>
      </p:sp>
      <p:pic>
        <p:nvPicPr>
          <p:cNvPr id="4" name="Picture 3"/>
          <p:cNvPicPr>
            <a:picLocks noChangeAspect="1"/>
          </p:cNvPicPr>
          <p:nvPr/>
        </p:nvPicPr>
        <p:blipFill>
          <a:blip r:embed="rId3"/>
          <a:stretch>
            <a:fillRect/>
          </a:stretch>
        </p:blipFill>
        <p:spPr>
          <a:xfrm>
            <a:off x="533400" y="1752600"/>
            <a:ext cx="8374506" cy="2438400"/>
          </a:xfrm>
          <a:prstGeom prst="rect">
            <a:avLst/>
          </a:prstGeom>
        </p:spPr>
      </p:pic>
    </p:spTree>
    <p:extLst>
      <p:ext uri="{BB962C8B-B14F-4D97-AF65-F5344CB8AC3E}">
        <p14:creationId xmlns:p14="http://schemas.microsoft.com/office/powerpoint/2010/main" val="1777517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8"/>
          <p:cNvSpPr>
            <a:spLocks noGrp="1"/>
          </p:cNvSpPr>
          <p:nvPr>
            <p:ph idx="1"/>
          </p:nvPr>
        </p:nvSpPr>
        <p:spPr/>
        <p:txBody>
          <a:bodyPr>
            <a:normAutofit/>
          </a:bodyPr>
          <a:lstStyle/>
          <a:p>
            <a:r>
              <a:rPr lang="en-US" dirty="0"/>
              <a:t>If statements are </a:t>
            </a:r>
            <a:r>
              <a:rPr lang="en-US" b="1" dirty="0"/>
              <a:t>nested</a:t>
            </a:r>
            <a:r>
              <a:rPr lang="en-US" dirty="0"/>
              <a:t> when one if statement is inside of another if statement</a:t>
            </a:r>
            <a:endParaRPr lang="en-US" b="1"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a:t>
            </a:r>
          </a:p>
        </p:txBody>
      </p:sp>
      <p:pic>
        <p:nvPicPr>
          <p:cNvPr id="3" name="Picture 2"/>
          <p:cNvPicPr>
            <a:picLocks noChangeAspect="1"/>
          </p:cNvPicPr>
          <p:nvPr/>
        </p:nvPicPr>
        <p:blipFill>
          <a:blip r:embed="rId3"/>
          <a:stretch>
            <a:fillRect/>
          </a:stretch>
        </p:blipFill>
        <p:spPr>
          <a:xfrm>
            <a:off x="1423136" y="2743200"/>
            <a:ext cx="6297728" cy="3124200"/>
          </a:xfrm>
          <a:prstGeom prst="rect">
            <a:avLst/>
          </a:prstGeom>
        </p:spPr>
      </p:pic>
    </p:spTree>
    <p:extLst>
      <p:ext uri="{BB962C8B-B14F-4D97-AF65-F5344CB8AC3E}">
        <p14:creationId xmlns:p14="http://schemas.microsoft.com/office/powerpoint/2010/main" val="4012059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 </a:t>
            </a:r>
            <a:r>
              <a:rPr lang="en-US" sz="1200" dirty="0"/>
              <a:t>(continued)</a:t>
            </a:r>
          </a:p>
        </p:txBody>
      </p:sp>
      <p:pic>
        <p:nvPicPr>
          <p:cNvPr id="4" name="Picture 3"/>
          <p:cNvPicPr>
            <a:picLocks noChangeAspect="1"/>
          </p:cNvPicPr>
          <p:nvPr/>
        </p:nvPicPr>
        <p:blipFill>
          <a:blip r:embed="rId3"/>
          <a:stretch>
            <a:fillRect/>
          </a:stretch>
        </p:blipFill>
        <p:spPr>
          <a:xfrm>
            <a:off x="1802843" y="1454775"/>
            <a:ext cx="5766914" cy="4780373"/>
          </a:xfrm>
          <a:prstGeom prst="rect">
            <a:avLst/>
          </a:prstGeom>
        </p:spPr>
      </p:pic>
    </p:spTree>
    <p:extLst>
      <p:ext uri="{BB962C8B-B14F-4D97-AF65-F5344CB8AC3E}">
        <p14:creationId xmlns:p14="http://schemas.microsoft.com/office/powerpoint/2010/main" val="3510453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38</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 </a:t>
            </a:r>
            <a:r>
              <a:rPr lang="en-US" sz="1200" dirty="0"/>
              <a:t>(continued)</a:t>
            </a:r>
          </a:p>
        </p:txBody>
      </p:sp>
      <p:pic>
        <p:nvPicPr>
          <p:cNvPr id="2" name="Picture 1"/>
          <p:cNvPicPr>
            <a:picLocks noChangeAspect="1"/>
          </p:cNvPicPr>
          <p:nvPr/>
        </p:nvPicPr>
        <p:blipFill>
          <a:blip r:embed="rId3"/>
          <a:stretch>
            <a:fillRect/>
          </a:stretch>
        </p:blipFill>
        <p:spPr>
          <a:xfrm>
            <a:off x="839152" y="1532360"/>
            <a:ext cx="7619048" cy="4561905"/>
          </a:xfrm>
          <a:prstGeom prst="rect">
            <a:avLst/>
          </a:prstGeom>
        </p:spPr>
      </p:pic>
    </p:spTree>
    <p:extLst>
      <p:ext uri="{BB962C8B-B14F-4D97-AF65-F5344CB8AC3E}">
        <p14:creationId xmlns:p14="http://schemas.microsoft.com/office/powerpoint/2010/main" val="2093160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39</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 </a:t>
            </a:r>
            <a:r>
              <a:rPr lang="en-US" sz="1200" dirty="0"/>
              <a:t>(continued)</a:t>
            </a:r>
          </a:p>
        </p:txBody>
      </p:sp>
      <p:pic>
        <p:nvPicPr>
          <p:cNvPr id="6" name="Picture 5"/>
          <p:cNvPicPr>
            <a:picLocks noChangeAspect="1"/>
          </p:cNvPicPr>
          <p:nvPr/>
        </p:nvPicPr>
        <p:blipFill>
          <a:blip r:embed="rId3"/>
          <a:stretch>
            <a:fillRect/>
          </a:stretch>
        </p:blipFill>
        <p:spPr>
          <a:xfrm>
            <a:off x="506017" y="1524000"/>
            <a:ext cx="8485583" cy="4160805"/>
          </a:xfrm>
          <a:prstGeom prst="rect">
            <a:avLst/>
          </a:prstGeom>
        </p:spPr>
      </p:pic>
    </p:spTree>
    <p:extLst>
      <p:ext uri="{BB962C8B-B14F-4D97-AF65-F5344CB8AC3E}">
        <p14:creationId xmlns:p14="http://schemas.microsoft.com/office/powerpoint/2010/main" val="185894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The Medical Calculator App</a:t>
            </a:r>
          </a:p>
        </p:txBody>
      </p:sp>
      <p:sp>
        <p:nvSpPr>
          <p:cNvPr id="13315" name="Content Placeholder 8"/>
          <p:cNvSpPr>
            <a:spLocks noGrp="1"/>
          </p:cNvSpPr>
          <p:nvPr>
            <p:ph idx="1"/>
          </p:nvPr>
        </p:nvSpPr>
        <p:spPr/>
        <p:txBody>
          <a:bodyPr>
            <a:normAutofit lnSpcReduction="10000"/>
          </a:bodyPr>
          <a:lstStyle/>
          <a:p>
            <a:r>
              <a:rPr lang="en-US" dirty="0"/>
              <a:t>We will be creating an app to convert pounds to kilograms and kilograms to pounds</a:t>
            </a:r>
          </a:p>
          <a:p>
            <a:pPr lvl="1"/>
            <a:r>
              <a:rPr lang="en-US" dirty="0"/>
              <a:t>Formulas needed:</a:t>
            </a:r>
          </a:p>
          <a:p>
            <a:pPr lvl="2"/>
            <a:r>
              <a:rPr lang="en-US" dirty="0"/>
              <a:t>Kilograms  	= pounds * 2.2</a:t>
            </a:r>
          </a:p>
          <a:p>
            <a:pPr lvl="2"/>
            <a:r>
              <a:rPr lang="en-US" dirty="0"/>
              <a:t>Pounds      	= kilograms / 2.2</a:t>
            </a:r>
          </a:p>
          <a:p>
            <a:r>
              <a:rPr lang="en-US" dirty="0"/>
              <a:t>App is designed to be used in a hospital setting to administer medication to patients based on patient weight</a:t>
            </a:r>
          </a:p>
          <a:p>
            <a:pPr lvl="1"/>
            <a:r>
              <a:rPr lang="en-US" dirty="0"/>
              <a:t>Hospital scales register pounds</a:t>
            </a:r>
          </a:p>
          <a:p>
            <a:pPr lvl="1"/>
            <a:r>
              <a:rPr lang="en-US" dirty="0"/>
              <a:t>Meds (based on patient weight) dispensed in kilograms</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DCBF6309-13F3-4D4A-BC0B-0E279E88F556}" type="slidenum">
              <a:rPr lang="en-US" smtClean="0"/>
              <a:pPr>
                <a:defRPr/>
              </a:pPr>
              <a:t>4</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40</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 </a:t>
            </a:r>
            <a:r>
              <a:rPr lang="en-US" sz="1200" dirty="0"/>
              <a:t>(continued)</a:t>
            </a:r>
          </a:p>
        </p:txBody>
      </p:sp>
      <p:pic>
        <p:nvPicPr>
          <p:cNvPr id="2" name="Picture 1"/>
          <p:cNvPicPr>
            <a:picLocks noChangeAspect="1"/>
          </p:cNvPicPr>
          <p:nvPr/>
        </p:nvPicPr>
        <p:blipFill>
          <a:blip r:embed="rId3"/>
          <a:stretch>
            <a:fillRect/>
          </a:stretch>
        </p:blipFill>
        <p:spPr>
          <a:xfrm>
            <a:off x="1814767" y="1473719"/>
            <a:ext cx="5743066" cy="4774681"/>
          </a:xfrm>
          <a:prstGeom prst="rect">
            <a:avLst/>
          </a:prstGeom>
        </p:spPr>
      </p:pic>
    </p:spTree>
    <p:extLst>
      <p:ext uri="{BB962C8B-B14F-4D97-AF65-F5344CB8AC3E}">
        <p14:creationId xmlns:p14="http://schemas.microsoft.com/office/powerpoint/2010/main" val="289975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248400"/>
            <a:ext cx="1905000" cy="457200"/>
          </a:xfrm>
        </p:spPr>
        <p:txBody>
          <a:bodyPr/>
          <a:lstStyle/>
          <a:p>
            <a:pPr>
              <a:defRPr/>
            </a:pPr>
            <a:fld id="{EBC2EB95-216A-4844-ABD6-B51BEF8A84D2}" type="slidenum">
              <a:rPr lang="en-US" smtClean="0"/>
              <a:pPr>
                <a:defRPr/>
              </a:pPr>
              <a:t>41</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8" name="Title 1"/>
          <p:cNvSpPr>
            <a:spLocks noGrp="1"/>
          </p:cNvSpPr>
          <p:nvPr>
            <p:ph type="title"/>
          </p:nvPr>
        </p:nvSpPr>
        <p:spPr>
          <a:xfrm>
            <a:off x="381000" y="228600"/>
            <a:ext cx="8610600" cy="1143000"/>
          </a:xfrm>
        </p:spPr>
        <p:txBody>
          <a:bodyPr/>
          <a:lstStyle/>
          <a:p>
            <a:r>
              <a:rPr lang="en-US" sz="3500" dirty="0"/>
              <a:t>Coding the Nested If Statements </a:t>
            </a:r>
            <a:r>
              <a:rPr lang="en-US" sz="1200" dirty="0"/>
              <a:t>(continued)</a:t>
            </a:r>
          </a:p>
        </p:txBody>
      </p:sp>
      <p:pic>
        <p:nvPicPr>
          <p:cNvPr id="3" name="Picture 2"/>
          <p:cNvPicPr>
            <a:picLocks noChangeAspect="1"/>
          </p:cNvPicPr>
          <p:nvPr/>
        </p:nvPicPr>
        <p:blipFill>
          <a:blip r:embed="rId3"/>
          <a:stretch>
            <a:fillRect/>
          </a:stretch>
        </p:blipFill>
        <p:spPr>
          <a:xfrm>
            <a:off x="433905" y="1567095"/>
            <a:ext cx="8276190" cy="3723809"/>
          </a:xfrm>
          <a:prstGeom prst="rect">
            <a:avLst/>
          </a:prstGeom>
        </p:spPr>
      </p:pic>
    </p:spTree>
    <p:extLst>
      <p:ext uri="{BB962C8B-B14F-4D97-AF65-F5344CB8AC3E}">
        <p14:creationId xmlns:p14="http://schemas.microsoft.com/office/powerpoint/2010/main" val="1919878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Summary</a:t>
            </a:r>
          </a:p>
        </p:txBody>
      </p:sp>
      <p:sp>
        <p:nvSpPr>
          <p:cNvPr id="32771" name="Content Placeholder 2"/>
          <p:cNvSpPr>
            <a:spLocks noGrp="1"/>
          </p:cNvSpPr>
          <p:nvPr>
            <p:ph idx="1"/>
          </p:nvPr>
        </p:nvSpPr>
        <p:spPr/>
        <p:txBody>
          <a:bodyPr>
            <a:normAutofit/>
          </a:bodyPr>
          <a:lstStyle/>
          <a:p>
            <a:r>
              <a:rPr lang="en-US" dirty="0"/>
              <a:t>To display a custom launcher icon instead of the default icon on the home screen of an Android device, tap or click Image Asset on the New menu to open the Asset Studio dialog box</a:t>
            </a:r>
          </a:p>
          <a:p>
            <a:r>
              <a:rPr lang="en-US" dirty="0"/>
              <a:t>Include RadioButton controls to allow users to select or deselect options – only one button can be selected at a time</a:t>
            </a:r>
          </a:p>
          <a:p>
            <a:r>
              <a:rPr lang="en-US" dirty="0"/>
              <a:t>Android apps use hexadecimal color codes </a:t>
            </a:r>
          </a:p>
          <a:p>
            <a:r>
              <a:rPr lang="en-US" dirty="0"/>
              <a:t>Use the </a:t>
            </a:r>
            <a:r>
              <a:rPr lang="en-US" dirty="0" err="1"/>
              <a:t>layout:margin</a:t>
            </a:r>
            <a:r>
              <a:rPr lang="en-US" dirty="0"/>
              <a:t> property to change the spacing between objects</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6F9B937A-47F6-49AF-A2F2-0EA333EE82D6}" type="slidenum">
              <a:rPr lang="en-US" smtClean="0"/>
              <a:pPr>
                <a:defRPr/>
              </a:pPr>
              <a:t>42</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Summary </a:t>
            </a:r>
            <a:r>
              <a:rPr lang="en-US" sz="1200" dirty="0"/>
              <a:t>(continued)</a:t>
            </a:r>
          </a:p>
        </p:txBody>
      </p:sp>
      <p:sp>
        <p:nvSpPr>
          <p:cNvPr id="33795" name="Content Placeholder 2"/>
          <p:cNvSpPr>
            <a:spLocks noGrp="1"/>
          </p:cNvSpPr>
          <p:nvPr>
            <p:ph idx="1"/>
          </p:nvPr>
        </p:nvSpPr>
        <p:spPr/>
        <p:txBody>
          <a:bodyPr/>
          <a:lstStyle/>
          <a:p>
            <a:r>
              <a:rPr lang="en-US" dirty="0"/>
              <a:t>If statements execute statements if a condition is true</a:t>
            </a:r>
          </a:p>
          <a:p>
            <a:r>
              <a:rPr lang="en-US" dirty="0"/>
              <a:t>If Else statements execute one group of statements if a condition is true and different group of statements if the condition is false</a:t>
            </a:r>
          </a:p>
          <a:p>
            <a:r>
              <a:rPr lang="en-US" dirty="0"/>
              <a:t>Relational operators are used within the conditional statement</a:t>
            </a:r>
          </a:p>
          <a:p>
            <a:r>
              <a:rPr lang="en-US" dirty="0"/>
              <a:t>Compound conditions must use logical operators such as &amp;&amp; (And)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6B2F9E3E-A864-4A3F-8364-8A0E86DE1FA3}" type="slidenum">
              <a:rPr lang="en-US" smtClean="0"/>
              <a:pPr>
                <a:defRPr/>
              </a:pPr>
              <a:t>43</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Summary </a:t>
            </a:r>
            <a:r>
              <a:rPr lang="en-US" sz="1200" dirty="0"/>
              <a:t>(continued)</a:t>
            </a:r>
          </a:p>
        </p:txBody>
      </p:sp>
      <p:sp>
        <p:nvSpPr>
          <p:cNvPr id="33795" name="Content Placeholder 2"/>
          <p:cNvSpPr>
            <a:spLocks noGrp="1"/>
          </p:cNvSpPr>
          <p:nvPr>
            <p:ph idx="1"/>
          </p:nvPr>
        </p:nvSpPr>
        <p:spPr/>
        <p:txBody>
          <a:bodyPr/>
          <a:lstStyle/>
          <a:p>
            <a:r>
              <a:rPr lang="en-US" dirty="0"/>
              <a:t>Toast notifications display a brief message to a user</a:t>
            </a:r>
          </a:p>
          <a:p>
            <a:r>
              <a:rPr lang="en-US" dirty="0"/>
              <a:t>Use nested If statements to test a second condition only after determining that a first condition is true or false</a:t>
            </a:r>
          </a:p>
          <a:p>
            <a:endParaRPr lang="en-US"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6B2F9E3E-A864-4A3F-8364-8A0E86DE1FA3}" type="slidenum">
              <a:rPr lang="en-US" smtClean="0"/>
              <a:pPr>
                <a:defRPr/>
              </a:pPr>
              <a:t>44</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extLst>
      <p:ext uri="{BB962C8B-B14F-4D97-AF65-F5344CB8AC3E}">
        <p14:creationId xmlns:p14="http://schemas.microsoft.com/office/powerpoint/2010/main" val="23672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Medical Calculator App </a:t>
            </a:r>
            <a:r>
              <a:rPr lang="en-US" sz="1200" dirty="0"/>
              <a:t>(continued)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AFFCC8F7-A93D-453C-B4C2-B5C9DE6E531D}" type="slidenum">
              <a:rPr lang="en-US" smtClean="0"/>
              <a:pPr>
                <a:defRPr/>
              </a:pPr>
              <a:t>5</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4" name="Picture 3"/>
          <p:cNvPicPr>
            <a:picLocks noChangeAspect="1"/>
          </p:cNvPicPr>
          <p:nvPr/>
        </p:nvPicPr>
        <p:blipFill>
          <a:blip r:embed="rId3"/>
          <a:stretch>
            <a:fillRect/>
          </a:stretch>
        </p:blipFill>
        <p:spPr>
          <a:xfrm>
            <a:off x="1355077" y="1543050"/>
            <a:ext cx="6433846" cy="4705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The Medical Calculator App </a:t>
            </a:r>
            <a:r>
              <a:rPr lang="en-US" sz="1200" dirty="0"/>
              <a:t>(continued)</a:t>
            </a:r>
          </a:p>
        </p:txBody>
      </p:sp>
      <p:sp>
        <p:nvSpPr>
          <p:cNvPr id="15363" name="Content Placeholder 2"/>
          <p:cNvSpPr>
            <a:spLocks noGrp="1"/>
          </p:cNvSpPr>
          <p:nvPr>
            <p:ph idx="1"/>
          </p:nvPr>
        </p:nvSpPr>
        <p:spPr/>
        <p:txBody>
          <a:bodyPr>
            <a:normAutofit lnSpcReduction="10000"/>
          </a:bodyPr>
          <a:lstStyle/>
          <a:p>
            <a:pPr marL="0" indent="0">
              <a:buNone/>
            </a:pPr>
            <a:r>
              <a:rPr lang="en-US" dirty="0"/>
              <a:t>Steps to complete the App</a:t>
            </a:r>
          </a:p>
          <a:p>
            <a:pPr marL="857250" lvl="1" indent="-457200">
              <a:buFont typeface="+mj-lt"/>
              <a:buAutoNum type="arabicPeriod"/>
            </a:pPr>
            <a:r>
              <a:rPr lang="en-US" sz="2300" dirty="0"/>
              <a:t>Create a customized launcher icon.</a:t>
            </a:r>
          </a:p>
          <a:p>
            <a:pPr marL="857250" lvl="1" indent="-457200">
              <a:buFont typeface="+mj-lt"/>
              <a:buAutoNum type="arabicPeriod"/>
            </a:pPr>
            <a:r>
              <a:rPr lang="en-US" sz="2300" dirty="0"/>
              <a:t>Add the icon using code to display in the </a:t>
            </a:r>
            <a:r>
              <a:rPr lang="en-US" sz="2300" dirty="0" err="1"/>
              <a:t>ActionBar</a:t>
            </a:r>
            <a:r>
              <a:rPr lang="en-US" sz="2300" dirty="0"/>
              <a:t>.</a:t>
            </a:r>
          </a:p>
          <a:p>
            <a:pPr marL="857250" lvl="1" indent="-457200">
              <a:buFont typeface="+mj-lt"/>
              <a:buAutoNum type="arabicPeriod"/>
            </a:pPr>
            <a:r>
              <a:rPr lang="en-US" sz="2300" dirty="0"/>
              <a:t>Define a </a:t>
            </a:r>
            <a:r>
              <a:rPr lang="en-US" sz="2300" dirty="0" err="1"/>
              <a:t>TextField</a:t>
            </a:r>
            <a:r>
              <a:rPr lang="en-US" sz="2300" dirty="0"/>
              <a:t> for the data entry of the weight of the patient.</a:t>
            </a:r>
          </a:p>
          <a:p>
            <a:pPr marL="857250" lvl="1" indent="-457200">
              <a:buFont typeface="+mj-lt"/>
              <a:buAutoNum type="arabicPeriod"/>
            </a:pPr>
            <a:r>
              <a:rPr lang="en-US" sz="2300" dirty="0"/>
              <a:t>Define a RadioGroup to select pounds to kilograms or kilograms to pounds.</a:t>
            </a:r>
          </a:p>
          <a:p>
            <a:pPr marL="857250" lvl="1" indent="-457200">
              <a:buFont typeface="+mj-lt"/>
              <a:buAutoNum type="arabicPeriod"/>
            </a:pPr>
            <a:r>
              <a:rPr lang="en-US" sz="2300" dirty="0"/>
              <a:t>Display a Toast message for data validation.</a:t>
            </a:r>
          </a:p>
          <a:p>
            <a:pPr marL="857250" lvl="1" indent="-457200">
              <a:buFont typeface="+mj-lt"/>
              <a:buAutoNum type="arabicPeriod"/>
            </a:pPr>
            <a:r>
              <a:rPr lang="en-US" sz="2300" dirty="0"/>
              <a:t>Convert data so it can be used for arithmetic operations.</a:t>
            </a:r>
          </a:p>
          <a:p>
            <a:pPr marL="857250" lvl="1" indent="-457200">
              <a:buFont typeface="+mj-lt"/>
              <a:buAutoNum type="arabicPeriod"/>
            </a:pPr>
            <a:r>
              <a:rPr lang="en-US" sz="2300" dirty="0"/>
              <a:t>Perform arithmetic operations on data the user enters.</a:t>
            </a:r>
          </a:p>
          <a:p>
            <a:pPr marL="857250" lvl="1" indent="-457200">
              <a:buFont typeface="+mj-lt"/>
              <a:buAutoNum type="arabicPeriod"/>
            </a:pPr>
            <a:r>
              <a:rPr lang="en-US" sz="2300" dirty="0"/>
              <a:t>Display formatted results.</a:t>
            </a:r>
            <a:endParaRPr lang="en-US" dirty="0"/>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7975931E-77A1-4318-A1F9-3C381AC0FB7E}" type="slidenum">
              <a:rPr lang="en-US" smtClean="0"/>
              <a:pPr>
                <a:defRPr/>
              </a:pPr>
              <a:t>6</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Launcher Icon</a:t>
            </a:r>
            <a:endParaRPr lang="en-US" sz="1200" dirty="0"/>
          </a:p>
        </p:txBody>
      </p:sp>
      <p:sp>
        <p:nvSpPr>
          <p:cNvPr id="16387" name="Content Placeholder 2"/>
          <p:cNvSpPr>
            <a:spLocks noGrp="1"/>
          </p:cNvSpPr>
          <p:nvPr>
            <p:ph idx="1"/>
          </p:nvPr>
        </p:nvSpPr>
        <p:spPr/>
        <p:txBody>
          <a:bodyPr>
            <a:normAutofit lnSpcReduction="10000"/>
          </a:bodyPr>
          <a:lstStyle/>
          <a:p>
            <a:r>
              <a:rPr lang="en-US" b="1" dirty="0"/>
              <a:t>The Launcher Icon </a:t>
            </a:r>
            <a:r>
              <a:rPr lang="en-US" dirty="0"/>
              <a:t>allows you to view which apps are available</a:t>
            </a:r>
            <a:endParaRPr lang="en-US" sz="1200" dirty="0"/>
          </a:p>
          <a:p>
            <a:pPr lvl="1"/>
            <a:r>
              <a:rPr lang="en-US" dirty="0"/>
              <a:t>High-quality launcher icons can influence</a:t>
            </a:r>
            <a:br>
              <a:rPr lang="en-US" dirty="0"/>
            </a:br>
            <a:r>
              <a:rPr lang="en-US" dirty="0"/>
              <a:t>users to purchase your app</a:t>
            </a:r>
          </a:p>
          <a:p>
            <a:pPr lvl="1"/>
            <a:r>
              <a:rPr lang="en-US" dirty="0"/>
              <a:t>Icons can establish brand identity</a:t>
            </a:r>
          </a:p>
          <a:p>
            <a:pPr lvl="1"/>
            <a:r>
              <a:rPr lang="en-US" dirty="0"/>
              <a:t>Simple images with clear visual cues </a:t>
            </a:r>
            <a:br>
              <a:rPr lang="en-US" dirty="0"/>
            </a:br>
            <a:r>
              <a:rPr lang="en-US" dirty="0"/>
              <a:t>have a memorable impact</a:t>
            </a:r>
          </a:p>
          <a:p>
            <a:pPr lvl="1"/>
            <a:r>
              <a:rPr lang="en-US" dirty="0"/>
              <a:t>Icon dimensions are 72 X 72 pixels </a:t>
            </a:r>
            <a:br>
              <a:rPr lang="en-US" dirty="0"/>
            </a:br>
            <a:r>
              <a:rPr lang="en-US" dirty="0"/>
              <a:t>for the high-density screen</a:t>
            </a:r>
          </a:p>
          <a:p>
            <a:pPr lvl="1"/>
            <a:r>
              <a:rPr lang="en-US" dirty="0"/>
              <a:t>Vector graphics as best for icon design because images are easily resized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B903315C-DC04-46D2-9F50-307350B9FA4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pic>
        <p:nvPicPr>
          <p:cNvPr id="4" name="Picture 3"/>
          <p:cNvPicPr>
            <a:picLocks noChangeAspect="1"/>
          </p:cNvPicPr>
          <p:nvPr/>
        </p:nvPicPr>
        <p:blipFill>
          <a:blip r:embed="rId3"/>
          <a:stretch>
            <a:fillRect/>
          </a:stretch>
        </p:blipFill>
        <p:spPr>
          <a:xfrm>
            <a:off x="7010400" y="2209800"/>
            <a:ext cx="1980952" cy="24285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The Launcher Icon </a:t>
            </a:r>
            <a:r>
              <a:rPr lang="en-US" sz="1200" dirty="0"/>
              <a:t>(continued)</a:t>
            </a:r>
          </a:p>
        </p:txBody>
      </p:sp>
      <p:sp>
        <p:nvSpPr>
          <p:cNvPr id="5" name="Slide Number Placeholder 4"/>
          <p:cNvSpPr>
            <a:spLocks noGrp="1"/>
          </p:cNvSpPr>
          <p:nvPr>
            <p:ph type="sldNum" sz="quarter" idx="10"/>
          </p:nvPr>
        </p:nvSpPr>
        <p:spPr>
          <a:xfrm>
            <a:off x="6553200" y="6248400"/>
            <a:ext cx="1905000" cy="457200"/>
          </a:xfrm>
        </p:spPr>
        <p:txBody>
          <a:bodyPr/>
          <a:lstStyle/>
          <a:p>
            <a:pPr>
              <a:defRPr/>
            </a:pPr>
            <a:fld id="{93144E64-9BAB-47C5-B4B6-F3DCCCE4C28D}"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a:t>Android Boot Camp for Developers Using Java, 3rd Ed.</a:t>
            </a:r>
            <a:endParaRPr lang="en-US" dirty="0"/>
          </a:p>
        </p:txBody>
      </p:sp>
      <p:sp>
        <p:nvSpPr>
          <p:cNvPr id="3" name="Rectangle 2"/>
          <p:cNvSpPr/>
          <p:nvPr/>
        </p:nvSpPr>
        <p:spPr>
          <a:xfrm>
            <a:off x="609600" y="3928408"/>
            <a:ext cx="7162800" cy="1938992"/>
          </a:xfrm>
          <a:prstGeom prst="rect">
            <a:avLst/>
          </a:prstGeom>
        </p:spPr>
        <p:txBody>
          <a:bodyPr wrap="square">
            <a:spAutoFit/>
          </a:bodyPr>
          <a:lstStyle/>
          <a:p>
            <a:pPr marL="342900" indent="-342900">
              <a:buFont typeface="Arial" pitchFamily="34" charset="0"/>
              <a:buChar char="•"/>
            </a:pPr>
            <a:r>
              <a:rPr lang="en-US" dirty="0">
                <a:solidFill>
                  <a:srgbClr val="222222"/>
                </a:solidFill>
                <a:latin typeface="+mn-lt"/>
              </a:rPr>
              <a:t>When you publish an app to the Android Market, you must provide a 512 × 512 pixel, high-resolution application icon in the developer console as you upload your program. This icon is displayed in the Android Market to provide a description of the app and does not replace your launcher icon.</a:t>
            </a:r>
          </a:p>
        </p:txBody>
      </p:sp>
      <p:pic>
        <p:nvPicPr>
          <p:cNvPr id="4" name="Picture 3"/>
          <p:cNvPicPr>
            <a:picLocks noChangeAspect="1"/>
          </p:cNvPicPr>
          <p:nvPr/>
        </p:nvPicPr>
        <p:blipFill>
          <a:blip r:embed="rId3"/>
          <a:stretch>
            <a:fillRect/>
          </a:stretch>
        </p:blipFill>
        <p:spPr>
          <a:xfrm>
            <a:off x="990600" y="1484605"/>
            <a:ext cx="7162800" cy="2401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44C8-CD45-49FB-A2AF-9CAC058A02AC}"/>
              </a:ext>
            </a:extLst>
          </p:cNvPr>
          <p:cNvSpPr>
            <a:spLocks noGrp="1"/>
          </p:cNvSpPr>
          <p:nvPr>
            <p:ph type="title"/>
          </p:nvPr>
        </p:nvSpPr>
        <p:spPr/>
        <p:txBody>
          <a:bodyPr/>
          <a:lstStyle/>
          <a:p>
            <a:r>
              <a:rPr lang="en-US" dirty="0"/>
              <a:t>Websites for Creating Icons	</a:t>
            </a:r>
          </a:p>
        </p:txBody>
      </p:sp>
      <p:sp>
        <p:nvSpPr>
          <p:cNvPr id="3" name="Content Placeholder 2">
            <a:extLst>
              <a:ext uri="{FF2B5EF4-FFF2-40B4-BE49-F238E27FC236}">
                <a16:creationId xmlns:a16="http://schemas.microsoft.com/office/drawing/2014/main" id="{B84C6BD7-6082-4A82-9D2B-AB0E3686B820}"/>
              </a:ext>
            </a:extLst>
          </p:cNvPr>
          <p:cNvSpPr>
            <a:spLocks noGrp="1"/>
          </p:cNvSpPr>
          <p:nvPr>
            <p:ph idx="1"/>
          </p:nvPr>
        </p:nvSpPr>
        <p:spPr/>
        <p:txBody>
          <a:bodyPr/>
          <a:lstStyle/>
          <a:p>
            <a:r>
              <a:rPr lang="en-US" dirty="0">
                <a:solidFill>
                  <a:schemeClr val="accent6">
                    <a:lumMod val="75000"/>
                  </a:schemeClr>
                </a:solidFill>
                <a:hlinkClick r:id="rId2">
                  <a:extLst>
                    <a:ext uri="{A12FA001-AC4F-418D-AE19-62706E023703}">
                      <ahyp:hlinkClr xmlns:ahyp="http://schemas.microsoft.com/office/drawing/2018/hyperlinkcolor" val="tx"/>
                    </a:ext>
                  </a:extLst>
                </a:hlinkClick>
              </a:rPr>
              <a:t>https://jgilfelt.github.io/AndroidAssetStudio/</a:t>
            </a:r>
            <a:endParaRPr lang="en-US" dirty="0">
              <a:solidFill>
                <a:schemeClr val="accent6">
                  <a:lumMod val="75000"/>
                </a:schemeClr>
              </a:solidFill>
            </a:endParaRPr>
          </a:p>
          <a:p>
            <a:endParaRPr lang="en-US" dirty="0">
              <a:solidFill>
                <a:schemeClr val="accent6">
                  <a:lumMod val="75000"/>
                </a:schemeClr>
              </a:solidFill>
            </a:endParaRPr>
          </a:p>
          <a:p>
            <a:endParaRPr lang="en-US" dirty="0">
              <a:solidFill>
                <a:schemeClr val="accent6">
                  <a:lumMod val="75000"/>
                </a:schemeClr>
              </a:solidFill>
            </a:endParaRPr>
          </a:p>
          <a:p>
            <a:endParaRPr lang="en-US" dirty="0">
              <a:solidFill>
                <a:schemeClr val="accent6">
                  <a:lumMod val="75000"/>
                </a:schemeClr>
              </a:solidFill>
            </a:endParaRPr>
          </a:p>
          <a:p>
            <a:endParaRPr lang="en-US" dirty="0">
              <a:solidFill>
                <a:schemeClr val="accent6">
                  <a:lumMod val="75000"/>
                </a:schemeClr>
              </a:solidFill>
            </a:endParaRPr>
          </a:p>
          <a:p>
            <a:endParaRPr lang="en-US" dirty="0">
              <a:solidFill>
                <a:schemeClr val="accent6">
                  <a:lumMod val="75000"/>
                </a:schemeClr>
              </a:solidFill>
            </a:endParaRPr>
          </a:p>
          <a:p>
            <a:endParaRPr lang="en-US" dirty="0">
              <a:solidFill>
                <a:schemeClr val="accent6">
                  <a:lumMod val="75000"/>
                </a:schemeClr>
              </a:solidFill>
            </a:endParaRPr>
          </a:p>
          <a:p>
            <a:r>
              <a:rPr lang="en-US" dirty="0">
                <a:solidFill>
                  <a:schemeClr val="accent6">
                    <a:lumMod val="75000"/>
                  </a:schemeClr>
                </a:solidFill>
                <a:hlinkClick r:id="rId3">
                  <a:extLst>
                    <a:ext uri="{A12FA001-AC4F-418D-AE19-62706E023703}">
                      <ahyp:hlinkClr xmlns:ahyp="http://schemas.microsoft.com/office/drawing/2018/hyperlinkcolor" val="tx"/>
                    </a:ext>
                  </a:extLst>
                </a:hlinkClick>
              </a:rPr>
              <a:t>https://romannurik.github.io/AndroidAssetStudio/index.html</a:t>
            </a:r>
            <a:r>
              <a:rPr lang="en-US" dirty="0">
                <a:solidFill>
                  <a:schemeClr val="accent6">
                    <a:lumMod val="75000"/>
                  </a:schemeClr>
                </a:solidFill>
              </a:rPr>
              <a:t>   </a:t>
            </a:r>
          </a:p>
          <a:p>
            <a:endParaRPr lang="en-US" dirty="0">
              <a:solidFill>
                <a:schemeClr val="accent6">
                  <a:lumMod val="75000"/>
                </a:schemeClr>
              </a:solidFill>
            </a:endParaRPr>
          </a:p>
        </p:txBody>
      </p:sp>
      <p:sp>
        <p:nvSpPr>
          <p:cNvPr id="4" name="Slide Number Placeholder 3">
            <a:extLst>
              <a:ext uri="{FF2B5EF4-FFF2-40B4-BE49-F238E27FC236}">
                <a16:creationId xmlns:a16="http://schemas.microsoft.com/office/drawing/2014/main" id="{BC1CC053-1790-4BC5-9F1D-0DF50BD5F16E}"/>
              </a:ext>
            </a:extLst>
          </p:cNvPr>
          <p:cNvSpPr>
            <a:spLocks noGrp="1"/>
          </p:cNvSpPr>
          <p:nvPr>
            <p:ph type="sldNum" sz="quarter" idx="10"/>
          </p:nvPr>
        </p:nvSpPr>
        <p:spPr/>
        <p:txBody>
          <a:bodyPr/>
          <a:lstStyle/>
          <a:p>
            <a:pPr>
              <a:defRPr/>
            </a:pPr>
            <a:fld id="{C77BA265-0841-42E9-88FB-29E8422BD9B8}" type="slidenum">
              <a:rPr lang="en-US" smtClean="0"/>
              <a:pPr>
                <a:defRPr/>
              </a:pPr>
              <a:t>9</a:t>
            </a:fld>
            <a:endParaRPr lang="en-US" dirty="0"/>
          </a:p>
        </p:txBody>
      </p:sp>
      <p:sp>
        <p:nvSpPr>
          <p:cNvPr id="5" name="Footer Placeholder 4">
            <a:extLst>
              <a:ext uri="{FF2B5EF4-FFF2-40B4-BE49-F238E27FC236}">
                <a16:creationId xmlns:a16="http://schemas.microsoft.com/office/drawing/2014/main" id="{C0C263A8-F9E0-454D-ABE1-6AD61B34546C}"/>
              </a:ext>
            </a:extLst>
          </p:cNvPr>
          <p:cNvSpPr>
            <a:spLocks noGrp="1"/>
          </p:cNvSpPr>
          <p:nvPr>
            <p:ph type="ftr" sz="quarter" idx="11"/>
          </p:nvPr>
        </p:nvSpPr>
        <p:spPr/>
        <p:txBody>
          <a:bodyPr/>
          <a:lstStyle/>
          <a:p>
            <a:pPr>
              <a:defRPr/>
            </a:pPr>
            <a:r>
              <a:rPr lang="en-US"/>
              <a:t>Android Boot Camp for Developers Using Java, 3rd Ed.</a:t>
            </a:r>
            <a:endParaRPr lang="en-US" dirty="0"/>
          </a:p>
        </p:txBody>
      </p:sp>
      <p:pic>
        <p:nvPicPr>
          <p:cNvPr id="6" name="Picture 5">
            <a:extLst>
              <a:ext uri="{FF2B5EF4-FFF2-40B4-BE49-F238E27FC236}">
                <a16:creationId xmlns:a16="http://schemas.microsoft.com/office/drawing/2014/main" id="{1874BB09-79E4-4A81-829C-43DD38621A6F}"/>
              </a:ext>
            </a:extLst>
          </p:cNvPr>
          <p:cNvPicPr>
            <a:picLocks noChangeAspect="1"/>
          </p:cNvPicPr>
          <p:nvPr/>
        </p:nvPicPr>
        <p:blipFill>
          <a:blip r:embed="rId4"/>
          <a:stretch>
            <a:fillRect/>
          </a:stretch>
        </p:blipFill>
        <p:spPr>
          <a:xfrm>
            <a:off x="685800" y="2438400"/>
            <a:ext cx="4492648" cy="1981200"/>
          </a:xfrm>
          <a:prstGeom prst="rect">
            <a:avLst/>
          </a:prstGeom>
        </p:spPr>
      </p:pic>
      <p:pic>
        <p:nvPicPr>
          <p:cNvPr id="7" name="Picture 6">
            <a:extLst>
              <a:ext uri="{FF2B5EF4-FFF2-40B4-BE49-F238E27FC236}">
                <a16:creationId xmlns:a16="http://schemas.microsoft.com/office/drawing/2014/main" id="{D44669A2-6A82-41E3-AF0C-3D686022B894}"/>
              </a:ext>
            </a:extLst>
          </p:cNvPr>
          <p:cNvPicPr>
            <a:picLocks noChangeAspect="1"/>
          </p:cNvPicPr>
          <p:nvPr/>
        </p:nvPicPr>
        <p:blipFill>
          <a:blip r:embed="rId5"/>
          <a:stretch>
            <a:fillRect/>
          </a:stretch>
        </p:blipFill>
        <p:spPr>
          <a:xfrm>
            <a:off x="5729833" y="2446867"/>
            <a:ext cx="2329382" cy="2400300"/>
          </a:xfrm>
          <a:prstGeom prst="rect">
            <a:avLst/>
          </a:prstGeom>
        </p:spPr>
      </p:pic>
    </p:spTree>
    <p:extLst>
      <p:ext uri="{BB962C8B-B14F-4D97-AF65-F5344CB8AC3E}">
        <p14:creationId xmlns:p14="http://schemas.microsoft.com/office/powerpoint/2010/main" val="633263954"/>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1758</Words>
  <Application>Microsoft Office PowerPoint</Application>
  <PresentationFormat>On-screen Show (4:3)</PresentationFormat>
  <Paragraphs>277</Paragraphs>
  <Slides>44</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OCR A Extended</vt:lpstr>
      <vt:lpstr>Times New Roman</vt:lpstr>
      <vt:lpstr>3_Default Design</vt:lpstr>
      <vt:lpstr>PowerPoint Presentation</vt:lpstr>
      <vt:lpstr>Objectives</vt:lpstr>
      <vt:lpstr>Objectives (continued)</vt:lpstr>
      <vt:lpstr>The Medical Calculator App</vt:lpstr>
      <vt:lpstr>The Medical Calculator App (continued)</vt:lpstr>
      <vt:lpstr>The Medical Calculator App (continued)</vt:lpstr>
      <vt:lpstr>The Launcher Icon</vt:lpstr>
      <vt:lpstr>The Launcher Icon (continued)</vt:lpstr>
      <vt:lpstr>Websites for Creating Icons </vt:lpstr>
      <vt:lpstr>Creating an icon from Text</vt:lpstr>
      <vt:lpstr>PowerPoint Presentation</vt:lpstr>
      <vt:lpstr>The Launcher Icon (continued)</vt:lpstr>
      <vt:lpstr>String Table</vt:lpstr>
      <vt:lpstr>String Table (continued)</vt:lpstr>
      <vt:lpstr>RadioButton and RadioGroup Controls</vt:lpstr>
      <vt:lpstr>Changing the Text Color of Android Controls</vt:lpstr>
      <vt:lpstr>Changing the Text Color of Android Controls (continued)</vt:lpstr>
      <vt:lpstr>Changing Margins and Layout Gravity</vt:lpstr>
      <vt:lpstr>Adding the RadioButton Group</vt:lpstr>
      <vt:lpstr>Adding the RadioButton Group (continued)</vt:lpstr>
      <vt:lpstr>Adding the RadioButton Group (continued)</vt:lpstr>
      <vt:lpstr>Completing the User Interface</vt:lpstr>
      <vt:lpstr>Coding a RadioButton Control</vt:lpstr>
      <vt:lpstr>Coding a RadioButton Control (continued)</vt:lpstr>
      <vt:lpstr>Coding the Button Control</vt:lpstr>
      <vt:lpstr>Coding the Button Control (continued)</vt:lpstr>
      <vt:lpstr>Making Decisions with Conditional Statements</vt:lpstr>
      <vt:lpstr>Using If Else Statements</vt:lpstr>
      <vt:lpstr>Relational Operators</vt:lpstr>
      <vt:lpstr>Relational Operators (continued)</vt:lpstr>
      <vt:lpstr>Logical Operators</vt:lpstr>
      <vt:lpstr>Data Validation and Toast Notifications</vt:lpstr>
      <vt:lpstr>Using the isChecked() Method of RadioButton Controls</vt:lpstr>
      <vt:lpstr>Coding the Button Event</vt:lpstr>
      <vt:lpstr>Coding the Button Event (continued)</vt:lpstr>
      <vt:lpstr>Coding the Nested If Statements</vt:lpstr>
      <vt:lpstr>Coding the Nested If Statements (continued)</vt:lpstr>
      <vt:lpstr>Coding the Nested If Statements (continued)</vt:lpstr>
      <vt:lpstr>Coding the Nested If Statements (continued)</vt:lpstr>
      <vt:lpstr>Coding the Nested If Statements (continued)</vt:lpstr>
      <vt:lpstr>Coding the Nested If Statements (continued)</vt:lpstr>
      <vt:lpstr>Summary</vt:lpstr>
      <vt:lpstr>Summary (continued)</vt:lpstr>
      <vt:lpstr>Summary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2015-07-26T17:56:42Z</dcterms:created>
  <dcterms:modified xsi:type="dcterms:W3CDTF">2021-02-08T09:44:10Z</dcterms:modified>
</cp:coreProperties>
</file>