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2" r:id="rId6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ps Sans" panose="020B0604020202020204" charset="0"/>
      <p:regular r:id="rId12"/>
    </p:embeddedFont>
    <p:embeddedFont>
      <p:font typeface="Farro" panose="020B0604020202020204" charset="0"/>
      <p:regular r:id="rId13"/>
    </p:embeddedFont>
    <p:embeddedFont>
      <p:font typeface="Futura Md BT" panose="020B0602020204020303" pitchFamily="34" charset="0"/>
      <p:regular r:id="rId14"/>
      <p:italic r:id="rId15"/>
      <p:boldItalic r:id="rId16"/>
    </p:embeddedFont>
    <p:embeddedFont>
      <p:font typeface="Kollektif" panose="020B0604020202020204" charset="0"/>
      <p:regular r:id="rId17"/>
    </p:embeddedFont>
    <p:embeddedFont>
      <p:font typeface="Kollektif Bold" panose="020B0604020202020204" charset="0"/>
      <p:regular r:id="rId18"/>
    </p:embeddedFont>
    <p:embeddedFont>
      <p:font typeface="Montserrat Bold" pitchFamily="2" charset="0"/>
      <p:regular r:id="rId19"/>
      <p:bold r:id="rId20"/>
    </p:embeddedFont>
    <p:embeddedFont>
      <p:font typeface="Montserrat Medium" pitchFamily="2" charset="0"/>
      <p:regular r:id="rId21"/>
      <p:italic r:id="rId22"/>
    </p:embeddedFont>
    <p:embeddedFont>
      <p:font typeface="Poppins Medium" panose="00000600000000000000" pitchFamily="2" charset="0"/>
      <p:regular r:id="rId23"/>
      <p:italic r:id="rId24"/>
    </p:embeddedFont>
    <p:embeddedFont>
      <p:font typeface="Poppins SemiBold" panose="00000700000000000000" pitchFamily="2" charset="0"/>
      <p:bold r:id="rId25"/>
      <p:boldItalic r:id="rId26"/>
    </p:embeddedFont>
    <p:embeddedFont>
      <p:font typeface="Raleway Medium" panose="020B0603030101060003" pitchFamily="34" charset="0"/>
      <p:regular r:id="rId27"/>
      <p: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E42"/>
    <a:srgbClr val="FFB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87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font" Target="fonts/font21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font" Target="fonts/font2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ACE3B-648D-4B88-890C-AC3B408DA043}" type="datetimeFigureOut">
              <a:rPr lang="en-MY" smtClean="0"/>
              <a:t>22/12/2023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1B5DC-A5ED-467A-9D75-01F137BF3D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780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3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7490003" y="629771"/>
            <a:ext cx="10532761" cy="7083444"/>
            <a:chOff x="0" y="0"/>
            <a:chExt cx="9481820" cy="6376670"/>
          </a:xfrm>
        </p:grpSpPr>
        <p:sp>
          <p:nvSpPr>
            <p:cNvPr id="3" name="Freeform 3"/>
            <p:cNvSpPr/>
            <p:nvPr/>
          </p:nvSpPr>
          <p:spPr>
            <a:xfrm>
              <a:off x="12700" y="13970"/>
              <a:ext cx="9456420" cy="6350000"/>
            </a:xfrm>
            <a:custGeom>
              <a:avLst/>
              <a:gdLst/>
              <a:ahLst/>
              <a:cxnLst/>
              <a:rect l="l" t="t" r="r" b="b"/>
              <a:pathLst>
                <a:path w="9456420" h="6350000">
                  <a:moveTo>
                    <a:pt x="4728210" y="0"/>
                  </a:moveTo>
                  <a:lnTo>
                    <a:pt x="0" y="1605280"/>
                  </a:lnTo>
                  <a:lnTo>
                    <a:pt x="0" y="6350000"/>
                  </a:lnTo>
                  <a:lnTo>
                    <a:pt x="4728210" y="6350000"/>
                  </a:lnTo>
                  <a:lnTo>
                    <a:pt x="9456420" y="6350000"/>
                  </a:lnTo>
                  <a:lnTo>
                    <a:pt x="9456420" y="1605280"/>
                  </a:lnTo>
                  <a:lnTo>
                    <a:pt x="4728210" y="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</a:ln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9481820" cy="6376670"/>
            </a:xfrm>
            <a:custGeom>
              <a:avLst/>
              <a:gdLst/>
              <a:ahLst/>
              <a:cxnLst/>
              <a:rect l="l" t="t" r="r" b="b"/>
              <a:pathLst>
                <a:path w="9481820" h="6376670">
                  <a:moveTo>
                    <a:pt x="9481820" y="6376670"/>
                  </a:moveTo>
                  <a:lnTo>
                    <a:pt x="0" y="6376670"/>
                  </a:lnTo>
                  <a:lnTo>
                    <a:pt x="0" y="1609090"/>
                  </a:lnTo>
                  <a:lnTo>
                    <a:pt x="4740910" y="0"/>
                  </a:lnTo>
                  <a:lnTo>
                    <a:pt x="4744720" y="1270"/>
                  </a:lnTo>
                  <a:lnTo>
                    <a:pt x="9481820" y="1609090"/>
                  </a:lnTo>
                  <a:lnTo>
                    <a:pt x="9481820" y="6376670"/>
                  </a:lnTo>
                  <a:close/>
                  <a:moveTo>
                    <a:pt x="25400" y="6351270"/>
                  </a:moveTo>
                  <a:lnTo>
                    <a:pt x="9456420" y="6351270"/>
                  </a:lnTo>
                  <a:lnTo>
                    <a:pt x="9456420" y="1628140"/>
                  </a:lnTo>
                  <a:lnTo>
                    <a:pt x="4740910" y="26670"/>
                  </a:lnTo>
                  <a:lnTo>
                    <a:pt x="25400" y="1628140"/>
                  </a:lnTo>
                  <a:lnTo>
                    <a:pt x="25400" y="635127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-5950992" y="3599793"/>
            <a:ext cx="10532761" cy="7083444"/>
            <a:chOff x="0" y="0"/>
            <a:chExt cx="9481820" cy="6376670"/>
          </a:xfrm>
        </p:grpSpPr>
        <p:sp>
          <p:nvSpPr>
            <p:cNvPr id="6" name="Freeform 6"/>
            <p:cNvSpPr/>
            <p:nvPr/>
          </p:nvSpPr>
          <p:spPr>
            <a:xfrm>
              <a:off x="12700" y="13970"/>
              <a:ext cx="9456420" cy="6350000"/>
            </a:xfrm>
            <a:custGeom>
              <a:avLst/>
              <a:gdLst/>
              <a:ahLst/>
              <a:cxnLst/>
              <a:rect l="l" t="t" r="r" b="b"/>
              <a:pathLst>
                <a:path w="9456420" h="6350000">
                  <a:moveTo>
                    <a:pt x="4728210" y="0"/>
                  </a:moveTo>
                  <a:lnTo>
                    <a:pt x="0" y="1605280"/>
                  </a:lnTo>
                  <a:lnTo>
                    <a:pt x="0" y="6350000"/>
                  </a:lnTo>
                  <a:lnTo>
                    <a:pt x="4728210" y="6350000"/>
                  </a:lnTo>
                  <a:lnTo>
                    <a:pt x="9456420" y="6350000"/>
                  </a:lnTo>
                  <a:lnTo>
                    <a:pt x="9456420" y="1605280"/>
                  </a:lnTo>
                  <a:lnTo>
                    <a:pt x="472821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9481820" cy="6376670"/>
            </a:xfrm>
            <a:custGeom>
              <a:avLst/>
              <a:gdLst/>
              <a:ahLst/>
              <a:cxnLst/>
              <a:rect l="l" t="t" r="r" b="b"/>
              <a:pathLst>
                <a:path w="9481820" h="6376670">
                  <a:moveTo>
                    <a:pt x="9481820" y="6376670"/>
                  </a:moveTo>
                  <a:lnTo>
                    <a:pt x="0" y="6376670"/>
                  </a:lnTo>
                  <a:lnTo>
                    <a:pt x="0" y="1609090"/>
                  </a:lnTo>
                  <a:lnTo>
                    <a:pt x="4740910" y="0"/>
                  </a:lnTo>
                  <a:lnTo>
                    <a:pt x="4744720" y="1270"/>
                  </a:lnTo>
                  <a:lnTo>
                    <a:pt x="9481820" y="1609090"/>
                  </a:lnTo>
                  <a:lnTo>
                    <a:pt x="9481820" y="6376670"/>
                  </a:lnTo>
                  <a:close/>
                  <a:moveTo>
                    <a:pt x="25400" y="6351270"/>
                  </a:moveTo>
                  <a:lnTo>
                    <a:pt x="9456420" y="6351270"/>
                  </a:lnTo>
                  <a:lnTo>
                    <a:pt x="9456420" y="1628140"/>
                  </a:lnTo>
                  <a:lnTo>
                    <a:pt x="4740910" y="26670"/>
                  </a:lnTo>
                  <a:lnTo>
                    <a:pt x="25400" y="1628140"/>
                  </a:lnTo>
                  <a:lnTo>
                    <a:pt x="25400" y="635127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2192304" y="629771"/>
            <a:ext cx="5624189" cy="1512592"/>
          </a:xfrm>
          <a:custGeom>
            <a:avLst/>
            <a:gdLst/>
            <a:ahLst/>
            <a:cxnLst/>
            <a:rect l="l" t="t" r="r" b="b"/>
            <a:pathLst>
              <a:path w="5624189" h="1512592">
                <a:moveTo>
                  <a:pt x="0" y="0"/>
                </a:moveTo>
                <a:lnTo>
                  <a:pt x="5624189" y="0"/>
                </a:lnTo>
                <a:lnTo>
                  <a:pt x="5624189" y="1512592"/>
                </a:lnTo>
                <a:lnTo>
                  <a:pt x="0" y="15125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5800969" y="3599793"/>
            <a:ext cx="12305031" cy="4539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247"/>
              </a:lnSpc>
            </a:pPr>
            <a:r>
              <a:rPr lang="en-US" sz="16247" dirty="0">
                <a:solidFill>
                  <a:srgbClr val="000000"/>
                </a:solidFill>
                <a:latin typeface="Kollektif Bold"/>
              </a:rPr>
              <a:t>BRAND GUIDELINES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800969" y="8851895"/>
            <a:ext cx="3457509" cy="406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87"/>
              </a:lnSpc>
            </a:pPr>
            <a:r>
              <a:rPr lang="en-US" sz="2687">
                <a:solidFill>
                  <a:srgbClr val="000000"/>
                </a:solidFill>
                <a:latin typeface="Kollektif"/>
              </a:rPr>
              <a:t>www.fcbios.com.my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800969" y="1019175"/>
            <a:ext cx="2417959" cy="559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9"/>
              </a:lnSpc>
            </a:pPr>
            <a:r>
              <a:rPr lang="en-US" sz="3649">
                <a:solidFill>
                  <a:srgbClr val="000000"/>
                </a:solidFill>
                <a:latin typeface="Kollektif Bold"/>
              </a:rPr>
              <a:t>2024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666423" y="8851895"/>
            <a:ext cx="5592877" cy="401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87"/>
              </a:lnSpc>
            </a:pPr>
            <a:r>
              <a:rPr lang="en-US" sz="2687">
                <a:solidFill>
                  <a:srgbClr val="000000"/>
                </a:solidFill>
                <a:latin typeface="Kollektif"/>
              </a:rPr>
              <a:t>FC-BIOS Marketing Team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194644" y="3396560"/>
            <a:ext cx="3516086" cy="6852340"/>
            <a:chOff x="0" y="0"/>
            <a:chExt cx="1003018" cy="180473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3018" cy="1804732"/>
            </a:xfrm>
            <a:custGeom>
              <a:avLst/>
              <a:gdLst/>
              <a:ahLst/>
              <a:cxnLst/>
              <a:rect l="l" t="t" r="r" b="b"/>
              <a:pathLst>
                <a:path w="1003018" h="1804732">
                  <a:moveTo>
                    <a:pt x="0" y="0"/>
                  </a:moveTo>
                  <a:lnTo>
                    <a:pt x="1003018" y="0"/>
                  </a:lnTo>
                  <a:lnTo>
                    <a:pt x="1003018" y="1804732"/>
                  </a:lnTo>
                  <a:lnTo>
                    <a:pt x="0" y="1804732"/>
                  </a:lnTo>
                  <a:close/>
                </a:path>
              </a:pathLst>
            </a:custGeom>
            <a:solidFill>
              <a:srgbClr val="CDC9C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38100"/>
              <a:ext cx="1003018" cy="17666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5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710730" y="3391116"/>
            <a:ext cx="3516086" cy="6852340"/>
            <a:chOff x="0" y="0"/>
            <a:chExt cx="1003018" cy="180473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03018" cy="1804732"/>
            </a:xfrm>
            <a:custGeom>
              <a:avLst/>
              <a:gdLst/>
              <a:ahLst/>
              <a:cxnLst/>
              <a:rect l="l" t="t" r="r" b="b"/>
              <a:pathLst>
                <a:path w="1003018" h="1804732">
                  <a:moveTo>
                    <a:pt x="0" y="0"/>
                  </a:moveTo>
                  <a:lnTo>
                    <a:pt x="1003018" y="0"/>
                  </a:lnTo>
                  <a:lnTo>
                    <a:pt x="1003018" y="1804732"/>
                  </a:lnTo>
                  <a:lnTo>
                    <a:pt x="0" y="1804732"/>
                  </a:lnTo>
                  <a:close/>
                </a:path>
              </a:pathLst>
            </a:custGeom>
            <a:solidFill>
              <a:srgbClr val="E8E3D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38100"/>
              <a:ext cx="1003018" cy="17666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5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106736" y="3385672"/>
            <a:ext cx="3181264" cy="6852340"/>
            <a:chOff x="0" y="0"/>
            <a:chExt cx="1003018" cy="180473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03018" cy="1804732"/>
            </a:xfrm>
            <a:custGeom>
              <a:avLst/>
              <a:gdLst/>
              <a:ahLst/>
              <a:cxnLst/>
              <a:rect l="l" t="t" r="r" b="b"/>
              <a:pathLst>
                <a:path w="1003018" h="1804732">
                  <a:moveTo>
                    <a:pt x="0" y="0"/>
                  </a:moveTo>
                  <a:lnTo>
                    <a:pt x="1003018" y="0"/>
                  </a:lnTo>
                  <a:lnTo>
                    <a:pt x="1003018" y="1804732"/>
                  </a:lnTo>
                  <a:lnTo>
                    <a:pt x="0" y="18047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38100"/>
              <a:ext cx="1003018" cy="17666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5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2001883" y="6632531"/>
            <a:ext cx="2955551" cy="794878"/>
          </a:xfrm>
          <a:custGeom>
            <a:avLst/>
            <a:gdLst/>
            <a:ahLst/>
            <a:cxnLst/>
            <a:rect l="l" t="t" r="r" b="b"/>
            <a:pathLst>
              <a:path w="3515797" h="945553">
                <a:moveTo>
                  <a:pt x="0" y="0"/>
                </a:moveTo>
                <a:lnTo>
                  <a:pt x="3515797" y="0"/>
                </a:lnTo>
                <a:lnTo>
                  <a:pt x="3515797" y="945553"/>
                </a:lnTo>
                <a:lnTo>
                  <a:pt x="0" y="9455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279632" y="6486540"/>
            <a:ext cx="2955551" cy="1072732"/>
          </a:xfrm>
          <a:custGeom>
            <a:avLst/>
            <a:gdLst/>
            <a:ahLst/>
            <a:cxnLst/>
            <a:rect l="l" t="t" r="r" b="b"/>
            <a:pathLst>
              <a:path w="3046771" h="1105841">
                <a:moveTo>
                  <a:pt x="0" y="0"/>
                </a:moveTo>
                <a:lnTo>
                  <a:pt x="3046772" y="0"/>
                </a:lnTo>
                <a:lnTo>
                  <a:pt x="3046772" y="1105841"/>
                </a:lnTo>
                <a:lnTo>
                  <a:pt x="0" y="11058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8469388" y="6632531"/>
            <a:ext cx="2955712" cy="794878"/>
          </a:xfrm>
          <a:custGeom>
            <a:avLst/>
            <a:gdLst/>
            <a:ahLst/>
            <a:cxnLst/>
            <a:rect l="l" t="t" r="r" b="b"/>
            <a:pathLst>
              <a:path w="3665460" h="985750">
                <a:moveTo>
                  <a:pt x="0" y="0"/>
                </a:moveTo>
                <a:lnTo>
                  <a:pt x="3665459" y="0"/>
                </a:lnTo>
                <a:lnTo>
                  <a:pt x="3665459" y="985751"/>
                </a:lnTo>
                <a:lnTo>
                  <a:pt x="0" y="9857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5739440" y="1100774"/>
            <a:ext cx="1519860" cy="430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54"/>
              </a:lnSpc>
            </a:pPr>
            <a:r>
              <a:rPr lang="en-US" sz="2854" dirty="0">
                <a:solidFill>
                  <a:srgbClr val="000000"/>
                </a:solidFill>
                <a:latin typeface="Kollektif Bold"/>
              </a:rPr>
              <a:t>2024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8839199"/>
            <a:ext cx="3748167" cy="419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50"/>
              </a:lnSpc>
            </a:pPr>
            <a:r>
              <a:rPr lang="en-US" sz="2750">
                <a:solidFill>
                  <a:srgbClr val="000000"/>
                </a:solidFill>
                <a:latin typeface="Kollektif Bold"/>
              </a:rPr>
              <a:t>BRAND GUIDELINES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1019175"/>
            <a:ext cx="11083699" cy="1174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45"/>
              </a:lnSpc>
            </a:pPr>
            <a:r>
              <a:rPr lang="en-US" sz="7645">
                <a:solidFill>
                  <a:srgbClr val="000000"/>
                </a:solidFill>
                <a:latin typeface="Kollektif Bold"/>
              </a:rPr>
              <a:t>LOGO VARIATIONS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075303" y="1171701"/>
            <a:ext cx="2651000" cy="288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28"/>
              </a:lnSpc>
            </a:pPr>
            <a:r>
              <a:rPr lang="en-US" sz="1828">
                <a:solidFill>
                  <a:srgbClr val="000000"/>
                </a:solidFill>
                <a:latin typeface="Kollektif Bold"/>
              </a:rPr>
              <a:t>LOGO GUIDELINES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6856067"/>
            <a:ext cx="3278265" cy="833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49"/>
              </a:lnSpc>
            </a:pPr>
            <a:r>
              <a:rPr lang="en-US" sz="2049">
                <a:solidFill>
                  <a:srgbClr val="000000"/>
                </a:solidFill>
                <a:latin typeface="Kollektif"/>
              </a:rPr>
              <a:t>Depending on the situation and design, one of these logos can be utilized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700" y="5678734"/>
            <a:ext cx="1752993" cy="867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49"/>
              </a:lnSpc>
            </a:pPr>
            <a:r>
              <a:rPr lang="en-US" sz="5649">
                <a:solidFill>
                  <a:srgbClr val="000000"/>
                </a:solidFill>
                <a:latin typeface="Kollektif"/>
              </a:rPr>
              <a:t>02</a:t>
            </a:r>
          </a:p>
        </p:txBody>
      </p:sp>
      <p:grpSp>
        <p:nvGrpSpPr>
          <p:cNvPr id="20" name="Group 8">
            <a:extLst>
              <a:ext uri="{FF2B5EF4-FFF2-40B4-BE49-F238E27FC236}">
                <a16:creationId xmlns:a16="http://schemas.microsoft.com/office/drawing/2014/main" id="{FF595973-037C-AFAF-F6E1-83A9A1F9C660}"/>
              </a:ext>
            </a:extLst>
          </p:cNvPr>
          <p:cNvGrpSpPr/>
          <p:nvPr/>
        </p:nvGrpSpPr>
        <p:grpSpPr>
          <a:xfrm>
            <a:off x="4713514" y="3396560"/>
            <a:ext cx="3516086" cy="6852340"/>
            <a:chOff x="0" y="0"/>
            <a:chExt cx="1003018" cy="180473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A7EA60B5-F468-2BED-24D0-CAA68C5E3A7E}"/>
                </a:ext>
              </a:extLst>
            </p:cNvPr>
            <p:cNvSpPr/>
            <p:nvPr/>
          </p:nvSpPr>
          <p:spPr>
            <a:xfrm>
              <a:off x="0" y="0"/>
              <a:ext cx="1003018" cy="1804732"/>
            </a:xfrm>
            <a:custGeom>
              <a:avLst/>
              <a:gdLst/>
              <a:ahLst/>
              <a:cxnLst/>
              <a:rect l="l" t="t" r="r" b="b"/>
              <a:pathLst>
                <a:path w="1003018" h="1804732">
                  <a:moveTo>
                    <a:pt x="0" y="0"/>
                  </a:moveTo>
                  <a:lnTo>
                    <a:pt x="1003018" y="0"/>
                  </a:lnTo>
                  <a:lnTo>
                    <a:pt x="1003018" y="1804732"/>
                  </a:lnTo>
                  <a:lnTo>
                    <a:pt x="0" y="1804732"/>
                  </a:lnTo>
                  <a:close/>
                </a:path>
              </a:pathLst>
            </a:custGeom>
            <a:grpFill/>
          </p:spPr>
        </p:sp>
        <p:sp>
          <p:nvSpPr>
            <p:cNvPr id="22" name="TextBox 10">
              <a:extLst>
                <a:ext uri="{FF2B5EF4-FFF2-40B4-BE49-F238E27FC236}">
                  <a16:creationId xmlns:a16="http://schemas.microsoft.com/office/drawing/2014/main" id="{0C77C80D-AABE-DF79-3706-9F953360C84E}"/>
                </a:ext>
              </a:extLst>
            </p:cNvPr>
            <p:cNvSpPr txBox="1"/>
            <p:nvPr/>
          </p:nvSpPr>
          <p:spPr>
            <a:xfrm>
              <a:off x="0" y="38100"/>
              <a:ext cx="1003018" cy="1766632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50"/>
                </a:lnSpc>
              </a:pPr>
              <a:endParaRPr dirty="0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F8655A7F-E589-84EB-B7AE-C8BD8321CB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942" y="6632531"/>
            <a:ext cx="2935230" cy="7345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3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726303" y="1100774"/>
            <a:ext cx="1519860" cy="430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54"/>
              </a:lnSpc>
            </a:pPr>
            <a:r>
              <a:rPr lang="en-US" sz="2854" dirty="0">
                <a:solidFill>
                  <a:srgbClr val="000000"/>
                </a:solidFill>
                <a:latin typeface="Kollektif Bold"/>
              </a:rPr>
              <a:t>2024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8839199"/>
            <a:ext cx="3748167" cy="419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50"/>
              </a:lnSpc>
            </a:pPr>
            <a:r>
              <a:rPr lang="en-US" sz="2750">
                <a:solidFill>
                  <a:srgbClr val="000000"/>
                </a:solidFill>
                <a:latin typeface="Kollektif Bold"/>
              </a:rPr>
              <a:t>BRAND GUIDELINES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019175"/>
            <a:ext cx="5937067" cy="1174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45"/>
              </a:lnSpc>
            </a:pPr>
            <a:r>
              <a:rPr lang="en-US" sz="7645" dirty="0">
                <a:solidFill>
                  <a:srgbClr val="000000"/>
                </a:solidFill>
                <a:latin typeface="Kollektif Bold"/>
              </a:rPr>
              <a:t>FONTS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075303" y="1171701"/>
            <a:ext cx="2651000" cy="288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28"/>
              </a:lnSpc>
            </a:pPr>
            <a:r>
              <a:rPr lang="en-US" sz="1828">
                <a:solidFill>
                  <a:srgbClr val="000000"/>
                </a:solidFill>
                <a:latin typeface="Kollektif Bold"/>
              </a:rPr>
              <a:t>FONTS SYSTEM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6856067"/>
            <a:ext cx="3278265" cy="833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49"/>
              </a:lnSpc>
            </a:pPr>
            <a:r>
              <a:rPr lang="en-US" sz="2049" dirty="0">
                <a:solidFill>
                  <a:srgbClr val="000000"/>
                </a:solidFill>
                <a:latin typeface="Kollektif"/>
              </a:rPr>
              <a:t>These selection of fonts would be used for corporate materials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5678734"/>
            <a:ext cx="1752993" cy="867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49"/>
              </a:lnSpc>
            </a:pPr>
            <a:r>
              <a:rPr lang="en-US" sz="5649">
                <a:solidFill>
                  <a:srgbClr val="000000"/>
                </a:solidFill>
                <a:latin typeface="Kollektif"/>
              </a:rPr>
              <a:t>03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68767" y="2395261"/>
            <a:ext cx="4668031" cy="554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92"/>
              </a:lnSpc>
              <a:spcBef>
                <a:spcPct val="0"/>
              </a:spcBef>
            </a:pPr>
            <a:r>
              <a:rPr lang="en-US" sz="4192" dirty="0">
                <a:solidFill>
                  <a:srgbClr val="000000"/>
                </a:solidFill>
                <a:latin typeface="Farro"/>
              </a:rPr>
              <a:t>PRIMARY FONT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960143" y="2395261"/>
            <a:ext cx="5087568" cy="554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92"/>
              </a:lnSpc>
              <a:spcBef>
                <a:spcPct val="0"/>
              </a:spcBef>
            </a:pPr>
            <a:r>
              <a:rPr lang="en-US" sz="4192" dirty="0">
                <a:solidFill>
                  <a:srgbClr val="000000"/>
                </a:solidFill>
                <a:latin typeface="Farro"/>
              </a:rPr>
              <a:t>SECONDARY FONT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5571" y="3148259"/>
            <a:ext cx="3933825" cy="554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2"/>
              </a:lnSpc>
              <a:spcBef>
                <a:spcPct val="0"/>
              </a:spcBef>
            </a:pPr>
            <a:r>
              <a:rPr lang="en-US" sz="4192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POPPINS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420600" y="3980179"/>
            <a:ext cx="4794340" cy="1179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0"/>
              </a:lnSpc>
            </a:pPr>
            <a:r>
              <a:rPr lang="en-US" sz="2300" dirty="0">
                <a:solidFill>
                  <a:srgbClr val="000000"/>
                </a:solidFill>
                <a:latin typeface="Montserrat Medium" pitchFamily="2" charset="0"/>
              </a:rPr>
              <a:t>Designed by Julieta </a:t>
            </a:r>
            <a:r>
              <a:rPr lang="en-US" sz="2300" dirty="0" err="1">
                <a:solidFill>
                  <a:srgbClr val="000000"/>
                </a:solidFill>
                <a:latin typeface="Montserrat Medium" pitchFamily="2" charset="0"/>
              </a:rPr>
              <a:t>Ulanovsky</a:t>
            </a:r>
            <a:r>
              <a:rPr lang="en-US" sz="2300" dirty="0">
                <a:solidFill>
                  <a:srgbClr val="000000"/>
                </a:solidFill>
                <a:latin typeface="Montserrat Medium" pitchFamily="2" charset="0"/>
              </a:rPr>
              <a:t>, </a:t>
            </a:r>
          </a:p>
          <a:p>
            <a:pPr>
              <a:lnSpc>
                <a:spcPts val="2300"/>
              </a:lnSpc>
            </a:pPr>
            <a:r>
              <a:rPr lang="en-US" sz="2300" dirty="0">
                <a:solidFill>
                  <a:srgbClr val="000000"/>
                </a:solidFill>
                <a:latin typeface="Montserrat Medium" pitchFamily="2" charset="0"/>
              </a:rPr>
              <a:t>Sol Matas, Juan Pablo del Peral, Jacques Le Bailly</a:t>
            </a:r>
          </a:p>
          <a:p>
            <a:pPr>
              <a:lnSpc>
                <a:spcPts val="2300"/>
              </a:lnSpc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Montserrat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404524" y="5503245"/>
            <a:ext cx="2605440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58"/>
              </a:lnSpc>
            </a:pPr>
            <a:r>
              <a:rPr lang="en-US" sz="2058" dirty="0">
                <a:solidFill>
                  <a:srgbClr val="00000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Sample:</a:t>
            </a:r>
          </a:p>
          <a:p>
            <a:pPr>
              <a:lnSpc>
                <a:spcPts val="2058"/>
              </a:lnSpc>
            </a:pPr>
            <a:endParaRPr lang="en-US" sz="2058" dirty="0">
              <a:solidFill>
                <a:srgbClr val="000000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  <a:p>
            <a:pPr>
              <a:lnSpc>
                <a:spcPts val="2058"/>
              </a:lnSpc>
            </a:pPr>
            <a:r>
              <a:rPr lang="en-US" sz="2058" dirty="0">
                <a:solidFill>
                  <a:srgbClr val="00000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FC-BIOS SDN BHD</a:t>
            </a:r>
          </a:p>
          <a:p>
            <a:pPr>
              <a:lnSpc>
                <a:spcPts val="2058"/>
              </a:lnSpc>
              <a:spcBef>
                <a:spcPct val="0"/>
              </a:spcBef>
            </a:pPr>
            <a:r>
              <a:rPr lang="en-US" sz="2058" dirty="0">
                <a:solidFill>
                  <a:srgbClr val="00000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188200-H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300462" y="2980842"/>
            <a:ext cx="3834705" cy="721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06"/>
              </a:lnSpc>
              <a:spcBef>
                <a:spcPct val="0"/>
              </a:spcBef>
            </a:pPr>
            <a:r>
              <a:rPr lang="en-US" sz="4000" dirty="0">
                <a:solidFill>
                  <a:srgbClr val="000000"/>
                </a:solidFill>
                <a:latin typeface="Futura Md BT" panose="020B0602020204020303" pitchFamily="34" charset="0"/>
              </a:rPr>
              <a:t>FUTURA</a:t>
            </a:r>
            <a:endParaRPr lang="en-US" sz="4290" u="none" strike="noStrike" dirty="0">
              <a:solidFill>
                <a:srgbClr val="000000"/>
              </a:solidFill>
              <a:latin typeface="Futura Md BT" panose="020B0602020204020303" pitchFamily="34" charset="0"/>
            </a:endParaRPr>
          </a:p>
        </p:txBody>
      </p:sp>
      <p:sp>
        <p:nvSpPr>
          <p:cNvPr id="14" name="AutoShape 14"/>
          <p:cNvSpPr/>
          <p:nvPr/>
        </p:nvSpPr>
        <p:spPr>
          <a:xfrm>
            <a:off x="6300462" y="2631267"/>
            <a:ext cx="0" cy="502446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TextBox 15"/>
          <p:cNvSpPr txBox="1"/>
          <p:nvPr/>
        </p:nvSpPr>
        <p:spPr>
          <a:xfrm>
            <a:off x="6559460" y="3905974"/>
            <a:ext cx="4794340" cy="389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19"/>
              </a:lnSpc>
              <a:spcBef>
                <a:spcPct val="0"/>
              </a:spcBef>
            </a:pPr>
            <a:r>
              <a:rPr lang="en-US" sz="2299" dirty="0">
                <a:solidFill>
                  <a:srgbClr val="000000"/>
                </a:solidFill>
                <a:latin typeface="Futura Md BT" panose="020B0602020204020303" pitchFamily="34" charset="0"/>
              </a:rPr>
              <a:t>Designed by Paul Renner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257958" y="5503219"/>
            <a:ext cx="4729581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060"/>
              </a:lnSpc>
            </a:pPr>
            <a:r>
              <a:rPr lang="en-US" sz="2060" dirty="0">
                <a:solidFill>
                  <a:srgbClr val="000000"/>
                </a:solidFill>
                <a:latin typeface="Futura Md BT" panose="020B0602020204020303" pitchFamily="34" charset="0"/>
              </a:rPr>
              <a:t>Sample:</a:t>
            </a:r>
          </a:p>
          <a:p>
            <a:pPr algn="just">
              <a:lnSpc>
                <a:spcPts val="2060"/>
              </a:lnSpc>
            </a:pPr>
            <a:endParaRPr lang="en-US" sz="2060" dirty="0">
              <a:solidFill>
                <a:srgbClr val="000000"/>
              </a:solidFill>
              <a:latin typeface="Futura Md BT" panose="020B0602020204020303" pitchFamily="34" charset="0"/>
            </a:endParaRPr>
          </a:p>
          <a:p>
            <a:pPr algn="just">
              <a:lnSpc>
                <a:spcPts val="2060"/>
              </a:lnSpc>
            </a:pPr>
            <a:r>
              <a:rPr lang="en-US" sz="2060" dirty="0">
                <a:solidFill>
                  <a:srgbClr val="000000"/>
                </a:solidFill>
                <a:latin typeface="Futura Md BT" panose="020B0602020204020303" pitchFamily="34" charset="0"/>
              </a:rPr>
              <a:t>FC-BIOS SDN BHD</a:t>
            </a:r>
          </a:p>
          <a:p>
            <a:pPr marL="0" lvl="0" indent="0" algn="just">
              <a:lnSpc>
                <a:spcPts val="2060"/>
              </a:lnSpc>
            </a:pPr>
            <a:r>
              <a:rPr lang="en-US" sz="2060" dirty="0">
                <a:solidFill>
                  <a:srgbClr val="000000"/>
                </a:solidFill>
                <a:latin typeface="Futura Md BT" panose="020B0602020204020303" pitchFamily="34" charset="0"/>
              </a:rPr>
              <a:t>188200-H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420600" y="2936339"/>
            <a:ext cx="3559197" cy="6901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866"/>
              </a:lnSpc>
              <a:spcBef>
                <a:spcPct val="0"/>
              </a:spcBef>
            </a:pPr>
            <a:r>
              <a:rPr lang="en-US" sz="4000" dirty="0">
                <a:solidFill>
                  <a:srgbClr val="000000"/>
                </a:solidFill>
                <a:latin typeface="Raleway Medium"/>
              </a:rPr>
              <a:t>MONTSERRAT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457604" y="5503219"/>
            <a:ext cx="2539493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60"/>
              </a:lnSpc>
            </a:pPr>
            <a:r>
              <a:rPr lang="en-US" sz="2060" dirty="0">
                <a:solidFill>
                  <a:srgbClr val="000000"/>
                </a:solidFill>
                <a:latin typeface="Montserrat Medium" pitchFamily="2" charset="0"/>
              </a:rPr>
              <a:t>Sample</a:t>
            </a:r>
          </a:p>
          <a:p>
            <a:pPr>
              <a:lnSpc>
                <a:spcPts val="2060"/>
              </a:lnSpc>
            </a:pPr>
            <a:endParaRPr lang="en-US" sz="2060" dirty="0">
              <a:solidFill>
                <a:srgbClr val="000000"/>
              </a:solidFill>
              <a:latin typeface="Montserrat Medium" pitchFamily="2" charset="0"/>
            </a:endParaRPr>
          </a:p>
          <a:p>
            <a:pPr>
              <a:lnSpc>
                <a:spcPts val="2060"/>
              </a:lnSpc>
            </a:pPr>
            <a:r>
              <a:rPr lang="en-US" sz="2060" dirty="0">
                <a:solidFill>
                  <a:srgbClr val="000000"/>
                </a:solidFill>
                <a:latin typeface="Montserrat Medium" pitchFamily="2" charset="0"/>
              </a:rPr>
              <a:t>FC-BIOS SDN BHD</a:t>
            </a:r>
          </a:p>
          <a:p>
            <a:pPr marL="0" lvl="0" indent="0">
              <a:lnSpc>
                <a:spcPts val="2060"/>
              </a:lnSpc>
            </a:pPr>
            <a:r>
              <a:rPr lang="en-US" sz="2060" dirty="0">
                <a:solidFill>
                  <a:srgbClr val="000000"/>
                </a:solidFill>
                <a:latin typeface="Montserrat Medium" pitchFamily="2" charset="0"/>
              </a:rPr>
              <a:t>188200-H</a:t>
            </a: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CA7D41D7-3160-D2E8-995E-2BAB0D034E08}"/>
              </a:ext>
            </a:extLst>
          </p:cNvPr>
          <p:cNvSpPr txBox="1"/>
          <p:nvPr/>
        </p:nvSpPr>
        <p:spPr>
          <a:xfrm>
            <a:off x="676549" y="3909051"/>
            <a:ext cx="4794340" cy="393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19"/>
              </a:lnSpc>
              <a:spcBef>
                <a:spcPct val="0"/>
              </a:spcBef>
            </a:pPr>
            <a:r>
              <a:rPr lang="en-US" sz="2299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Designed by </a:t>
            </a:r>
            <a:r>
              <a:rPr lang="en-MY" sz="2300" b="0" i="0" dirty="0"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Jonny Pinhorn</a:t>
            </a:r>
            <a:endParaRPr lang="en-US" sz="23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3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423910" y="2101173"/>
            <a:ext cx="9864090" cy="2813727"/>
            <a:chOff x="0" y="0"/>
            <a:chExt cx="2597950" cy="10086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97950" cy="1008622"/>
            </a:xfrm>
            <a:custGeom>
              <a:avLst/>
              <a:gdLst/>
              <a:ahLst/>
              <a:cxnLst/>
              <a:rect l="l" t="t" r="r" b="b"/>
              <a:pathLst>
                <a:path w="2597950" h="1008622">
                  <a:moveTo>
                    <a:pt x="0" y="0"/>
                  </a:moveTo>
                  <a:lnTo>
                    <a:pt x="2597950" y="0"/>
                  </a:lnTo>
                  <a:lnTo>
                    <a:pt x="2597950" y="1008622"/>
                  </a:lnTo>
                  <a:lnTo>
                    <a:pt x="0" y="1008622"/>
                  </a:lnTo>
                  <a:close/>
                </a:path>
              </a:pathLst>
            </a:custGeom>
            <a:solidFill>
              <a:srgbClr val="2F62A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47625"/>
              <a:ext cx="2597950" cy="960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423910" y="6819900"/>
            <a:ext cx="9864090" cy="1787457"/>
            <a:chOff x="0" y="0"/>
            <a:chExt cx="2597950" cy="64422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97950" cy="644229"/>
            </a:xfrm>
            <a:custGeom>
              <a:avLst/>
              <a:gdLst/>
              <a:ahLst/>
              <a:cxnLst/>
              <a:rect l="l" t="t" r="r" b="b"/>
              <a:pathLst>
                <a:path w="2597950" h="644229">
                  <a:moveTo>
                    <a:pt x="0" y="0"/>
                  </a:moveTo>
                  <a:lnTo>
                    <a:pt x="2597950" y="0"/>
                  </a:lnTo>
                  <a:lnTo>
                    <a:pt x="2597950" y="644229"/>
                  </a:lnTo>
                  <a:lnTo>
                    <a:pt x="0" y="644229"/>
                  </a:lnTo>
                  <a:close/>
                </a:path>
              </a:pathLst>
            </a:custGeom>
            <a:solidFill>
              <a:srgbClr val="8C92AC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47625"/>
              <a:ext cx="2597950" cy="5966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3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423910" y="4873690"/>
            <a:ext cx="9864090" cy="1982377"/>
            <a:chOff x="0" y="0"/>
            <a:chExt cx="2597950" cy="57373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97950" cy="573738"/>
            </a:xfrm>
            <a:custGeom>
              <a:avLst/>
              <a:gdLst/>
              <a:ahLst/>
              <a:cxnLst/>
              <a:rect l="l" t="t" r="r" b="b"/>
              <a:pathLst>
                <a:path w="2597950" h="573738">
                  <a:moveTo>
                    <a:pt x="0" y="0"/>
                  </a:moveTo>
                  <a:lnTo>
                    <a:pt x="2597950" y="0"/>
                  </a:lnTo>
                  <a:lnTo>
                    <a:pt x="2597950" y="573738"/>
                  </a:lnTo>
                  <a:lnTo>
                    <a:pt x="0" y="573738"/>
                  </a:lnTo>
                  <a:close/>
                </a:path>
              </a:pathLst>
            </a:custGeom>
            <a:solidFill>
              <a:srgbClr val="030E4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47625"/>
              <a:ext cx="2597950" cy="5261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3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5739440" y="1104900"/>
            <a:ext cx="1519860" cy="430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54"/>
              </a:lnSpc>
            </a:pPr>
            <a:r>
              <a:rPr lang="en-US" sz="2854" dirty="0">
                <a:solidFill>
                  <a:srgbClr val="000000"/>
                </a:solidFill>
                <a:latin typeface="Kollektif Bold"/>
              </a:rPr>
              <a:t>2024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8839199"/>
            <a:ext cx="3748167" cy="419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50"/>
              </a:lnSpc>
            </a:pPr>
            <a:r>
              <a:rPr lang="en-US" sz="2750">
                <a:solidFill>
                  <a:srgbClr val="000000"/>
                </a:solidFill>
                <a:latin typeface="Kollektif Bold"/>
              </a:rPr>
              <a:t>BRAND GUIDELINES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1019175"/>
            <a:ext cx="11083699" cy="1174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45"/>
              </a:lnSpc>
            </a:pPr>
            <a:r>
              <a:rPr lang="en-US" sz="7645">
                <a:solidFill>
                  <a:srgbClr val="000000"/>
                </a:solidFill>
                <a:latin typeface="Kollektif Bold"/>
              </a:rPr>
              <a:t>BRAND COLOR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960598" y="2543857"/>
            <a:ext cx="2751254" cy="640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2"/>
              </a:lnSpc>
            </a:pPr>
            <a:r>
              <a:rPr lang="en-US" sz="4212" dirty="0">
                <a:solidFill>
                  <a:srgbClr val="FFFFFF"/>
                </a:solidFill>
                <a:latin typeface="Kollektif"/>
              </a:rPr>
              <a:t>#2F62A2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960598" y="3366060"/>
            <a:ext cx="6525319" cy="375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12"/>
              </a:lnSpc>
            </a:pPr>
            <a:r>
              <a:rPr lang="en-US" sz="2412">
                <a:solidFill>
                  <a:srgbClr val="FFFFFF"/>
                </a:solidFill>
                <a:latin typeface="Kollektif"/>
              </a:rPr>
              <a:t>CMYK 71-40-0-36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960598" y="5836638"/>
            <a:ext cx="6525319" cy="375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12"/>
              </a:lnSpc>
            </a:pPr>
            <a:r>
              <a:rPr lang="en-US" sz="2412">
                <a:solidFill>
                  <a:srgbClr val="FFFFFF"/>
                </a:solidFill>
                <a:latin typeface="Kollektif"/>
              </a:rPr>
              <a:t>CMYK 96-82-0-69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960598" y="7692799"/>
            <a:ext cx="6525319" cy="375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12"/>
              </a:lnSpc>
            </a:pPr>
            <a:r>
              <a:rPr lang="en-US" sz="2412">
                <a:solidFill>
                  <a:srgbClr val="000000"/>
                </a:solidFill>
                <a:latin typeface="Kollektif"/>
              </a:rPr>
              <a:t>CMYK 19-15-0-33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960598" y="4006454"/>
            <a:ext cx="6525319" cy="375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12"/>
              </a:lnSpc>
            </a:pPr>
            <a:r>
              <a:rPr lang="en-US" sz="2412">
                <a:solidFill>
                  <a:srgbClr val="FFFFFF"/>
                </a:solidFill>
                <a:latin typeface="Kollektif"/>
              </a:rPr>
              <a:t>RGB 47-98-163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960598" y="6393213"/>
            <a:ext cx="6525319" cy="375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12"/>
              </a:lnSpc>
            </a:pPr>
            <a:r>
              <a:rPr lang="en-US" sz="2412">
                <a:solidFill>
                  <a:srgbClr val="FFFFFF"/>
                </a:solidFill>
                <a:latin typeface="Kollektif"/>
              </a:rPr>
              <a:t>RGB 3-14-79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960598" y="8140316"/>
            <a:ext cx="6525319" cy="375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12"/>
              </a:lnSpc>
            </a:pPr>
            <a:r>
              <a:rPr lang="en-US" sz="2412">
                <a:solidFill>
                  <a:srgbClr val="000000"/>
                </a:solidFill>
                <a:latin typeface="Kollektif"/>
              </a:rPr>
              <a:t>RGB 140-146-172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5726303" y="3576927"/>
            <a:ext cx="3537517" cy="431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12"/>
              </a:lnSpc>
            </a:pPr>
            <a:r>
              <a:rPr lang="en-US" sz="3112">
                <a:solidFill>
                  <a:srgbClr val="FFFFFF"/>
                </a:solidFill>
                <a:latin typeface="Calps Sans"/>
              </a:rPr>
              <a:t>LAPIS LAZULI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147776" y="4053621"/>
            <a:ext cx="4840468" cy="738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12"/>
              </a:lnSpc>
            </a:pPr>
            <a:r>
              <a:rPr lang="en-US" sz="2812" dirty="0">
                <a:solidFill>
                  <a:srgbClr val="FFFFFF"/>
                </a:solidFill>
                <a:latin typeface="Calps Sans"/>
              </a:rPr>
              <a:t>GOES WELL WITH SHADES OF ORANGE, YELLOW, MAROON AND LIGHT BLUE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5850297" y="6104724"/>
            <a:ext cx="3537517" cy="431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12"/>
              </a:lnSpc>
            </a:pPr>
            <a:r>
              <a:rPr lang="en-US" sz="3112">
                <a:solidFill>
                  <a:srgbClr val="FFFFFF"/>
                </a:solidFill>
                <a:latin typeface="Calps Sans"/>
              </a:rPr>
              <a:t>SAPPHIRE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5850295" y="7968733"/>
            <a:ext cx="3537517" cy="431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12"/>
              </a:lnSpc>
            </a:pPr>
            <a:r>
              <a:rPr lang="en-US" sz="3112" dirty="0">
                <a:solidFill>
                  <a:srgbClr val="000000"/>
                </a:solidFill>
                <a:latin typeface="Calps Sans"/>
              </a:rPr>
              <a:t>COOL GREY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960598" y="5144491"/>
            <a:ext cx="2751254" cy="55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12"/>
              </a:lnSpc>
            </a:pPr>
            <a:r>
              <a:rPr lang="en-US" sz="3612" dirty="0">
                <a:solidFill>
                  <a:srgbClr val="FFFFFF"/>
                </a:solidFill>
                <a:latin typeface="Kollektif"/>
              </a:rPr>
              <a:t>#030E4F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960598" y="7121458"/>
            <a:ext cx="2751254" cy="55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12"/>
              </a:lnSpc>
            </a:pPr>
            <a:r>
              <a:rPr lang="en-US" sz="3612" dirty="0">
                <a:solidFill>
                  <a:srgbClr val="000000"/>
                </a:solidFill>
                <a:latin typeface="Kollektif"/>
              </a:rPr>
              <a:t>#8C92AC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5850297" y="3041336"/>
            <a:ext cx="1409003" cy="384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64"/>
              </a:lnSpc>
            </a:pPr>
            <a:r>
              <a:rPr lang="en-US" sz="2464" dirty="0">
                <a:solidFill>
                  <a:srgbClr val="FFFFFF"/>
                </a:solidFill>
                <a:latin typeface="Kollektif"/>
              </a:rPr>
              <a:t>PRIMARY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5311474" y="5661020"/>
            <a:ext cx="1947826" cy="275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64"/>
              </a:lnSpc>
            </a:pPr>
            <a:r>
              <a:rPr lang="en-US" sz="1864">
                <a:solidFill>
                  <a:srgbClr val="FFFFFF"/>
                </a:solidFill>
                <a:latin typeface="Kollektif"/>
              </a:rPr>
              <a:t>SECONDARY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5311474" y="7637987"/>
            <a:ext cx="1947826" cy="275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64"/>
              </a:lnSpc>
            </a:pPr>
            <a:r>
              <a:rPr lang="en-US" sz="1864" dirty="0">
                <a:solidFill>
                  <a:srgbClr val="000000"/>
                </a:solidFill>
                <a:latin typeface="Kollektif"/>
              </a:rPr>
              <a:t>SECONDARY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075303" y="1171701"/>
            <a:ext cx="2651000" cy="288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28"/>
              </a:lnSpc>
            </a:pPr>
            <a:r>
              <a:rPr lang="en-US" sz="1828">
                <a:solidFill>
                  <a:srgbClr val="000000"/>
                </a:solidFill>
                <a:latin typeface="Kollektif Bold"/>
              </a:rPr>
              <a:t>COLOR PALLETTE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28700" y="6856067"/>
            <a:ext cx="3278265" cy="833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49"/>
              </a:lnSpc>
            </a:pPr>
            <a:r>
              <a:rPr lang="en-US" sz="2049">
                <a:solidFill>
                  <a:srgbClr val="000000"/>
                </a:solidFill>
                <a:latin typeface="Kollektif"/>
              </a:rPr>
              <a:t>Choices of standardised colors to imbue on corporate materials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28700" y="5678734"/>
            <a:ext cx="1752993" cy="867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49"/>
              </a:lnSpc>
            </a:pPr>
            <a:r>
              <a:rPr lang="en-US" sz="5649">
                <a:solidFill>
                  <a:srgbClr val="000000"/>
                </a:solidFill>
                <a:latin typeface="Kollektif"/>
              </a:rPr>
              <a:t>04</a:t>
            </a:r>
          </a:p>
        </p:txBody>
      </p:sp>
      <p:grpSp>
        <p:nvGrpSpPr>
          <p:cNvPr id="33" name="Group 5">
            <a:extLst>
              <a:ext uri="{FF2B5EF4-FFF2-40B4-BE49-F238E27FC236}">
                <a16:creationId xmlns:a16="http://schemas.microsoft.com/office/drawing/2014/main" id="{9BDA1D34-BB96-61D2-D5F3-6F8B216A4638}"/>
              </a:ext>
            </a:extLst>
          </p:cNvPr>
          <p:cNvGrpSpPr/>
          <p:nvPr/>
        </p:nvGrpSpPr>
        <p:grpSpPr>
          <a:xfrm>
            <a:off x="8423910" y="8550470"/>
            <a:ext cx="9864090" cy="1787457"/>
            <a:chOff x="0" y="0"/>
            <a:chExt cx="2597950" cy="644229"/>
          </a:xfrm>
          <a:solidFill>
            <a:srgbClr val="FFB301"/>
          </a:solidFill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1997DFA3-0161-BCC0-DCC1-FE67029C63AB}"/>
                </a:ext>
              </a:extLst>
            </p:cNvPr>
            <p:cNvSpPr/>
            <p:nvPr/>
          </p:nvSpPr>
          <p:spPr>
            <a:xfrm>
              <a:off x="0" y="0"/>
              <a:ext cx="2597950" cy="644229"/>
            </a:xfrm>
            <a:custGeom>
              <a:avLst/>
              <a:gdLst/>
              <a:ahLst/>
              <a:cxnLst/>
              <a:rect l="l" t="t" r="r" b="b"/>
              <a:pathLst>
                <a:path w="2597950" h="644229">
                  <a:moveTo>
                    <a:pt x="0" y="0"/>
                  </a:moveTo>
                  <a:lnTo>
                    <a:pt x="2597950" y="0"/>
                  </a:lnTo>
                  <a:lnTo>
                    <a:pt x="2597950" y="644229"/>
                  </a:lnTo>
                  <a:lnTo>
                    <a:pt x="0" y="644229"/>
                  </a:lnTo>
                  <a:close/>
                </a:path>
              </a:pathLst>
            </a:custGeom>
            <a:grpFill/>
          </p:spPr>
        </p:sp>
        <p:sp>
          <p:nvSpPr>
            <p:cNvPr id="35" name="TextBox 7">
              <a:extLst>
                <a:ext uri="{FF2B5EF4-FFF2-40B4-BE49-F238E27FC236}">
                  <a16:creationId xmlns:a16="http://schemas.microsoft.com/office/drawing/2014/main" id="{7416C7A0-55E3-69C5-4B70-82B0318B9548}"/>
                </a:ext>
              </a:extLst>
            </p:cNvPr>
            <p:cNvSpPr txBox="1"/>
            <p:nvPr/>
          </p:nvSpPr>
          <p:spPr>
            <a:xfrm>
              <a:off x="0" y="47625"/>
              <a:ext cx="2597950" cy="596604"/>
            </a:xfrm>
            <a:prstGeom prst="rect">
              <a:avLst/>
            </a:prstGeom>
            <a:solidFill>
              <a:srgbClr val="FFAE42">
                <a:alpha val="27843"/>
              </a:srgbClr>
            </a:solidFill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3"/>
                </a:lnSpc>
              </a:pPr>
              <a:endParaRPr dirty="0">
                <a:highlight>
                  <a:srgbClr val="FFFF00"/>
                </a:highlight>
              </a:endParaRPr>
            </a:p>
          </p:txBody>
        </p:sp>
      </p:grpSp>
      <p:sp>
        <p:nvSpPr>
          <p:cNvPr id="36" name="TextBox 17">
            <a:extLst>
              <a:ext uri="{FF2B5EF4-FFF2-40B4-BE49-F238E27FC236}">
                <a16:creationId xmlns:a16="http://schemas.microsoft.com/office/drawing/2014/main" id="{E4A6C8EF-C724-C023-74AE-A6D117A5F4CA}"/>
              </a:ext>
            </a:extLst>
          </p:cNvPr>
          <p:cNvSpPr txBox="1"/>
          <p:nvPr/>
        </p:nvSpPr>
        <p:spPr>
          <a:xfrm>
            <a:off x="8960598" y="9415485"/>
            <a:ext cx="6525319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12"/>
              </a:lnSpc>
            </a:pPr>
            <a:r>
              <a:rPr lang="en-US" sz="2412" dirty="0">
                <a:solidFill>
                  <a:srgbClr val="000000"/>
                </a:solidFill>
                <a:latin typeface="Kollektif"/>
              </a:rPr>
              <a:t>CMYK 0-32-74-0</a:t>
            </a:r>
          </a:p>
        </p:txBody>
      </p:sp>
      <p:sp>
        <p:nvSpPr>
          <p:cNvPr id="37" name="TextBox 20">
            <a:extLst>
              <a:ext uri="{FF2B5EF4-FFF2-40B4-BE49-F238E27FC236}">
                <a16:creationId xmlns:a16="http://schemas.microsoft.com/office/drawing/2014/main" id="{2004D605-64D5-6EAB-C1C3-8F0DF95F1C8E}"/>
              </a:ext>
            </a:extLst>
          </p:cNvPr>
          <p:cNvSpPr txBox="1"/>
          <p:nvPr/>
        </p:nvSpPr>
        <p:spPr>
          <a:xfrm>
            <a:off x="8960598" y="9863002"/>
            <a:ext cx="6525319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12"/>
              </a:lnSpc>
            </a:pPr>
            <a:r>
              <a:rPr lang="en-US" sz="2412" dirty="0">
                <a:solidFill>
                  <a:srgbClr val="000000"/>
                </a:solidFill>
                <a:latin typeface="Kollektif"/>
              </a:rPr>
              <a:t>RGB 255-174-66</a:t>
            </a:r>
          </a:p>
        </p:txBody>
      </p:sp>
      <p:sp>
        <p:nvSpPr>
          <p:cNvPr id="38" name="TextBox 24">
            <a:extLst>
              <a:ext uri="{FF2B5EF4-FFF2-40B4-BE49-F238E27FC236}">
                <a16:creationId xmlns:a16="http://schemas.microsoft.com/office/drawing/2014/main" id="{A0BC49DD-0566-7532-FF53-44785074AA6B}"/>
              </a:ext>
            </a:extLst>
          </p:cNvPr>
          <p:cNvSpPr txBox="1"/>
          <p:nvPr/>
        </p:nvSpPr>
        <p:spPr>
          <a:xfrm>
            <a:off x="15850296" y="9671576"/>
            <a:ext cx="3537517" cy="39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12"/>
              </a:lnSpc>
            </a:pPr>
            <a:r>
              <a:rPr lang="en-US" sz="3112" dirty="0">
                <a:solidFill>
                  <a:srgbClr val="000000"/>
                </a:solidFill>
                <a:latin typeface="Calps Sans"/>
              </a:rPr>
              <a:t>YELLOW ORANGE</a:t>
            </a:r>
          </a:p>
        </p:txBody>
      </p:sp>
      <p:sp>
        <p:nvSpPr>
          <p:cNvPr id="39" name="TextBox 26">
            <a:extLst>
              <a:ext uri="{FF2B5EF4-FFF2-40B4-BE49-F238E27FC236}">
                <a16:creationId xmlns:a16="http://schemas.microsoft.com/office/drawing/2014/main" id="{09AF6AA3-DBB1-5471-456E-4E05C8DE4144}"/>
              </a:ext>
            </a:extLst>
          </p:cNvPr>
          <p:cNvSpPr txBox="1"/>
          <p:nvPr/>
        </p:nvSpPr>
        <p:spPr>
          <a:xfrm>
            <a:off x="8960598" y="8844144"/>
            <a:ext cx="2751254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12"/>
              </a:lnSpc>
            </a:pPr>
            <a:r>
              <a:rPr lang="en-US" sz="3612" dirty="0">
                <a:solidFill>
                  <a:srgbClr val="000000"/>
                </a:solidFill>
                <a:latin typeface="Kollektif"/>
              </a:rPr>
              <a:t>#FFAE42</a:t>
            </a:r>
          </a:p>
        </p:txBody>
      </p:sp>
      <p:sp>
        <p:nvSpPr>
          <p:cNvPr id="40" name="TextBox 29">
            <a:extLst>
              <a:ext uri="{FF2B5EF4-FFF2-40B4-BE49-F238E27FC236}">
                <a16:creationId xmlns:a16="http://schemas.microsoft.com/office/drawing/2014/main" id="{2B1447DD-0FC0-DFC7-07E0-C914D6525628}"/>
              </a:ext>
            </a:extLst>
          </p:cNvPr>
          <p:cNvSpPr txBox="1"/>
          <p:nvPr/>
        </p:nvSpPr>
        <p:spPr>
          <a:xfrm>
            <a:off x="15311474" y="9360673"/>
            <a:ext cx="1947826" cy="275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64"/>
              </a:lnSpc>
            </a:pPr>
            <a:r>
              <a:rPr lang="en-US" sz="1864" dirty="0">
                <a:solidFill>
                  <a:srgbClr val="000000"/>
                </a:solidFill>
                <a:latin typeface="Kollektif"/>
              </a:rPr>
              <a:t>SECONDARY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3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5726303" y="1104900"/>
            <a:ext cx="1519860" cy="382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285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5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llektif Bold"/>
                <a:ea typeface="+mn-ea"/>
                <a:cs typeface="+mn-cs"/>
              </a:rPr>
              <a:t>2024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8886824"/>
            <a:ext cx="3748167" cy="371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llektif Bold"/>
                <a:ea typeface="+mn-ea"/>
                <a:cs typeface="+mn-cs"/>
              </a:rPr>
              <a:t>BRAND GUIDELINES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341659" y="7495404"/>
            <a:ext cx="5716895" cy="1553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93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93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llektif Bold"/>
                <a:ea typeface="+mn-ea"/>
                <a:cs typeface="+mn-cs"/>
              </a:rPr>
              <a:t>HEADER </a:t>
            </a:r>
          </a:p>
          <a:p>
            <a:pPr marL="0" marR="0" lvl="0" indent="0" algn="l" defTabSz="914400" rtl="0" eaLnBrk="1" fontAlgn="auto" latinLnBrk="0" hangingPunct="1">
              <a:lnSpc>
                <a:spcPts val="593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93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llektif Bold"/>
                <a:ea typeface="+mn-ea"/>
                <a:cs typeface="+mn-cs"/>
              </a:rPr>
              <a:t>AND FOOTER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6894167"/>
            <a:ext cx="3278265" cy="1052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4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llektif"/>
                <a:ea typeface="+mn-ea"/>
                <a:cs typeface="+mn-cs"/>
              </a:rPr>
              <a:t>A standardised design for the header and footer of every design to show the FC-BIOS branding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5783509"/>
            <a:ext cx="1752993" cy="76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64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6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llektif"/>
                <a:ea typeface="+mn-ea"/>
                <a:cs typeface="+mn-cs"/>
              </a:rPr>
              <a:t>05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075303" y="1200276"/>
            <a:ext cx="2651000" cy="259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2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2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llektif Bold"/>
                <a:ea typeface="+mn-ea"/>
                <a:cs typeface="+mn-cs"/>
              </a:rPr>
              <a:t>HEADER AND FOOTER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191</Words>
  <Application>Microsoft Office PowerPoint</Application>
  <PresentationFormat>Custom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Poppins Medium</vt:lpstr>
      <vt:lpstr>Kollektif Bold</vt:lpstr>
      <vt:lpstr>Futura Md BT</vt:lpstr>
      <vt:lpstr>Poppins SemiBold</vt:lpstr>
      <vt:lpstr>Arial</vt:lpstr>
      <vt:lpstr>Kollektif</vt:lpstr>
      <vt:lpstr>Montserrat Bold</vt:lpstr>
      <vt:lpstr>Montserrat Medium</vt:lpstr>
      <vt:lpstr>Calibri</vt:lpstr>
      <vt:lpstr>Farro</vt:lpstr>
      <vt:lpstr>Calps Sans</vt:lpstr>
      <vt:lpstr>Raleway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Cream Black Minimalist Interior Design Brand Guidelines Presentation</dc:title>
  <dc:creator>Syahmi</dc:creator>
  <cp:lastModifiedBy>MS-Office Fcbios Batch 2</cp:lastModifiedBy>
  <cp:revision>12</cp:revision>
  <dcterms:created xsi:type="dcterms:W3CDTF">2006-08-16T00:00:00Z</dcterms:created>
  <dcterms:modified xsi:type="dcterms:W3CDTF">2023-12-22T09:34:21Z</dcterms:modified>
  <dc:identifier>DAF2RoyNZEQ</dc:identifier>
</cp:coreProperties>
</file>