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823" autoAdjust="0"/>
  </p:normalViewPr>
  <p:slideViewPr>
    <p:cSldViewPr snapToGrid="0">
      <p:cViewPr varScale="1">
        <p:scale>
          <a:sx n="94" d="100"/>
          <a:sy n="94" d="100"/>
        </p:scale>
        <p:origin x="6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2/17/2024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2/17/2024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2/17/2024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C2C3BD3-4159-20FE-6DDA-48B363CC470F}"/>
              </a:ext>
            </a:extLst>
          </p:cNvPr>
          <p:cNvSpPr>
            <a:spLocks noGrp="1"/>
          </p:cNvSpPr>
          <p:nvPr>
            <p:ph type="ctrTitle"/>
          </p:nvPr>
        </p:nvSpPr>
        <p:spPr>
          <a:xfrm>
            <a:off x="1005654" y="744909"/>
            <a:ext cx="3776416" cy="3155419"/>
          </a:xfrm>
        </p:spPr>
        <p:txBody>
          <a:bodyPr anchor="b">
            <a:normAutofit/>
          </a:bodyPr>
          <a:lstStyle/>
          <a:p>
            <a:pPr algn="l"/>
            <a:r>
              <a:rPr lang="en-GB" sz="5400" dirty="0"/>
              <a:t>Altiq Hardware</a:t>
            </a:r>
            <a:br>
              <a:rPr lang="en-GB" sz="5400" dirty="0"/>
            </a:br>
            <a:endParaRPr lang="en-GB" sz="5400" dirty="0"/>
          </a:p>
        </p:txBody>
      </p:sp>
      <p:sp>
        <p:nvSpPr>
          <p:cNvPr id="3" name="Subtitle 2">
            <a:extLst>
              <a:ext uri="{FF2B5EF4-FFF2-40B4-BE49-F238E27FC236}">
                <a16:creationId xmlns:a16="http://schemas.microsoft.com/office/drawing/2014/main" id="{34D0D045-264D-F325-87E6-80F42FFDDC05}"/>
              </a:ext>
            </a:extLst>
          </p:cNvPr>
          <p:cNvSpPr>
            <a:spLocks noGrp="1"/>
          </p:cNvSpPr>
          <p:nvPr>
            <p:ph type="subTitle" idx="1"/>
          </p:nvPr>
        </p:nvSpPr>
        <p:spPr>
          <a:xfrm>
            <a:off x="1012785" y="4074784"/>
            <a:ext cx="4113007" cy="2038307"/>
          </a:xfrm>
        </p:spPr>
        <p:txBody>
          <a:bodyPr anchor="t">
            <a:normAutofit/>
          </a:bodyPr>
          <a:lstStyle/>
          <a:p>
            <a:pPr algn="l"/>
            <a:r>
              <a:rPr lang="en-GB" sz="2400" dirty="0"/>
              <a:t>Ad hoc requests; data insights presentation</a:t>
            </a:r>
            <a:endParaRPr lang="en-GB" sz="2200" b="1" dirty="0"/>
          </a:p>
        </p:txBody>
      </p:sp>
      <p:grpSp>
        <p:nvGrpSpPr>
          <p:cNvPr id="24"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6" name="Straight Connector 55">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descr="A logo with a letter in the middle&#10;&#10;Description automatically generated">
            <a:extLst>
              <a:ext uri="{FF2B5EF4-FFF2-40B4-BE49-F238E27FC236}">
                <a16:creationId xmlns:a16="http://schemas.microsoft.com/office/drawing/2014/main" id="{B5735931-D24F-BC76-D108-7532F0CC8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658" y="567942"/>
            <a:ext cx="5842012" cy="5716862"/>
          </a:xfrm>
          <a:prstGeom prst="rect">
            <a:avLst/>
          </a:prstGeom>
        </p:spPr>
      </p:pic>
      <p:grpSp>
        <p:nvGrpSpPr>
          <p:cNvPr id="28"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7" name="Freeform: Shape 56">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8156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6D97D6-14E1-34C9-26C4-B28EC8409233}"/>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33E66E9-4901-4CB2-A03C-6C762E10E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73A698F6-6F7E-E023-786F-553E7E01C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C88ACC9D-DAFB-5545-9AC2-EB1E97CE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31AD95E4-3175-F53D-33FA-4704ADD5F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82D4E428-BF70-D8EF-85E7-3DC883F95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A40D63D-B883-96AA-0004-D61716EB4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5B84357E-B26F-E9FC-9368-92EF946324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D04AC90-ED97-6DAF-F6A7-EC8231901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78D5492-7772-4178-62E1-70EBCEF2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575750C4-9807-D3A4-DB05-7B619E1CCA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35D56FD-8787-68BA-1290-848604757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CD7EF74-7323-AEDD-508C-AC703A419860}"/>
              </a:ext>
            </a:extLst>
          </p:cNvPr>
          <p:cNvSpPr>
            <a:spLocks noGrp="1"/>
          </p:cNvSpPr>
          <p:nvPr>
            <p:ph type="title"/>
          </p:nvPr>
        </p:nvSpPr>
        <p:spPr>
          <a:xfrm>
            <a:off x="281794" y="344709"/>
            <a:ext cx="9519030" cy="778348"/>
          </a:xfrm>
        </p:spPr>
        <p:txBody>
          <a:bodyPr>
            <a:noAutofit/>
          </a:bodyPr>
          <a:lstStyle/>
          <a:p>
            <a:r>
              <a:rPr lang="en-GB" sz="2400" dirty="0"/>
              <a:t>Q8. In which quarter of 2020, got the maximum  ‘</a:t>
            </a:r>
            <a:r>
              <a:rPr lang="en-GB" sz="2400" dirty="0" err="1"/>
              <a:t>total_sold_quantity</a:t>
            </a:r>
            <a:r>
              <a:rPr lang="en-GB" sz="2400" dirty="0"/>
              <a:t>’</a:t>
            </a:r>
          </a:p>
        </p:txBody>
      </p:sp>
      <p:sp>
        <p:nvSpPr>
          <p:cNvPr id="11" name="Content Placeholder 10">
            <a:extLst>
              <a:ext uri="{FF2B5EF4-FFF2-40B4-BE49-F238E27FC236}">
                <a16:creationId xmlns:a16="http://schemas.microsoft.com/office/drawing/2014/main" id="{F9DB556B-88B0-D7D1-D168-0D7843D7302B}"/>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C5616119-AE83-DC57-5864-A26B207B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6EBA0FA1-D53F-0915-5088-030D1CF7C5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406DC49A-9482-77D4-6643-36EF3A933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AE8E9201-C6DA-BAF1-3C8F-478C59DE102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A517B549-1CC5-2821-88B3-421137EBC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727103B-C74E-91DF-A07C-F37FB45E7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6F7F799-540C-F65D-9D4E-272945122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E62E8A7B-CAEF-4298-D545-B895FE5AA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B51F77C-A739-B12D-70AB-68C706189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DA29775-E831-AB3E-9DC3-51A2C0B93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64DAFEF-02FE-2CA9-B6AD-0C35E2EA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AF84ED16-2B16-8906-7FA6-FDB23F996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218" name="Picture 2" descr="A Power BI visual">
            <a:extLst>
              <a:ext uri="{FF2B5EF4-FFF2-40B4-BE49-F238E27FC236}">
                <a16:creationId xmlns:a16="http://schemas.microsoft.com/office/drawing/2014/main" id="{A00F61B1-3E3E-3340-E56D-2A9B73A3F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442" y="2327821"/>
            <a:ext cx="5619248" cy="220235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0">
            <a:extLst>
              <a:ext uri="{FF2B5EF4-FFF2-40B4-BE49-F238E27FC236}">
                <a16:creationId xmlns:a16="http://schemas.microsoft.com/office/drawing/2014/main" id="{7E81AE43-EBE3-94FD-80A4-B08EFD354AB0}"/>
              </a:ext>
            </a:extLst>
          </p:cNvPr>
          <p:cNvSpPr txBox="1">
            <a:spLocks/>
          </p:cNvSpPr>
          <p:nvPr/>
        </p:nvSpPr>
        <p:spPr>
          <a:xfrm>
            <a:off x="560479" y="2468829"/>
            <a:ext cx="4760592" cy="241141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In fiscal year 2020, Q3 recorded the lowest sales volume. Considering the typical decrease in computer hardware demand during the summer, Atliq Hardware could explore products like waterproof speakers to boost sales during this period</a:t>
            </a:r>
          </a:p>
        </p:txBody>
      </p:sp>
    </p:spTree>
    <p:extLst>
      <p:ext uri="{BB962C8B-B14F-4D97-AF65-F5344CB8AC3E}">
        <p14:creationId xmlns:p14="http://schemas.microsoft.com/office/powerpoint/2010/main" val="203029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43F362-4B58-C014-D6C6-98CFDEC9E39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9DA867C-832C-FB7F-724E-E64C37E27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F37A5BFD-FAA8-97AF-9947-74923699B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A9C28A7F-D846-B10A-772F-4A6015B359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6FFC6DD7-5104-1D0C-EC07-467358E94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5E43B136-5508-AE42-F40C-5E9262B11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6BEB198-FEF4-5E59-31E0-19AA6F81B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B1A6814-EA45-815D-EA16-26E7977E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C6FDEB9-F821-597E-5250-6B46C3BD4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04C9D9D-3373-29CE-DED4-070377CF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81040117-9113-D19B-C336-D8FB9542F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B1D66E3-38EC-7B7E-BF0A-9E159FF2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706CA85-855B-BE34-D7B7-A231BD29AEFA}"/>
              </a:ext>
            </a:extLst>
          </p:cNvPr>
          <p:cNvSpPr>
            <a:spLocks noGrp="1"/>
          </p:cNvSpPr>
          <p:nvPr>
            <p:ph type="title"/>
          </p:nvPr>
        </p:nvSpPr>
        <p:spPr>
          <a:xfrm>
            <a:off x="281794" y="344709"/>
            <a:ext cx="9519030" cy="778348"/>
          </a:xfrm>
        </p:spPr>
        <p:txBody>
          <a:bodyPr>
            <a:noAutofit/>
          </a:bodyPr>
          <a:lstStyle/>
          <a:p>
            <a:r>
              <a:rPr lang="en-GB" sz="2400" dirty="0"/>
              <a:t>Q9. Which channel helped to bring more gross sales in the fiscal year 2021 and the percentage of contribution</a:t>
            </a:r>
          </a:p>
        </p:txBody>
      </p:sp>
      <p:sp>
        <p:nvSpPr>
          <p:cNvPr id="11" name="Content Placeholder 10">
            <a:extLst>
              <a:ext uri="{FF2B5EF4-FFF2-40B4-BE49-F238E27FC236}">
                <a16:creationId xmlns:a16="http://schemas.microsoft.com/office/drawing/2014/main" id="{18AB8DBA-53D7-F68B-E957-D5FBD534AEC3}"/>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FB621562-3913-E844-8F43-76B1AA17F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C1954A90-3489-C0E7-5AE3-1E26851F8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02DC9D9C-8FDE-AA96-3CEE-3D3E471D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D41EA00C-67FE-45B7-E549-0F44A9FD2D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B29F6277-84FE-23CF-6095-FFEC8D82E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07090C68-888B-0ACF-AE15-DB1290925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8387A0F-67B3-BF6D-75A1-9156E981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4AB64130-407E-A1C3-64CA-7DC0B86CD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B14950C-ECA1-45C0-A175-E2B4D9E90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559E38A3-46FB-58D7-1154-8FEE7C020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D6AD87FE-8F27-A6E7-D4D7-E07E4F1A5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3F5A1946-742D-3FBA-0787-C421224C9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193" name="Picture 1" descr="Percentage of total gross amount (Channel) by channel">
            <a:extLst>
              <a:ext uri="{FF2B5EF4-FFF2-40B4-BE49-F238E27FC236}">
                <a16:creationId xmlns:a16="http://schemas.microsoft.com/office/drawing/2014/main" id="{D4A8214F-FC68-CAFF-0DF5-D32B52BB6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413" y="4241921"/>
            <a:ext cx="5062559" cy="2078314"/>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Gross Sales Amount by customer and channel">
            <a:extLst>
              <a:ext uri="{FF2B5EF4-FFF2-40B4-BE49-F238E27FC236}">
                <a16:creationId xmlns:a16="http://schemas.microsoft.com/office/drawing/2014/main" id="{F6DA7488-36D2-12AE-677A-4D47EB989F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041" y="1362625"/>
            <a:ext cx="4348792" cy="266813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0">
            <a:extLst>
              <a:ext uri="{FF2B5EF4-FFF2-40B4-BE49-F238E27FC236}">
                <a16:creationId xmlns:a16="http://schemas.microsoft.com/office/drawing/2014/main" id="{23747E0F-A72F-2365-A241-6DFCE3B70879}"/>
              </a:ext>
            </a:extLst>
          </p:cNvPr>
          <p:cNvSpPr txBox="1">
            <a:spLocks/>
          </p:cNvSpPr>
          <p:nvPr/>
        </p:nvSpPr>
        <p:spPr>
          <a:xfrm>
            <a:off x="475361" y="2701770"/>
            <a:ext cx="4760592" cy="241141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In fiscal year 2021, the retail sector dominated the gross sales amount, with Amazon contributing significantly to the bulk of these sales. Conversely, Atliq Exclusive generated the majority of its revenue through direct channels.</a:t>
            </a:r>
          </a:p>
        </p:txBody>
      </p:sp>
    </p:spTree>
    <p:extLst>
      <p:ext uri="{BB962C8B-B14F-4D97-AF65-F5344CB8AC3E}">
        <p14:creationId xmlns:p14="http://schemas.microsoft.com/office/powerpoint/2010/main" val="395023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BD3BE7-8635-F128-F043-2D4907FB8D3C}"/>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83444C-15F9-26EB-A18C-B6D6BF84C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BFFA98F0-4EC5-8656-4CE5-3D57E67A6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566138FC-96E7-73EB-105E-248F81F5D7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FD5277B6-7AE5-3381-DB2A-734EC35CF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09A08A38-900D-6E1B-2E81-EF6F4570B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AB1DC08-F793-AD54-0C94-09AE36FD7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303D74F-6249-9258-8B98-B1B2E4CD0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3DD40DAB-D3EF-3033-54CE-F8FB179AA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6B8A1FF-AAD0-6F25-D01E-216788D30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CFAB84B-5C16-62E9-0663-AAE508F3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0F7EC6C6-2733-79DA-5086-9C9533AF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35EF48B-1E23-16A1-5E4F-2EA5E20A8752}"/>
              </a:ext>
            </a:extLst>
          </p:cNvPr>
          <p:cNvSpPr>
            <a:spLocks noGrp="1"/>
          </p:cNvSpPr>
          <p:nvPr>
            <p:ph type="title"/>
          </p:nvPr>
        </p:nvSpPr>
        <p:spPr>
          <a:xfrm>
            <a:off x="281794" y="344709"/>
            <a:ext cx="9519030" cy="778348"/>
          </a:xfrm>
        </p:spPr>
        <p:txBody>
          <a:bodyPr>
            <a:noAutofit/>
          </a:bodyPr>
          <a:lstStyle/>
          <a:p>
            <a:r>
              <a:rPr lang="en-GB" sz="2400" dirty="0"/>
              <a:t>Q10. Get the Top 3 products in each division that have a high ‘</a:t>
            </a:r>
            <a:r>
              <a:rPr lang="en-GB" sz="2400" dirty="0" err="1"/>
              <a:t>total_sold_quantity</a:t>
            </a:r>
            <a:r>
              <a:rPr lang="en-GB" sz="2400" dirty="0"/>
              <a:t>’ in the ‘</a:t>
            </a:r>
            <a:r>
              <a:rPr lang="en-GB" sz="2400" dirty="0" err="1"/>
              <a:t>fiscal_year</a:t>
            </a:r>
            <a:r>
              <a:rPr lang="en-GB" sz="2400" dirty="0"/>
              <a:t>’ 2021</a:t>
            </a:r>
          </a:p>
        </p:txBody>
      </p:sp>
      <p:sp>
        <p:nvSpPr>
          <p:cNvPr id="11" name="Content Placeholder 10">
            <a:extLst>
              <a:ext uri="{FF2B5EF4-FFF2-40B4-BE49-F238E27FC236}">
                <a16:creationId xmlns:a16="http://schemas.microsoft.com/office/drawing/2014/main" id="{1E5172CD-4F9A-6FEE-5268-C204E0221A2B}"/>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C332D0FA-D0D8-13E1-9D47-F4CB8A0BD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24CC6F5C-B649-97F7-4771-7B61158AF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438CD118-06BD-C3DB-3681-752169DB8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33F6A11C-3EF3-A914-D4FA-05FEDFE5A22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AC4E7193-D642-B657-E877-53651D63E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6DC8737-B669-0B81-4192-CA5CF380B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A4AC737-2E68-91BC-82EA-BC20D8C8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5AA95A06-2436-26D7-3B9F-0FD5969AD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1093F7F-CA7D-3B2A-F248-8F3266552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18E4F298-5A74-A34E-4896-D15A4C792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DD9DCB6B-2C0B-BCD6-3A9D-D86BE824E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2ED4B83E-4F33-5E5D-A461-7F49004A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169" name="Picture 1" descr="Total Sold Quantity by division">
            <a:extLst>
              <a:ext uri="{FF2B5EF4-FFF2-40B4-BE49-F238E27FC236}">
                <a16:creationId xmlns:a16="http://schemas.microsoft.com/office/drawing/2014/main" id="{B3E09429-8BA2-C576-391E-65867FB82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1069" y="2179330"/>
            <a:ext cx="3516193" cy="2255888"/>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Gross Sales Amount by division">
            <a:extLst>
              <a:ext uri="{FF2B5EF4-FFF2-40B4-BE49-F238E27FC236}">
                <a16:creationId xmlns:a16="http://schemas.microsoft.com/office/drawing/2014/main" id="{BF5FF777-0B03-7362-6D89-1CDABEEB3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8572" y="2166409"/>
            <a:ext cx="3437705" cy="2268809"/>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A Power BI visual">
            <a:extLst>
              <a:ext uri="{FF2B5EF4-FFF2-40B4-BE49-F238E27FC236}">
                <a16:creationId xmlns:a16="http://schemas.microsoft.com/office/drawing/2014/main" id="{5282885F-AC1A-E2A6-0F87-9A3EE000C7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56" y="2006895"/>
            <a:ext cx="4472824" cy="26206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10">
            <a:extLst>
              <a:ext uri="{FF2B5EF4-FFF2-40B4-BE49-F238E27FC236}">
                <a16:creationId xmlns:a16="http://schemas.microsoft.com/office/drawing/2014/main" id="{E3C2BB39-A94F-6BB3-22CF-D74E1B922FC8}"/>
              </a:ext>
            </a:extLst>
          </p:cNvPr>
          <p:cNvSpPr txBox="1">
            <a:spLocks/>
          </p:cNvSpPr>
          <p:nvPr/>
        </p:nvSpPr>
        <p:spPr>
          <a:xfrm>
            <a:off x="489290" y="4944505"/>
            <a:ext cx="11094036" cy="106503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While the P &amp; A division accounts for the highest quantities sold and revenue, the highest grossing individual products belong to the N &amp; S divisions. Despite lower sales volumes, the PC division still contributes 37.97% of all gross sales.</a:t>
            </a:r>
          </a:p>
        </p:txBody>
      </p:sp>
    </p:spTree>
    <p:extLst>
      <p:ext uri="{BB962C8B-B14F-4D97-AF65-F5344CB8AC3E}">
        <p14:creationId xmlns:p14="http://schemas.microsoft.com/office/powerpoint/2010/main" val="375727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30DE5A-580E-7FE4-FCBB-D9A105B3137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D080324-8FF6-74F2-F114-B5AD4E50C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B3BA1DB-BEE4-4FFE-2AEE-2622AA15D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17C31FA5-3FD8-5479-2CF5-102CE45CE7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36F7968B-58A6-BB0D-7F6E-05773F351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A902F576-27DD-EA19-DE30-354B25C8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69186CD1-554B-EED0-DEE5-FC2E3AE69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B9ADA1E-D9BF-8354-1986-DED60933A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A94E5A1-0905-3574-F2D0-4429AA67B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52950CD0-3CEC-0408-BA01-B7DBFB264E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6129DD5B-D577-00C2-AB22-99BF0A7B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DC5D355D-56B5-F0C6-7C25-5E7E801B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7960A14-BB11-9AEA-F814-C2FCF418E925}"/>
              </a:ext>
            </a:extLst>
          </p:cNvPr>
          <p:cNvSpPr>
            <a:spLocks noGrp="1"/>
          </p:cNvSpPr>
          <p:nvPr>
            <p:ph type="title"/>
          </p:nvPr>
        </p:nvSpPr>
        <p:spPr>
          <a:xfrm>
            <a:off x="281794" y="344709"/>
            <a:ext cx="9519030" cy="778348"/>
          </a:xfrm>
        </p:spPr>
        <p:txBody>
          <a:bodyPr>
            <a:noAutofit/>
          </a:bodyPr>
          <a:lstStyle/>
          <a:p>
            <a:r>
              <a:rPr lang="en-GB" sz="2400" dirty="0"/>
              <a:t>Key takeaways</a:t>
            </a:r>
          </a:p>
        </p:txBody>
      </p:sp>
      <p:sp>
        <p:nvSpPr>
          <p:cNvPr id="11" name="Content Placeholder 10">
            <a:extLst>
              <a:ext uri="{FF2B5EF4-FFF2-40B4-BE49-F238E27FC236}">
                <a16:creationId xmlns:a16="http://schemas.microsoft.com/office/drawing/2014/main" id="{7530CFC1-5306-5A8D-27DD-862143669BF5}"/>
              </a:ext>
            </a:extLst>
          </p:cNvPr>
          <p:cNvSpPr>
            <a:spLocks noGrp="1"/>
          </p:cNvSpPr>
          <p:nvPr>
            <p:ph idx="1"/>
          </p:nvPr>
        </p:nvSpPr>
        <p:spPr>
          <a:xfrm>
            <a:off x="745330" y="1078032"/>
            <a:ext cx="9514716" cy="1597299"/>
          </a:xfrm>
        </p:spPr>
        <p:txBody>
          <a:bodyPr>
            <a:noAutofit/>
          </a:bodyPr>
          <a:lstStyle/>
          <a:p>
            <a:r>
              <a:rPr lang="en-GB" sz="1900" dirty="0"/>
              <a:t>In the fiscal year 2021, Atliq Hardware demonstrated robust performance by launching a remarkable array of </a:t>
            </a:r>
            <a:r>
              <a:rPr lang="en-GB" sz="1900" b="1" dirty="0"/>
              <a:t>102 new products</a:t>
            </a:r>
            <a:r>
              <a:rPr lang="en-GB" sz="1900" dirty="0"/>
              <a:t>. Notably, </a:t>
            </a:r>
            <a:r>
              <a:rPr lang="en-GB" sz="1900" b="1" dirty="0"/>
              <a:t>Peripherals</a:t>
            </a:r>
            <a:r>
              <a:rPr lang="en-GB" sz="1900" dirty="0"/>
              <a:t> </a:t>
            </a:r>
            <a:r>
              <a:rPr lang="en-GB" sz="1900" b="1" dirty="0"/>
              <a:t>and Accessories </a:t>
            </a:r>
            <a:r>
              <a:rPr lang="en-GB" sz="1900" dirty="0"/>
              <a:t>emerged as the </a:t>
            </a:r>
            <a:r>
              <a:rPr lang="en-GB" sz="1900" b="1" dirty="0"/>
              <a:t>primary revenue drivers</a:t>
            </a:r>
            <a:r>
              <a:rPr lang="en-GB" sz="1900" dirty="0"/>
              <a:t>, closely trailed by PC offerings. </a:t>
            </a:r>
            <a:br>
              <a:rPr lang="en-GB" sz="1900" dirty="0"/>
            </a:br>
            <a:endParaRPr lang="en-GB" sz="1900" dirty="0"/>
          </a:p>
          <a:p>
            <a:r>
              <a:rPr lang="en-GB" sz="1900" dirty="0"/>
              <a:t>The </a:t>
            </a:r>
            <a:r>
              <a:rPr lang="en-GB" sz="1900" b="1" dirty="0"/>
              <a:t>PC division </a:t>
            </a:r>
            <a:r>
              <a:rPr lang="en-GB" sz="1900" dirty="0"/>
              <a:t>emerged as the flagship performer, contributing a significant </a:t>
            </a:r>
            <a:r>
              <a:rPr lang="en-GB" sz="1900" b="1" dirty="0"/>
              <a:t>38% share to the total sales revenue</a:t>
            </a:r>
            <a:r>
              <a:rPr lang="en-GB" sz="1900" dirty="0"/>
              <a:t>, despite constituting a mere </a:t>
            </a:r>
            <a:r>
              <a:rPr lang="en-GB" sz="1900" b="1" dirty="0"/>
              <a:t>3% of the overall product volume </a:t>
            </a:r>
            <a:r>
              <a:rPr lang="en-GB" sz="1900" dirty="0"/>
              <a:t>sold. This underscores the division's pivotal role in the company's sales ecosystem. </a:t>
            </a:r>
          </a:p>
          <a:p>
            <a:r>
              <a:rPr lang="en-GB" sz="1900" dirty="0"/>
              <a:t>A strategic adjustment in discount rates presents an avenue to amplify gross sales figures. By fine-tuning discount structures, we can aim to incentivize customers towards higher purchasing volumes, thereby enhancing overall revenue streams. </a:t>
            </a:r>
          </a:p>
          <a:p>
            <a:r>
              <a:rPr lang="en-GB" sz="1900" dirty="0"/>
              <a:t>Recognizing the untapped potential in the </a:t>
            </a:r>
            <a:r>
              <a:rPr lang="en-GB" sz="1900" b="1" dirty="0"/>
              <a:t>e-commerce</a:t>
            </a:r>
            <a:r>
              <a:rPr lang="en-GB" sz="1900" dirty="0"/>
              <a:t> realm, there lies a compelling opportunity to </a:t>
            </a:r>
            <a:r>
              <a:rPr lang="en-GB" sz="1900" b="1" dirty="0"/>
              <a:t>amplify sales </a:t>
            </a:r>
            <a:r>
              <a:rPr lang="en-GB" sz="1900" dirty="0"/>
              <a:t>figures by forging partnerships with new e-commerce platforms. Leveraging competitive discounting strategies within this domain holds promise for augmenting e-commerce sales trajectory.</a:t>
            </a:r>
            <a:endParaRPr lang="en-US" sz="1900" dirty="0"/>
          </a:p>
        </p:txBody>
      </p:sp>
      <p:pic>
        <p:nvPicPr>
          <p:cNvPr id="7" name="Content Placeholder 6" descr="A logo with a letter in the middle&#10;&#10;Description automatically generated">
            <a:extLst>
              <a:ext uri="{FF2B5EF4-FFF2-40B4-BE49-F238E27FC236}">
                <a16:creationId xmlns:a16="http://schemas.microsoft.com/office/drawing/2014/main" id="{D003A532-8419-E6E4-F738-0B1C7C689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7254A7B3-5238-9498-54E0-9099E89B84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07E6002C-19F0-D7F5-06A4-1BE22017F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CC98C6E-CA79-DBF9-50BD-E4D44F95E8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A6E857B1-C890-606D-5C9E-C956F86B3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8BD50C-F875-0C25-30ED-757BEDC40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08025B3-E706-200A-4588-3E83C8B4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06BFAF3-E4AD-F049-7A7F-7F8D4B915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530D39A2-13B2-2D05-A1BE-F339B5298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0DA700EE-82BA-BC3B-5120-0EA5B62D9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EA22454-B88B-9C00-8B48-49C7FD1D1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6116F889-DE90-B820-116C-01FA22E73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6299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6A0EAFC-1108-BE4A-0B0A-409589663A60}"/>
              </a:ext>
            </a:extLst>
          </p:cNvPr>
          <p:cNvSpPr>
            <a:spLocks noGrp="1"/>
          </p:cNvSpPr>
          <p:nvPr>
            <p:ph type="title"/>
          </p:nvPr>
        </p:nvSpPr>
        <p:spPr>
          <a:xfrm>
            <a:off x="1198182" y="559813"/>
            <a:ext cx="3988369" cy="2236864"/>
          </a:xfrm>
        </p:spPr>
        <p:txBody>
          <a:bodyPr>
            <a:normAutofit/>
          </a:bodyPr>
          <a:lstStyle/>
          <a:p>
            <a:r>
              <a:rPr lang="en-GB" dirty="0"/>
              <a:t>Introduction</a:t>
            </a:r>
          </a:p>
        </p:txBody>
      </p:sp>
      <p:sp>
        <p:nvSpPr>
          <p:cNvPr id="11" name="Content Placeholder 10">
            <a:extLst>
              <a:ext uri="{FF2B5EF4-FFF2-40B4-BE49-F238E27FC236}">
                <a16:creationId xmlns:a16="http://schemas.microsoft.com/office/drawing/2014/main" id="{D49E3E02-05D8-57F6-C316-14D9DA56C19E}"/>
              </a:ext>
            </a:extLst>
          </p:cNvPr>
          <p:cNvSpPr>
            <a:spLocks noGrp="1"/>
          </p:cNvSpPr>
          <p:nvPr>
            <p:ph idx="1"/>
          </p:nvPr>
        </p:nvSpPr>
        <p:spPr>
          <a:xfrm>
            <a:off x="1185755" y="2955400"/>
            <a:ext cx="5736639" cy="2236863"/>
          </a:xfrm>
        </p:spPr>
        <p:txBody>
          <a:bodyPr>
            <a:normAutofit/>
          </a:bodyPr>
          <a:lstStyle/>
          <a:p>
            <a:r>
              <a:rPr lang="en-GB" sz="2000" dirty="0"/>
              <a:t>Atliq Hardware, a prominent manufacturer of computer hardware based in India and serving a global clientele, seek insights of its product sales to drive informed decision-making.</a:t>
            </a:r>
          </a:p>
        </p:txBody>
      </p:sp>
      <p:pic>
        <p:nvPicPr>
          <p:cNvPr id="7" name="Content Placeholder 6" descr="A logo with a letter in the middle&#10;&#10;Description automatically generated">
            <a:extLst>
              <a:ext uri="{FF2B5EF4-FFF2-40B4-BE49-F238E27FC236}">
                <a16:creationId xmlns:a16="http://schemas.microsoft.com/office/drawing/2014/main" id="{28EA0CA5-3D8E-783D-EA26-0E6C1042C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5326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4D077-04C6-F2CC-0DC8-C1CD2074DB42}"/>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276470-B30D-6B44-BEAE-AE350A4B1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27005BE6-CEDD-1596-1368-08A3F8BEBD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74920F98-BF07-F821-6F05-F7F6180D12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2B3FEAA2-0C77-A099-5208-7A6C3A4C6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CEBFBBDA-6979-3A70-95A2-DBDE6ACF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1281E58-A797-8CF7-F49D-4DB93CE01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BD684E8-F0AF-4C01-F0E8-518D00454A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85E696A2-2E87-1AB0-96DA-FD7B2AD7B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C5FD3BC-4FE1-4233-0EEB-B8B7018DF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C997099-84DD-8060-250F-8709FA14E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B8FB59B-8612-BEE3-07D2-65D58B9BA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57E34B0-517A-3195-48D0-67A27F867CFB}"/>
              </a:ext>
            </a:extLst>
          </p:cNvPr>
          <p:cNvSpPr>
            <a:spLocks noGrp="1"/>
          </p:cNvSpPr>
          <p:nvPr>
            <p:ph type="title"/>
          </p:nvPr>
        </p:nvSpPr>
        <p:spPr>
          <a:xfrm>
            <a:off x="281794" y="344709"/>
            <a:ext cx="9519030" cy="778348"/>
          </a:xfrm>
        </p:spPr>
        <p:txBody>
          <a:bodyPr>
            <a:noAutofit/>
          </a:bodyPr>
          <a:lstStyle/>
          <a:p>
            <a:r>
              <a:rPr lang="en-GB" sz="2400" dirty="0"/>
              <a:t>Q1. Provide the list of markets in which customer "Atliq Exclusive" operates its business in the APAC region</a:t>
            </a:r>
          </a:p>
        </p:txBody>
      </p:sp>
      <p:sp>
        <p:nvSpPr>
          <p:cNvPr id="11" name="Content Placeholder 10">
            <a:extLst>
              <a:ext uri="{FF2B5EF4-FFF2-40B4-BE49-F238E27FC236}">
                <a16:creationId xmlns:a16="http://schemas.microsoft.com/office/drawing/2014/main" id="{B75DE8B8-3345-378B-5BEA-A36FDF50657E}"/>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FE479F6A-9A59-8E66-F3F5-1249A93A5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B26612D3-F25F-8C12-FF52-9990A5A9A5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5E46E016-1B87-201F-F472-35309E3EA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50104F28-E81D-2A5D-995D-846AFFC209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BF29A8E6-5E59-50B8-37BD-6FAB84A69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B85BE3-5153-9765-A51A-F1B3549DF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841CABAC-CEC4-C5D6-4707-C3AD3119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A5D38AE-9DAB-9B25-9AA8-A769CD28A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68882B5-6A68-BACB-0501-49F8395CE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76D0919-851E-16F9-147B-3627BEB38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096F21C-4664-B6DF-EFE6-0707224F2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3EF1AD59-861A-C941-B3B4-F290EE569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descr="A map of the world&#10;&#10;Description automatically generated">
            <a:extLst>
              <a:ext uri="{FF2B5EF4-FFF2-40B4-BE49-F238E27FC236}">
                <a16:creationId xmlns:a16="http://schemas.microsoft.com/office/drawing/2014/main" id="{26AF2647-92E4-710C-54F5-23CA4FAF3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161" y="4078790"/>
            <a:ext cx="4897571" cy="2152779"/>
          </a:xfrm>
          <a:prstGeom prst="rect">
            <a:avLst/>
          </a:prstGeom>
        </p:spPr>
      </p:pic>
      <p:pic>
        <p:nvPicPr>
          <p:cNvPr id="12" name="Picture 2" descr="Gross Sales Amount by market and customer">
            <a:extLst>
              <a:ext uri="{FF2B5EF4-FFF2-40B4-BE49-F238E27FC236}">
                <a16:creationId xmlns:a16="http://schemas.microsoft.com/office/drawing/2014/main" id="{DC09D1B2-C82B-99ED-E7C5-13C274742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0789" y="1368472"/>
            <a:ext cx="3176685" cy="2567346"/>
          </a:xfrm>
          <a:prstGeom prst="rect">
            <a:avLst/>
          </a:prstGeom>
          <a:noFill/>
          <a:extLst>
            <a:ext uri="{909E8E84-426E-40DD-AFC4-6F175D3DCCD1}">
              <a14:hiddenFill xmlns:a14="http://schemas.microsoft.com/office/drawing/2010/main">
                <a:solidFill>
                  <a:srgbClr val="FFFFFF"/>
                </a:solidFill>
              </a14:hiddenFill>
            </a:ext>
          </a:extLst>
        </p:spPr>
      </p:pic>
      <p:sp>
        <p:nvSpPr>
          <p:cNvPr id="27" name="Content Placeholder 10">
            <a:extLst>
              <a:ext uri="{FF2B5EF4-FFF2-40B4-BE49-F238E27FC236}">
                <a16:creationId xmlns:a16="http://schemas.microsoft.com/office/drawing/2014/main" id="{72FC42A9-95C1-5C44-FA22-4AFD9C394A51}"/>
              </a:ext>
            </a:extLst>
          </p:cNvPr>
          <p:cNvSpPr txBox="1">
            <a:spLocks/>
          </p:cNvSpPr>
          <p:nvPr/>
        </p:nvSpPr>
        <p:spPr>
          <a:xfrm>
            <a:off x="591919" y="2875178"/>
            <a:ext cx="4789323" cy="22082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India emerges as the top market for Atliq Exclusive in the Asia Pacific region, leading in Gross Sales among eight countries. It is followed by South Korea, Indonesia, Australia, and others.</a:t>
            </a:r>
          </a:p>
        </p:txBody>
      </p:sp>
    </p:spTree>
    <p:extLst>
      <p:ext uri="{BB962C8B-B14F-4D97-AF65-F5344CB8AC3E}">
        <p14:creationId xmlns:p14="http://schemas.microsoft.com/office/powerpoint/2010/main" val="54311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23A0EF-BD85-D6C2-1B45-3554ECB992A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156FC46-6F3E-85D7-6667-2B93D1E1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C262CDED-B38B-2CA4-8E95-573090BDF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96CC2E75-04B9-4ECD-1455-1C43C07640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09449FA2-7B80-FD08-9314-0EE1B6B90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853F8186-BB78-2380-3A66-E1A096370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51B93-9663-FA7C-3868-30056A1FD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812A079-3099-081D-703E-D673AAFF2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2C226072-7050-5698-7933-E3BD2B917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13DCA3-5B8C-877C-5742-CCC533929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8B38AA72-CB67-0105-C90E-E52BF724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BD6549C-0CBA-683C-4615-CCA6AF07A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E7D038E-9E19-6213-A98C-45CA0883A3EC}"/>
              </a:ext>
            </a:extLst>
          </p:cNvPr>
          <p:cNvSpPr>
            <a:spLocks noGrp="1"/>
          </p:cNvSpPr>
          <p:nvPr>
            <p:ph type="title"/>
          </p:nvPr>
        </p:nvSpPr>
        <p:spPr>
          <a:xfrm>
            <a:off x="281794" y="344709"/>
            <a:ext cx="9519030" cy="778348"/>
          </a:xfrm>
        </p:spPr>
        <p:txBody>
          <a:bodyPr>
            <a:noAutofit/>
          </a:bodyPr>
          <a:lstStyle/>
          <a:p>
            <a:r>
              <a:rPr lang="en-GB" sz="2400" dirty="0"/>
              <a:t>Q2. What is the percentage of unique product increase in 2021 vs. 2020</a:t>
            </a:r>
          </a:p>
        </p:txBody>
      </p:sp>
      <p:sp>
        <p:nvSpPr>
          <p:cNvPr id="11" name="Content Placeholder 10">
            <a:extLst>
              <a:ext uri="{FF2B5EF4-FFF2-40B4-BE49-F238E27FC236}">
                <a16:creationId xmlns:a16="http://schemas.microsoft.com/office/drawing/2014/main" id="{36C93CE1-1E93-FD14-4D4F-9E88E4DC6F6F}"/>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B28660A0-874B-F91C-FD7C-2DDD7341A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35AE4F38-3C72-0101-CE84-B48359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B495CDDC-4BA9-13BD-5AD0-3417F2151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6FF30984-5075-F085-E132-29093E4F6BE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AED964F3-6189-A8D0-6182-C9C996769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81003A8-2D95-4809-636E-71C0B62B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68CD96E-6E04-CC1A-5C09-ADE3C57EF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F0ADF68-0677-EA35-6890-178FA36F8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26251592-1485-C329-1964-940BCB180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CED1B4E0-AD8E-AC25-4397-967238C2F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EC6EAB8-2118-B6DA-545C-47AC93D00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3999850-492B-4DC3-1050-98A8193A2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074" name="Picture 2" descr="A Power BI visual">
            <a:extLst>
              <a:ext uri="{FF2B5EF4-FFF2-40B4-BE49-F238E27FC236}">
                <a16:creationId xmlns:a16="http://schemas.microsoft.com/office/drawing/2014/main" id="{674AFCBC-5560-9DCB-B63B-C4DD0ECA5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418" y="2946275"/>
            <a:ext cx="4896605" cy="109204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0">
            <a:extLst>
              <a:ext uri="{FF2B5EF4-FFF2-40B4-BE49-F238E27FC236}">
                <a16:creationId xmlns:a16="http://schemas.microsoft.com/office/drawing/2014/main" id="{B15DBFCE-5305-F45F-B3B8-18B32EE6FAE4}"/>
              </a:ext>
            </a:extLst>
          </p:cNvPr>
          <p:cNvSpPr txBox="1">
            <a:spLocks/>
          </p:cNvSpPr>
          <p:nvPr/>
        </p:nvSpPr>
        <p:spPr>
          <a:xfrm>
            <a:off x="591919" y="2875178"/>
            <a:ext cx="4789323" cy="22082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There's been a notable 36.33% increase in the number of unique products from 2020 to 2021. </a:t>
            </a:r>
          </a:p>
        </p:txBody>
      </p:sp>
    </p:spTree>
    <p:extLst>
      <p:ext uri="{BB962C8B-B14F-4D97-AF65-F5344CB8AC3E}">
        <p14:creationId xmlns:p14="http://schemas.microsoft.com/office/powerpoint/2010/main" val="159790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886C8B-B3EF-87E6-FD9C-8879D5458AC7}"/>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09AE12-DE0B-C17D-048E-F6CFFD949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7A6F88F5-A62D-986D-6047-5819BB1AC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D2BBED44-825C-E9F8-8B3D-BD8B69BCD9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FBF88B74-7DEC-3A75-5D69-E92CD3768A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890D6807-ADD2-54BC-70A9-4F7BE6A21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497C7E5-A465-A5BD-4A2A-AE1731671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2E25C54-2C93-AF1F-852D-F41358EB1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7B5AA81-76D1-A790-ACD7-47B0C834B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D071D17-A62C-00C7-9824-A155B048E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04BD7E3C-E2C1-E119-3C27-E04639ABF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7B9CE39-8595-C55C-2EF6-3C6A30948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7C96D4D-B1FB-DE1F-8A6D-97D30639C59F}"/>
              </a:ext>
            </a:extLst>
          </p:cNvPr>
          <p:cNvSpPr>
            <a:spLocks noGrp="1"/>
          </p:cNvSpPr>
          <p:nvPr>
            <p:ph type="title"/>
          </p:nvPr>
        </p:nvSpPr>
        <p:spPr>
          <a:xfrm>
            <a:off x="281794" y="344709"/>
            <a:ext cx="9519030" cy="778348"/>
          </a:xfrm>
        </p:spPr>
        <p:txBody>
          <a:bodyPr>
            <a:noAutofit/>
          </a:bodyPr>
          <a:lstStyle/>
          <a:p>
            <a:r>
              <a:rPr lang="en-GB" sz="2400" dirty="0"/>
              <a:t>Q3. Provide a report with all the unique product counts for each segment and sort them in descending order of product counts.</a:t>
            </a:r>
          </a:p>
        </p:txBody>
      </p:sp>
      <p:sp>
        <p:nvSpPr>
          <p:cNvPr id="11" name="Content Placeholder 10">
            <a:extLst>
              <a:ext uri="{FF2B5EF4-FFF2-40B4-BE49-F238E27FC236}">
                <a16:creationId xmlns:a16="http://schemas.microsoft.com/office/drawing/2014/main" id="{AC04206F-C997-D50A-61AC-0F852D6A4993}"/>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C9062C83-503C-06B3-07A6-F9F05AE8F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DEFE08A0-2EAF-16AE-6576-E13366690F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EEDFFA1D-DE1C-B2C6-287E-9B9D8744E7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FE732559-9A90-A90F-9828-2739D37A9E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62B56394-7058-71BE-A226-457D83C7DB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7225653-FF63-CE4F-797C-845DD183D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699A914-6C18-CCB1-9F36-C572091AF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82DD0744-B1A9-9552-033C-CA96AB76B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256B2EF1-D549-A68A-882B-FE94CE52E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5236114-DF82-C7D9-4FB1-03BD82E49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1E03FBA-16E6-CB3A-5C8C-272C7D86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09A834AF-2EBE-7D34-00EB-156070BB7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ontent Placeholder 10">
            <a:extLst>
              <a:ext uri="{FF2B5EF4-FFF2-40B4-BE49-F238E27FC236}">
                <a16:creationId xmlns:a16="http://schemas.microsoft.com/office/drawing/2014/main" id="{2667783D-E218-BF56-82E9-9389460BDE23}"/>
              </a:ext>
            </a:extLst>
          </p:cNvPr>
          <p:cNvSpPr txBox="1">
            <a:spLocks/>
          </p:cNvSpPr>
          <p:nvPr/>
        </p:nvSpPr>
        <p:spPr>
          <a:xfrm>
            <a:off x="591919" y="2875178"/>
            <a:ext cx="4789323" cy="22082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There is  however an opportunity for Atliq hardware to explore current trends and consumer needs, particularly in the Networking and Storage segments.</a:t>
            </a:r>
            <a:endParaRPr lang="en-GB" sz="1900" dirty="0"/>
          </a:p>
        </p:txBody>
      </p:sp>
      <p:pic>
        <p:nvPicPr>
          <p:cNvPr id="6" name="Picture 1" descr="Unique_Product_Count by segment">
            <a:extLst>
              <a:ext uri="{FF2B5EF4-FFF2-40B4-BE49-F238E27FC236}">
                <a16:creationId xmlns:a16="http://schemas.microsoft.com/office/drawing/2014/main" id="{71897BB5-6A16-5B6B-E8B2-47A573E0D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963" y="1957590"/>
            <a:ext cx="5354943" cy="293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05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63BCC9-D66A-39BB-5D7D-7B41D920F347}"/>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20F8C3-5CB4-CDCF-D637-D3FF71B94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3D05CEE-FB36-640E-A972-9F263339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1E5D84BB-CCD7-BA46-09C5-84E7AD29C1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7355791A-73CD-FB1B-3AA1-9CF7CB0AF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CD82C69B-E2CD-26EE-1673-F0E1BA459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663BB5D6-D1B8-5C39-5D27-1CC6F05E4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1BDEB4C-9CFD-0C1D-AC59-E216E3E4A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84BD45B-66F7-F081-7776-2315BD1AF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7A646AA-6C8A-0A49-A709-06891F989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55126790-65D1-D9C3-552D-4F6442994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39D0533-446D-3DCE-9779-CB824598D2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63B269C-6998-F112-1EE3-298738CF220F}"/>
              </a:ext>
            </a:extLst>
          </p:cNvPr>
          <p:cNvSpPr>
            <a:spLocks noGrp="1"/>
          </p:cNvSpPr>
          <p:nvPr>
            <p:ph type="title"/>
          </p:nvPr>
        </p:nvSpPr>
        <p:spPr>
          <a:xfrm>
            <a:off x="281794" y="344709"/>
            <a:ext cx="9519030" cy="778348"/>
          </a:xfrm>
        </p:spPr>
        <p:txBody>
          <a:bodyPr>
            <a:noAutofit/>
          </a:bodyPr>
          <a:lstStyle/>
          <a:p>
            <a:r>
              <a:rPr lang="en-GB" sz="2400" dirty="0"/>
              <a:t>Q4. Which segment had the most increase in unique products in 2021 vs 2020?</a:t>
            </a:r>
          </a:p>
        </p:txBody>
      </p:sp>
      <p:sp>
        <p:nvSpPr>
          <p:cNvPr id="11" name="Content Placeholder 10">
            <a:extLst>
              <a:ext uri="{FF2B5EF4-FFF2-40B4-BE49-F238E27FC236}">
                <a16:creationId xmlns:a16="http://schemas.microsoft.com/office/drawing/2014/main" id="{5DD4AD3C-1B1B-E226-2133-0402F8644CAC}"/>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AB9E4595-3701-9633-0832-0CDCE6623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36C8261A-116C-E520-67B2-22A1F6446C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97710F06-EA0F-1B9A-798E-0D3787B238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5046244E-DDF9-548F-5BEE-C8E9729048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432E4A0E-7388-9EE0-706A-02E1D2ED2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72F31C9-934B-ADEC-BD2E-D4DB74CE9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0A936E27-4DE9-9EA4-D393-946056A51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3D3881E-C47F-4BA5-89AB-D07FEDD4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8D7E36D-C9BE-B851-B70A-494EF3664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744C85C8-4C23-665C-D506-922B010C6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FB1736A4-1DBF-E9F6-D838-4B7B6775A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4BB872F7-DFE0-47F2-49B0-B01F18DD6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1" descr="A Power BI visual">
            <a:extLst>
              <a:ext uri="{FF2B5EF4-FFF2-40B4-BE49-F238E27FC236}">
                <a16:creationId xmlns:a16="http://schemas.microsoft.com/office/drawing/2014/main" id="{6CA9E7ED-D253-1251-90FD-20E99A662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2102" y="2578041"/>
            <a:ext cx="4690438" cy="23106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10">
            <a:extLst>
              <a:ext uri="{FF2B5EF4-FFF2-40B4-BE49-F238E27FC236}">
                <a16:creationId xmlns:a16="http://schemas.microsoft.com/office/drawing/2014/main" id="{10DAF743-D60C-0942-4316-0A09FDE5B733}"/>
              </a:ext>
            </a:extLst>
          </p:cNvPr>
          <p:cNvSpPr txBox="1">
            <a:spLocks/>
          </p:cNvSpPr>
          <p:nvPr/>
        </p:nvSpPr>
        <p:spPr>
          <a:xfrm>
            <a:off x="591919" y="2875178"/>
            <a:ext cx="4789323" cy="22082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The Desktop segment witnessed the most significant comparative increase in its product offerings during the 2021 fiscal year</a:t>
            </a:r>
          </a:p>
        </p:txBody>
      </p:sp>
    </p:spTree>
    <p:extLst>
      <p:ext uri="{BB962C8B-B14F-4D97-AF65-F5344CB8AC3E}">
        <p14:creationId xmlns:p14="http://schemas.microsoft.com/office/powerpoint/2010/main" val="32512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C3339-507B-834A-87D4-9464C3FD1DFB}"/>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49427ED-0D87-DD74-5B23-B90C3A6A7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2C730A54-EA14-CAD3-50E9-DE6EA349A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90ECAB5E-DC9F-DA4E-D2CD-0E3673C9AE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C325DE35-46C2-520F-D187-2DBDF0B3D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2063521C-6CAE-710A-4A09-4030564E1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6E4EBAFE-BD11-FDE9-8359-661AE9A49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05D8AE1-C673-E612-6819-18F41501E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933DF44-9820-7DB7-68D0-CE247E52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C871F653-BF5F-DEC1-E9C0-3250203FA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D9B8112-E6CA-DD01-C1EC-6D2CC3A72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662A5507-24E3-1381-BEBD-EB2E7102F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2DE3700-A590-6A72-5292-2681048497BE}"/>
              </a:ext>
            </a:extLst>
          </p:cNvPr>
          <p:cNvSpPr>
            <a:spLocks noGrp="1"/>
          </p:cNvSpPr>
          <p:nvPr>
            <p:ph type="title"/>
          </p:nvPr>
        </p:nvSpPr>
        <p:spPr>
          <a:xfrm>
            <a:off x="281794" y="344709"/>
            <a:ext cx="9519030" cy="778348"/>
          </a:xfrm>
        </p:spPr>
        <p:txBody>
          <a:bodyPr>
            <a:noAutofit/>
          </a:bodyPr>
          <a:lstStyle/>
          <a:p>
            <a:r>
              <a:rPr lang="en-GB" sz="2400" dirty="0"/>
              <a:t>Q5. Get the products that have the highest and lowest manufacturing costs.</a:t>
            </a:r>
          </a:p>
        </p:txBody>
      </p:sp>
      <p:sp>
        <p:nvSpPr>
          <p:cNvPr id="11" name="Content Placeholder 10">
            <a:extLst>
              <a:ext uri="{FF2B5EF4-FFF2-40B4-BE49-F238E27FC236}">
                <a16:creationId xmlns:a16="http://schemas.microsoft.com/office/drawing/2014/main" id="{223C1245-B4C2-4F77-7AB6-6B5F1B5E5DC0}"/>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DED2F411-1DBC-60B4-1640-E4211BA64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ABC893B5-5587-C79B-F91A-0D89858D9C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90997A00-F034-E817-44E6-A6662C06C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68D86C29-0D03-EE64-B37A-BB1D69C16AE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F522436C-7613-A198-D772-D1350E77F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E525C32-FA40-B8BA-6650-2C0C4B5B2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197EE1F-59CE-3670-3879-70A238153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7B367A8E-1A7C-4E70-D4E3-987C6C5FD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6BB583C-589F-592A-D484-81C563064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CFF9C860-58AC-FB03-FD90-BD54931F7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96B19BFF-8242-8D81-9244-4B28A6549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3D81A378-D157-2EEF-821E-FFC27C77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124" name="Picture 4" descr="A Power BI visual">
            <a:extLst>
              <a:ext uri="{FF2B5EF4-FFF2-40B4-BE49-F238E27FC236}">
                <a16:creationId xmlns:a16="http://schemas.microsoft.com/office/drawing/2014/main" id="{DFBB1C05-8A17-4C86-D0A7-3164B297E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455" y="2172249"/>
            <a:ext cx="7638466" cy="145092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0">
            <a:extLst>
              <a:ext uri="{FF2B5EF4-FFF2-40B4-BE49-F238E27FC236}">
                <a16:creationId xmlns:a16="http://schemas.microsoft.com/office/drawing/2014/main" id="{3DB5BCAA-4C5E-95A2-9C7C-C32451C11A99}"/>
              </a:ext>
            </a:extLst>
          </p:cNvPr>
          <p:cNvSpPr txBox="1">
            <a:spLocks/>
          </p:cNvSpPr>
          <p:nvPr/>
        </p:nvSpPr>
        <p:spPr>
          <a:xfrm>
            <a:off x="265968" y="4155626"/>
            <a:ext cx="10598465" cy="12605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AQ Home Allin1 Gen2 commands the highest manufacturing cost, it also achieves a substantial gross margin of 541.55 for the 2021 fiscal year contrasting with AQ Pen Drive DRC's lower margin of 2.70, reflecting differing market dynamics and pricing strategies</a:t>
            </a:r>
          </a:p>
        </p:txBody>
      </p:sp>
    </p:spTree>
    <p:extLst>
      <p:ext uri="{BB962C8B-B14F-4D97-AF65-F5344CB8AC3E}">
        <p14:creationId xmlns:p14="http://schemas.microsoft.com/office/powerpoint/2010/main" val="56656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28AE84-8381-5299-ADCF-EE5AD80FA4F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E60760-1BCD-377E-64C4-9999C4E0B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143F34EE-EFB3-D674-2EED-70EA2413A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85EFB2EB-D61B-40DF-1164-818954D273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36F1C25C-75B3-E9F7-A8BF-8001C3BE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03795C31-E81D-44EC-AC11-080CB89D2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4912F5C-5173-C51F-369A-CD7A5B528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3046229-4F6B-5A67-02F9-F7EE0B56D8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0F3A1B-C99C-EE3B-FE25-BD786561C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5D17748-2928-E20D-69C8-DEB29C1DD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0ECA6E9-CFC0-C862-4070-8149AAEF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183EBD22-8A89-40AD-06FA-07304CDAB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0F3A065-0103-990E-2B54-D6794B60FB73}"/>
              </a:ext>
            </a:extLst>
          </p:cNvPr>
          <p:cNvSpPr>
            <a:spLocks noGrp="1"/>
          </p:cNvSpPr>
          <p:nvPr>
            <p:ph type="title"/>
          </p:nvPr>
        </p:nvSpPr>
        <p:spPr>
          <a:xfrm>
            <a:off x="281794" y="344709"/>
            <a:ext cx="9519030" cy="778348"/>
          </a:xfrm>
        </p:spPr>
        <p:txBody>
          <a:bodyPr>
            <a:noAutofit/>
          </a:bodyPr>
          <a:lstStyle/>
          <a:p>
            <a:r>
              <a:rPr lang="en-GB" sz="2400" dirty="0"/>
              <a:t>Q6. Generate a report which contains the top 5 customers who received an average high ‘</a:t>
            </a:r>
            <a:r>
              <a:rPr lang="en-GB" sz="2400" dirty="0" err="1"/>
              <a:t>pre_invoice_discount_pct</a:t>
            </a:r>
            <a:r>
              <a:rPr lang="en-GB" sz="2400" dirty="0"/>
              <a:t>’ for the fiscal year 2021 and in the Indian market.</a:t>
            </a:r>
          </a:p>
        </p:txBody>
      </p:sp>
      <p:sp>
        <p:nvSpPr>
          <p:cNvPr id="11" name="Content Placeholder 10">
            <a:extLst>
              <a:ext uri="{FF2B5EF4-FFF2-40B4-BE49-F238E27FC236}">
                <a16:creationId xmlns:a16="http://schemas.microsoft.com/office/drawing/2014/main" id="{B5926C7A-9DE8-E71C-05BF-87C413D591EE}"/>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97899BBD-C758-21F7-F9D7-5D321C50F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7AF7585E-8095-3EB2-7294-31CB5AD6A0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6AF08BB3-C406-8655-F8BD-91CD2868D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7DF03DBD-A61D-3713-DD90-500A8EB30C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95BFDBEE-6B3F-D573-677A-650F3860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A9C1DED-610E-D40F-2E9B-9D8E8ACBE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6E4D9C6-5205-9E32-5A1C-2108F117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7DD07948-08CE-F888-A6FC-707243105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C8D8B3C-7E3A-824D-7E74-C19CD7ECA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8630FE2-232A-4E00-D1E5-2D5A962D1A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678EC9F-100B-5668-008D-1E56DC68A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46C94D01-7E49-2F15-1565-457730B09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A screenshot of a computer&#10;&#10;Description automatically generated">
            <a:extLst>
              <a:ext uri="{FF2B5EF4-FFF2-40B4-BE49-F238E27FC236}">
                <a16:creationId xmlns:a16="http://schemas.microsoft.com/office/drawing/2014/main" id="{7B6D9AB3-CB2E-EB89-E8A3-832134457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203" y="2395637"/>
            <a:ext cx="5529300" cy="2066725"/>
          </a:xfrm>
          <a:prstGeom prst="rect">
            <a:avLst/>
          </a:prstGeom>
        </p:spPr>
      </p:pic>
      <p:sp>
        <p:nvSpPr>
          <p:cNvPr id="9" name="Content Placeholder 10">
            <a:extLst>
              <a:ext uri="{FF2B5EF4-FFF2-40B4-BE49-F238E27FC236}">
                <a16:creationId xmlns:a16="http://schemas.microsoft.com/office/drawing/2014/main" id="{3AB0CF72-F723-E9CD-84C6-02A65D306E45}"/>
              </a:ext>
            </a:extLst>
          </p:cNvPr>
          <p:cNvSpPr txBox="1">
            <a:spLocks/>
          </p:cNvSpPr>
          <p:nvPr/>
        </p:nvSpPr>
        <p:spPr>
          <a:xfrm>
            <a:off x="591919" y="2875178"/>
            <a:ext cx="4789323" cy="22082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Flipkart, boasting the highest average discount, also leads in sales figures. This indicates that the company's strategy of offering discounts to customers is proving to be effective.</a:t>
            </a:r>
          </a:p>
        </p:txBody>
      </p:sp>
    </p:spTree>
    <p:extLst>
      <p:ext uri="{BB962C8B-B14F-4D97-AF65-F5344CB8AC3E}">
        <p14:creationId xmlns:p14="http://schemas.microsoft.com/office/powerpoint/2010/main" val="33063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D8C5F2-2550-5099-D233-8A5E63ECE508}"/>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CFFE3E8-DEA6-6B7D-BC8B-96471863B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D63EC051-8BE9-3A06-E463-323A66287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Top left">
            <a:extLst>
              <a:ext uri="{FF2B5EF4-FFF2-40B4-BE49-F238E27FC236}">
                <a16:creationId xmlns:a16="http://schemas.microsoft.com/office/drawing/2014/main" id="{8D991B05-9040-3090-AEF1-D072F55289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9" name="Freeform: Shape 18">
              <a:extLst>
                <a:ext uri="{FF2B5EF4-FFF2-40B4-BE49-F238E27FC236}">
                  <a16:creationId xmlns:a16="http://schemas.microsoft.com/office/drawing/2014/main" id="{4C9651CB-952C-AC93-0070-72A79573D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Freeform: Shape 19">
              <a:extLst>
                <a:ext uri="{FF2B5EF4-FFF2-40B4-BE49-F238E27FC236}">
                  <a16:creationId xmlns:a16="http://schemas.microsoft.com/office/drawing/2014/main" id="{F3335ABB-1AC4-AC1E-2BD5-5293F35C6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61AE81C-9DC1-E2AA-1064-AAC866007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92F4524-2936-6D73-87EC-34831D9D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2E5D594-F89E-EAC2-7160-BB01CEFE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C47B946D-1E03-05EF-B850-3CBAB2032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DA980E-6DDD-C757-641F-2506FF6F2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1B83DD69-38FB-F1D2-47B3-D3E63879A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E413F83-B52D-F176-B7EA-54D0271BE16A}"/>
              </a:ext>
            </a:extLst>
          </p:cNvPr>
          <p:cNvSpPr>
            <a:spLocks noGrp="1"/>
          </p:cNvSpPr>
          <p:nvPr>
            <p:ph type="title"/>
          </p:nvPr>
        </p:nvSpPr>
        <p:spPr>
          <a:xfrm>
            <a:off x="281794" y="344709"/>
            <a:ext cx="9519030" cy="778348"/>
          </a:xfrm>
        </p:spPr>
        <p:txBody>
          <a:bodyPr>
            <a:noAutofit/>
          </a:bodyPr>
          <a:lstStyle/>
          <a:p>
            <a:r>
              <a:rPr lang="en-GB" sz="2400" dirty="0"/>
              <a:t>Q7. Get the complete report of the Gross sales amount for the customer “Atliq Exclusive” for each month. </a:t>
            </a:r>
          </a:p>
        </p:txBody>
      </p:sp>
      <p:sp>
        <p:nvSpPr>
          <p:cNvPr id="11" name="Content Placeholder 10">
            <a:extLst>
              <a:ext uri="{FF2B5EF4-FFF2-40B4-BE49-F238E27FC236}">
                <a16:creationId xmlns:a16="http://schemas.microsoft.com/office/drawing/2014/main" id="{BCF974D9-1BA6-B5ED-A95E-07F9A86B9236}"/>
              </a:ext>
            </a:extLst>
          </p:cNvPr>
          <p:cNvSpPr>
            <a:spLocks noGrp="1"/>
          </p:cNvSpPr>
          <p:nvPr>
            <p:ph idx="1"/>
          </p:nvPr>
        </p:nvSpPr>
        <p:spPr>
          <a:xfrm>
            <a:off x="777117" y="1239141"/>
            <a:ext cx="4327316" cy="441695"/>
          </a:xfrm>
        </p:spPr>
        <p:txBody>
          <a:bodyPr>
            <a:noAutofit/>
          </a:bodyPr>
          <a:lstStyle/>
          <a:p>
            <a:r>
              <a:rPr lang="en-US" sz="2400" u="sng" dirty="0"/>
              <a:t>Insights</a:t>
            </a:r>
          </a:p>
        </p:txBody>
      </p:sp>
      <p:pic>
        <p:nvPicPr>
          <p:cNvPr id="7" name="Content Placeholder 6" descr="A logo with a letter in the middle&#10;&#10;Description automatically generated">
            <a:extLst>
              <a:ext uri="{FF2B5EF4-FFF2-40B4-BE49-F238E27FC236}">
                <a16:creationId xmlns:a16="http://schemas.microsoft.com/office/drawing/2014/main" id="{EA7269CE-7C60-589A-7B5F-352733B8D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110" y="567943"/>
            <a:ext cx="1205393" cy="1179570"/>
          </a:xfrm>
          <a:prstGeom prst="rect">
            <a:avLst/>
          </a:prstGeom>
        </p:spPr>
      </p:pic>
      <p:grpSp>
        <p:nvGrpSpPr>
          <p:cNvPr id="28" name="Bottom Right">
            <a:extLst>
              <a:ext uri="{FF2B5EF4-FFF2-40B4-BE49-F238E27FC236}">
                <a16:creationId xmlns:a16="http://schemas.microsoft.com/office/drawing/2014/main" id="{D8C5032B-659A-86BD-1C11-47185C322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A2698DE6-B6DC-A6A5-EC23-5363B1723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3B232C84-3195-6A26-30E4-E43677DD72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845106C2-3034-0100-2A68-B57453354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4A766E3-E233-2E1A-DDAC-3D5937081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8C00D017-965B-2558-B6AE-CE8C8071A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CEFBB4-C560-949A-511D-2542F62F7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81DFF335-9B24-A4F5-2919-1D974E07A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EA2F468-2FEC-4CCA-96B9-03E5CA1B7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CCAE1A80-9EF5-75E1-F86C-A936F8AB9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28C70CBC-E5E3-0B57-2D91-BF8A8F2D5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8" name="Picture 4" descr="Gross Sales Amount by Fiscal Year, Quarter and Month Name">
            <a:extLst>
              <a:ext uri="{FF2B5EF4-FFF2-40B4-BE49-F238E27FC236}">
                <a16:creationId xmlns:a16="http://schemas.microsoft.com/office/drawing/2014/main" id="{0D91DDB9-4AC5-050B-C4A5-F109A0610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136" y="1655985"/>
            <a:ext cx="5406638" cy="395541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0">
            <a:extLst>
              <a:ext uri="{FF2B5EF4-FFF2-40B4-BE49-F238E27FC236}">
                <a16:creationId xmlns:a16="http://schemas.microsoft.com/office/drawing/2014/main" id="{49968563-8FDB-8FBD-F169-4519ED6B6253}"/>
              </a:ext>
            </a:extLst>
          </p:cNvPr>
          <p:cNvSpPr txBox="1">
            <a:spLocks/>
          </p:cNvSpPr>
          <p:nvPr/>
        </p:nvSpPr>
        <p:spPr>
          <a:xfrm>
            <a:off x="351680" y="2752442"/>
            <a:ext cx="4760592" cy="241141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900" dirty="0"/>
              <a:t>Atliq hardware could consider introducing products to capitalize on the summer season. Despite the pandemic, overall sales have shown consistent growth compared to the pre-pandemic year.</a:t>
            </a:r>
          </a:p>
        </p:txBody>
      </p:sp>
    </p:spTree>
    <p:extLst>
      <p:ext uri="{BB962C8B-B14F-4D97-AF65-F5344CB8AC3E}">
        <p14:creationId xmlns:p14="http://schemas.microsoft.com/office/powerpoint/2010/main" val="632468098"/>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Explore</Template>
  <TotalTime>17302</TotalTime>
  <Words>752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AvenirNext LT Pro Medium</vt:lpstr>
      <vt:lpstr>Posterama</vt:lpstr>
      <vt:lpstr>ExploreVTI</vt:lpstr>
      <vt:lpstr>Altiq Hardware </vt:lpstr>
      <vt:lpstr>Introduction</vt:lpstr>
      <vt:lpstr>Q1. Provide the list of markets in which customer "Atliq Exclusive" operates its business in the APAC region</vt:lpstr>
      <vt:lpstr>Q2. What is the percentage of unique product increase in 2021 vs. 2020</vt:lpstr>
      <vt:lpstr>Q3. Provide a report with all the unique product counts for each segment and sort them in descending order of product counts.</vt:lpstr>
      <vt:lpstr>Q4. Which segment had the most increase in unique products in 2021 vs 2020?</vt:lpstr>
      <vt:lpstr>Q5. Get the products that have the highest and lowest manufacturing costs.</vt:lpstr>
      <vt:lpstr>Q6. Generate a report which contains the top 5 customers who received an average high ‘pre_invoice_discount_pct’ for the fiscal year 2021 and in the Indian market.</vt:lpstr>
      <vt:lpstr>Q7. Get the complete report of the Gross sales amount for the customer “Atliq Exclusive” for each month. </vt:lpstr>
      <vt:lpstr>Q8. In which quarter of 2020, got the maximum  ‘total_sold_quantity’</vt:lpstr>
      <vt:lpstr>Q9. Which channel helped to bring more gross sales in the fiscal year 2021 and the percentage of contribution</vt:lpstr>
      <vt:lpstr>Q10. Get the Top 3 products in each division that have a high ‘total_sold_quantity’ in the ‘fiscal_year’ 2021</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dc:title>
  <dc:creator>Ahmed Ahmed</dc:creator>
  <cp:lastModifiedBy>Ahmed Ahmed</cp:lastModifiedBy>
  <cp:revision>14</cp:revision>
  <dcterms:created xsi:type="dcterms:W3CDTF">2024-02-04T23:57:57Z</dcterms:created>
  <dcterms:modified xsi:type="dcterms:W3CDTF">2024-02-17T03:42:42Z</dcterms:modified>
</cp:coreProperties>
</file>