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3668216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794633"/>
            <a:ext cx="8520599" cy="26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4221097"/>
            <a:ext cx="8520599" cy="9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557233"/>
            <a:ext cx="8520599" cy="2639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99000"/>
            <a:ext cx="8520599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3307400"/>
            <a:ext cx="8114399" cy="326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8424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987833"/>
            <a:ext cx="2807999" cy="410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701800"/>
            <a:ext cx="5683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834132"/>
            <a:ext cx="4045199" cy="2069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3974833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5644966"/>
            <a:ext cx="5998800" cy="798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0" y="794633"/>
            <a:ext cx="8520599" cy="26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Fantasy Football Client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221097"/>
            <a:ext cx="8520599" cy="97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Ron Weber &amp; Asheq Ahmed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Players come from ProfessionalTeams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536625"/>
            <a:ext cx="3753299" cy="456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teamName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varchar(30) </a:t>
            </a:r>
            <a:r>
              <a:rPr lang="en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byeWeek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 not null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>
              <a:spcBef>
                <a:spcPts val="0"/>
              </a:spcBef>
              <a:buNone/>
            </a:pPr>
            <a:r>
              <a:rPr lang="en" sz="1700"/>
              <a:t>teamName → (byeWeek)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374" y="1273325"/>
            <a:ext cx="4634924" cy="508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487" y="3209525"/>
            <a:ext cx="2389724" cy="31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Roster players for your *own* team!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536625"/>
            <a:ext cx="5993099" cy="510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FantasyTeam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varchar(30) NOT NULL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userName →(email)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Rostered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between 0 and 1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rosterSlot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enum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('QB,'RB1','RB2','WR1','WR2','TE1', 'FLEX','BN1','BN1','BN1','BN1','BN1','BN1','BN1','BN1')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(userName, playerID)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Player(playerID)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userName, playerID → start, rosterSlot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300" y="1451649"/>
            <a:ext cx="2731224" cy="47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Roster (Ron's Fantasy Team)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+-------+------------+----------+----------+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start | rosterSpot | playerID | userName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+-------+------------+----------+----------+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RB         |    14691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TE         |    67281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WR         |    62547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WR         |    94447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WR         |    43142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QB         |    38776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RB         |    24505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RB         |    33269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RB         |    51980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RB         |    31240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RB         |    89067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TE         |    89354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QB         |    44066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+-------+------------+----------+----------+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Roster (Ron's Fantasy Team)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+-------+----------+--------------+------------+----------+----------+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start | </a:t>
            </a:r>
            <a:r>
              <a:rPr b="1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b="1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| rosterSpot | </a:t>
            </a:r>
            <a:r>
              <a:rPr b="1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playerID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| userName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+-------+----------+--------------+------------+----------+----------+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Blount   | LeGarrette   | RB         |    14691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Ertz     | Zach         | TE         |    67281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Hopkins  | DeAndre      | WR         |    62547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Brown    | Antonio      | WR         |    94447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Diggs    | Stefon       | WR         |    43142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Carr     | Derek        | QB         |    38776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1 | Johnson  | Chris        | RB         |    24505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Forte    | Matt         | RB         |    33269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Starks   | James        | RB         |    51980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West     | Charcandrick | RB         |    31240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Mathews  | Ryan         | RB         |    89067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Barnidge | Gary         | TE         |    89354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|     0 | Dalton   | Andy         | QB         |    44066 | Ron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+-------+----------+--------------+------------+----------+----------+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405825" y="1147600"/>
            <a:ext cx="6569400" cy="5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  <a:latin typeface="Alfa Slab One"/>
                <a:ea typeface="Alfa Slab One"/>
                <a:cs typeface="Alfa Slab One"/>
                <a:sym typeface="Alfa Slab One"/>
              </a:rPr>
              <a:t>Natural Join with Player name/ID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Matchup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36625"/>
            <a:ext cx="5951699" cy="46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 not null,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numeric(5,2)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numeric(5,2)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Key(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week, userName1 → score1, userName2, score2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11700" y="4384475"/>
            <a:ext cx="4417499" cy="149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/>
              <a:t>Score</a:t>
            </a:r>
            <a:r>
              <a:rPr i="1" lang="en"/>
              <a:t> is produced by compiling statistics scored by starting players on the corresponding roster.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i="1" lang="en"/>
              <a:t>Score</a:t>
            </a:r>
            <a:r>
              <a:rPr i="1" lang="en"/>
              <a:t> </a:t>
            </a:r>
            <a:r>
              <a:rPr b="1" i="1" lang="en"/>
              <a:t>formula</a:t>
            </a:r>
            <a:r>
              <a:rPr i="1" lang="en"/>
              <a:t> is determined by a setting in the Java Client.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350" y="427600"/>
            <a:ext cx="4287874" cy="39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Matchup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536625"/>
            <a:ext cx="5951699" cy="46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 not null,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numeric(5,2)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numeric(5,2)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Key(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FantasyTeam(userName)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week, userName1 → score1, userName2, score2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4384475"/>
            <a:ext cx="7807499" cy="21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week | userName1   | score1 | userName2  | score2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Asheq       |  84.00 | Ron  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96.20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Tekin       |  91.00 | Meral 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101.50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Connamacher |  86.00 | Kamil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98.00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Lewicki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Mehmet     |  91.00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Rabinovich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Liberatore |  94.00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350" y="427600"/>
            <a:ext cx="4287874" cy="39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Statistics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536625"/>
            <a:ext cx="5863499" cy="498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int(5) not null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 not null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passingYards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numeric(4,1) a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rushingYards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numeric(4,1) b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recievingYards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numeric(4,1) c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returnYards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numeric(4,1) 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passingTD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rushingTD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recievingTD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returnTD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h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interception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int(1) i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firstDown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j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fumbleLost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k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fumbleRecovery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int(1) 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REFERENCES Player(playerID)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playerID, week → a, b, c, d, e, f, g, h, i, j, k, l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49" y="1109225"/>
            <a:ext cx="3775349" cy="44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71450"/>
            <a:ext cx="6896100" cy="6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311700" y="794633"/>
            <a:ext cx="8520599" cy="26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Queries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700"/>
              <a:t>Find the Leader in Week 1 Passing Yards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536625"/>
            <a:ext cx="4118700" cy="2058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lastName, firstName, passYds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Player Natural Join playerScores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passYds IS NOT NULL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week=1;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passYds DESC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1;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Fantasy Football?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Fantasy Football is a predictive game that follows professional football in the US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At the beginning of the football season, a group of people will arrange a Fantasy Football league, in which they each form a team made up of NFL players.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Points for your fantasy team are based in the game statistics of the players on it.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Each week, each fantasy team will go up against a different fantasy team.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the winning teams from week 1.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536625"/>
            <a:ext cx="5412600" cy="2445599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userName1 as winner, score1 as winScore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Matchup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week=1 AND score1&gt;score2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(SELECT userName2, score2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Matchup</a:t>
            </a:r>
          </a:p>
          <a:p>
            <a:pPr indent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week=1 AND score2&gt;score1)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49450" y="4426400"/>
            <a:ext cx="5537100" cy="21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week | userName1   | score1 | userName2  | score2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Asheq       |  84.00 | Ron  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96.20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Tekin       |  91.00 | Meral 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101.50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Connamacher |  86.00 | Kamil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98.00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Lewicki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Mehmet     |  91.00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Rabinovich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Liberatore |  94.00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5929100" y="1141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+------------+----------+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winner     | winScore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+------------+----------+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Lewicki    |   120.00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Rabinovich |   100.00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Ron        |    96.20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Meral      |   101.50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Kamil      |    98.00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+------------+----------+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700"/>
              <a:t>Which professional teams are Ron's players from?  How many belong to each team?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536626"/>
            <a:ext cx="8520599" cy="1754099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teamName, COUNT(teamName)</a:t>
            </a:r>
          </a:p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(FantasyTeam NATURAL JOIN Rostered NATURAL JOIN Player)</a:t>
            </a:r>
          </a:p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userName='Ron'</a:t>
            </a:r>
          </a:p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teamName</a:t>
            </a:r>
          </a:p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count(teamName) DESC;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850100" y="3373700"/>
            <a:ext cx="3982199" cy="3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teamName | COUNT(teamName)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PHI      |               2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NWE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PIT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ARI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KAN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CHI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OAK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MIN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CIN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GNB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HOU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CLE      |               1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+----------+-----------------+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Ron's Opponent's Roster for Week 1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playerID, position, lastName, firstName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(Player P NATURAL JOIN Rostered R), FantasyTeam Opponent, Matchup M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M.userName1 = 'Ron' AND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M.userName2 = Opponent.userName AND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Opponent.userName = R.userName AND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M.week = 1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(SELECT playerID, position, lastName, firstName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(Player P NATURAL JOIN Rostered R), FantasyTeam Opponent, Matchup M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M.userName2 = 'Ron' AND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M.userName1 = Opponent.userName AND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Opponent.userName = R.userName AND</a:t>
            </a:r>
          </a:p>
          <a:p>
            <a:pPr indent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M.week = 1);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726400" y="3166300"/>
            <a:ext cx="4797900" cy="36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playerID | position | lastName | firstName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11117 | QB       | Luck     | Andrew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32207 | RB       | Woodhead | Danny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46913 | RB       | Spiller  | C.J.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51729 | TE       | Bennett  | Martellus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62811 | WR       | Tate     | Golden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64066 | WR       | Crabtree | Michael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68795 | RB       | Sproles  | Darren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69879 | WR       | Robinson | Allen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75762 | RB       | Stewart  | Jonathan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87515 | RB       | Anderson | C.J.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92584 | WR       | Cooks    | Brandin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95972 | QB       | Smith    | Alex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Ron's Opponent's </a:t>
            </a:r>
            <a:r>
              <a:rPr lang="en">
                <a:solidFill>
                  <a:srgbClr val="4A86E8"/>
                </a:solidFill>
              </a:rPr>
              <a:t>Starting</a:t>
            </a:r>
            <a:r>
              <a:rPr lang="en"/>
              <a:t> Roster 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playerID, position, lastName, firstName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(Player P NATURAL JOIN Rostered R), FantasyTeam Opponent, Matchup 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M.userName1 = 'Ron' AND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M.userName2 = Opponent.userName AND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Opponent.userName = R.userName AND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M.week = 1 </a:t>
            </a:r>
            <a:r>
              <a:rPr lang="en">
                <a:solidFill>
                  <a:srgbClr val="0000FF"/>
                </a:solidFill>
              </a:rPr>
              <a:t>AND start=1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(SELECT playerID, position, lastName, firstName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(Player P NATURAL JOIN Rostered R), FantasyTeam Opponent, Matchup M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M.userName2 = 'Ron' AND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M.userName1 = Opponent.userName AND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Opponent.userName = R.userName AND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M.week = 1 </a:t>
            </a:r>
            <a:r>
              <a:rPr lang="en">
                <a:solidFill>
                  <a:srgbClr val="0000FF"/>
                </a:solidFill>
              </a:rPr>
              <a:t>AND start=1</a:t>
            </a:r>
            <a:r>
              <a:rPr lang="en"/>
              <a:t>);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744500" y="3145375"/>
            <a:ext cx="4848599" cy="25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playerID | position | lastName | firstName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32207 | RB       | Woodhead | Danny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51729 | TE       | Bennett  | Martellus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62811 | WR       | Tate     | Golden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64066 | WR       | Crabtree | Michael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69879 | WR       | Robinson | Allen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75762 | RB       | Stewart  | Jonathan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95972 | QB       | Smith    | Alex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+----------+----------+----------+-----------+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290350" y="1355000"/>
            <a:ext cx="8520599" cy="48116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firstName, lastName, passYds, rushYds, recYds, retYds, passYds + rushYds + recYds + retYds as totalYds from playerScores Natural Join Player where week=11 AND passYds IS NOT NULL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UNION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(select firstName, lastName, passYds, rushYds, recYds, retYds, passYds + rushYds + recYds + retYds as totalYds from playerScores Natural Join Player where week=11 AND rushYds IS NOT NULL)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UNION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(select firstName, lastName, passYds, rushYds, recYds, retYds, passYds + rushYds + recYds + retYds as totalYds from playerScores Natural Join Player where week=11 AND recYds IS NOT NULL)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UNION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-&gt; (select firstName, lastName, passYds, rushYds, recYds, retYds, passYds + rushYds + recYds + retYds as totalYds from playerScores Natural Join Player where week=11 AND retYds IS NOT NULL);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players who scored statistically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756100" y="2006700"/>
            <a:ext cx="6076199" cy="42860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+--------------+----------+---------+---------+--------+--------+----------+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firstName    | lastName | passYds | rushYds | recYds | retYds | totalYds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+--------------+----------+---------+---------+--------+--------+----------+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Derek        | Carr     |     169 |       8 |   NULL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Andy         | Dalton   |     315 |      34 |   NULL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Alex         | Smith    |     253 |      33 |   NULL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Chris        | Johnson  |    NULL |      63 |      2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Charcandrick | West     |    NULL |      16 |     48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Danny        | Woodhead |    NULL |       7 |      9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James        | Starks   |    NULL |      14 |     30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Golden       | Tate     |    NULL |       2 |     73 |     48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Jonathan     | Stewart  |    NULL |     102 |     12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C.J.         | Anderson |    NULL |      59 |     13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Stefon       | Diggs    |    NULL |    NULL |     66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Martellus    | Bennett  |    NULL |    NULL |     26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DeAndre      | Hopkins  |    NULL |    NULL |    118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Michael      | Crabtree |    NULL |    NULL |     50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Zach         | Ertz     |    NULL |    NULL |     12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Darren       | Sproles  |    NULL |    NULL |     38 |      6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Allen        | Robinson |    NULL |    NULL |    113 |   NULL |     NULL |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+--------------+----------+---------+---------+--------+--------+----------+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Next: Scrape Data from the Internet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05" y="1965130"/>
            <a:ext cx="6616175" cy="2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MySQL Server</a:t>
            </a:r>
            <a:r>
              <a:rPr lang="en"/>
              <a:t> version: 5.6.26 MySQL Community Server (GPL)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©  2000, 2015, Oracle and/or its affiliates. All rights reserved.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developed using </a:t>
            </a:r>
            <a:r>
              <a:rPr b="1" lang="en"/>
              <a:t>Java</a:t>
            </a:r>
            <a:r>
              <a:rPr lang="en"/>
              <a:t> Version 1.8.0_20, Copyright © 2015 Oracle and/or its affiliates. All rights reserved.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Scraping API</a:t>
            </a:r>
            <a:r>
              <a:rPr lang="en"/>
              <a:t> developed using Selenium ChromeDriver 2.20, Chromium project.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 on this 13" Macbook Pro with Retina Display, running </a:t>
            </a:r>
            <a:r>
              <a:rPr b="1" lang="en"/>
              <a:t>Mac OS X 10.10.5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Fantasy Team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mysql&gt; select * from FantasyTeam;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userName    | email        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Asheq       | ara47@case.edu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Tekin       | gxo3@case.edu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Connamacher | hsc21@case.edu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Kamil       | kxt147@case.edu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Lewicki     | msl88@case.edu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Mehmet      | mxk331@case.edu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b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Meral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| </a:t>
            </a:r>
            <a:r>
              <a:rPr b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mxo2@case.edu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Rabinovich  | mxr136@case.edu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Ron         | rdw62@case.edu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Liberatore  | vxl11@case.edu  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Fantasy Team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mysql&gt; select * from FantasyTeam;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userName    | email        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Asheq       | ara47@case.edu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Tekin       | gxo3@case.edu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Connamacher | hsc21@case.edu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Kamil       | kxt147@case.edu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Lewicki     | msl88@case.edu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Mehmet      | mxk331@case.edu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Meral</a:t>
            </a:r>
            <a:r>
              <a:rPr b="1"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|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mxo2@case.edu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Rabinovich  | mxr136@case.edu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Ron         | rdw62@case.edu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Liberatore  | vxl11@case.edu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Fantasy Team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36633"/>
            <a:ext cx="27572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mysql&gt; select * from FantasyTeam;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userName    | email        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Asheq       | ara47@case.edu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Tekin       | gxo3@case.edu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Connamacher | hsc21@case.edu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Kamil       | kxt147@case.edu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Lewicki     | msl88@case.edu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Mehmet      | mxk331@case.edu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Meral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|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mxo2@case.edu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Rabinovich  | mxr136@case.edu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Ron         | rdw62@case.edu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Liberatore  | vxl11@case.edu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3145600" y="1609933"/>
            <a:ext cx="54966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Teams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compete against another team in a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Matchup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once a week.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week | userName1   | score1 | userName2  | score2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Asheq       |   0.00 | Ron       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Tekin       |   0.00 | Meral     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Connamacher |   0.00 | Kamil     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Lewicki     |   0.00 | Mehmet    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Rabinovich  |   0.00 | Liberatore |   0.00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Fantasy Team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536633"/>
            <a:ext cx="27572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mysql&gt; select * from FantasyTeam;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userName    | email        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Asheq       | ara47@case.edu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Tekin       | gxo3@case.edu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Connamacher | hsc21@case.edu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Kamil       | kxt147@case.edu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Lewicki     | msl88@case.edu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Mehmet      | mxk331@case.edu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Meral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| mxo2@case.edu 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Rabinovich  | mxr136@case.edu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Ron         | rdw62@case.edu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Liberatore  | vxl11@case.edu  |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+-------------+-----------------+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3145600" y="1609933"/>
            <a:ext cx="54966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Teams compete against another team in a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Matchup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once a week.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Scores populate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at the end of the NFL week.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week | userName1   | score1 | userName2  | score2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Asheq       |  84.00 | Ron  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96.20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Tekin       |  91.00 | Meral 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101.50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Connamacher |  86.00 | Kamil      |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98.00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Lewicki   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Mehmet     |  91.00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    1 | Rabinovich  |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100.00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 Liberatore |  94.00 |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+------+-------------+--------+------------+--------+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Fantasy Roster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NFL (National Football League) consists of 32 professional teams, 53 players each.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Prior to the season, each Fantasy Team selects a roster of 15 players from the pool of professional players belonging to positions of </a:t>
            </a:r>
            <a:r>
              <a:rPr b="1" lang="en"/>
              <a:t>Quarterback</a:t>
            </a:r>
            <a:r>
              <a:rPr lang="en"/>
              <a:t>, </a:t>
            </a:r>
            <a:r>
              <a:rPr b="1" lang="en"/>
              <a:t>Running Back</a:t>
            </a:r>
            <a:r>
              <a:rPr lang="en"/>
              <a:t>, </a:t>
            </a:r>
            <a:r>
              <a:rPr b="1" lang="en"/>
              <a:t>Wide Receiver</a:t>
            </a:r>
            <a:r>
              <a:rPr lang="en"/>
              <a:t> &amp; </a:t>
            </a:r>
            <a:r>
              <a:rPr b="1" lang="en"/>
              <a:t>Tight End</a:t>
            </a:r>
            <a:r>
              <a:rPr lang="en"/>
              <a:t>.  (QB, RB, WR, TE)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~50 QB's, ~150 RB's, ~150 WR's, ~80 TE's of consequence.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 fantasy roster may start a maximum of 1 QB, 2 RB's, 3 WR's and 1 TE.  The rest are *bench* players.  You may interchange them if need be.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71450"/>
            <a:ext cx="6896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667600" y="60700"/>
            <a:ext cx="6721499" cy="2366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198800" y="2351500"/>
            <a:ext cx="3312900" cy="33833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806925" y="2427700"/>
            <a:ext cx="2617199" cy="18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743525" y="2348675"/>
            <a:ext cx="2063399" cy="2213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404925" y="4324300"/>
            <a:ext cx="3019199" cy="24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Players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int(4) not null, is the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 not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enum(‘QB’, ‘RB’, ‘WR’,‘TE’)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playerID → (lastName, firstName, position)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850" y="1536625"/>
            <a:ext cx="2035450" cy="18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