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8"/>
  </p:notesMasterIdLst>
  <p:handoutMasterIdLst>
    <p:handoutMasterId r:id="rId29"/>
  </p:handoutMasterIdLst>
  <p:sldIdLst>
    <p:sldId id="259" r:id="rId3"/>
    <p:sldId id="260" r:id="rId4"/>
    <p:sldId id="276" r:id="rId5"/>
    <p:sldId id="261" r:id="rId6"/>
    <p:sldId id="281" r:id="rId7"/>
    <p:sldId id="282" r:id="rId8"/>
    <p:sldId id="277" r:id="rId9"/>
    <p:sldId id="278" r:id="rId10"/>
    <p:sldId id="279" r:id="rId11"/>
    <p:sldId id="280" r:id="rId12"/>
    <p:sldId id="262" r:id="rId13"/>
    <p:sldId id="263" r:id="rId14"/>
    <p:sldId id="264" r:id="rId15"/>
    <p:sldId id="265" r:id="rId16"/>
    <p:sldId id="266" r:id="rId17"/>
    <p:sldId id="267" r:id="rId18"/>
    <p:sldId id="269" r:id="rId19"/>
    <p:sldId id="268" r:id="rId20"/>
    <p:sldId id="270" r:id="rId21"/>
    <p:sldId id="271" r:id="rId22"/>
    <p:sldId id="272" r:id="rId23"/>
    <p:sldId id="273" r:id="rId24"/>
    <p:sldId id="274" r:id="rId25"/>
    <p:sldId id="275"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456"/>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10/7/2021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a:prstGeom prst="rect">
            <a:avLst/>
          </a:prstGeom>
        </p:spPr>
        <p:txBody>
          <a:bodyPr/>
          <a:lstStyle>
            <a:lvl1pPr>
              <a:defRPr>
                <a:solidFill>
                  <a:schemeClr val="bg1"/>
                </a:solidFill>
              </a:defRPr>
            </a:lvl1pPr>
          </a:lstStyle>
          <a:p>
            <a:fld id="{533BCB2B-1AF8-4FC0-8A17-C0E6D40426BF}" type="datetime1">
              <a:rPr lang="en-US" smtClean="0"/>
              <a:t>10/7/2021</a:t>
            </a:fld>
            <a:endParaRPr lang="en-US"/>
          </a:p>
        </p:txBody>
      </p:sp>
      <p:sp>
        <p:nvSpPr>
          <p:cNvPr id="17" name="Footer Placeholder 16"/>
          <p:cNvSpPr>
            <a:spLocks noGrp="1"/>
          </p:cNvSpPr>
          <p:nvPr>
            <p:ph type="ftr" sz="quarter" idx="11"/>
          </p:nvPr>
        </p:nvSpPr>
        <p:spPr>
          <a:xfrm>
            <a:off x="8077183" y="2930267"/>
            <a:ext cx="1727200" cy="457200"/>
          </a:xfrm>
          <a:prstGeom prst="rect">
            <a:avLst/>
          </a:prstGeo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a:prstGeom prst="rect">
            <a:avLst/>
          </a:prstGeo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782048" y="406213"/>
            <a:ext cx="1276352" cy="457200"/>
          </a:xfrm>
          <a:prstGeom prst="rect">
            <a:avLst/>
          </a:prstGeom>
        </p:spPr>
        <p:txBody>
          <a:bodyPr/>
          <a:lstStyle/>
          <a:p>
            <a:fld id="{0D56C92A-CAD7-4B96-8A25-64B92E050815}" type="datetime1">
              <a:rPr lang="en-US" smtClean="0"/>
              <a:t>10/7/2021</a:t>
            </a:fld>
            <a:endParaRPr lang="en-US"/>
          </a:p>
        </p:txBody>
      </p:sp>
      <p:sp>
        <p:nvSpPr>
          <p:cNvPr id="5" name="Footer Placeholder 4"/>
          <p:cNvSpPr>
            <a:spLocks noGrp="1"/>
          </p:cNvSpPr>
          <p:nvPr>
            <p:ph type="ftr" sz="quarter" idx="11"/>
          </p:nvPr>
        </p:nvSpPr>
        <p:spPr>
          <a:xfrm>
            <a:off x="7010400" y="432590"/>
            <a:ext cx="176784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782048" y="406213"/>
            <a:ext cx="1276352" cy="457200"/>
          </a:xfrm>
          <a:prstGeom prst="rect">
            <a:avLst/>
          </a:prstGeom>
        </p:spPr>
        <p:txBody>
          <a:bodyPr/>
          <a:lstStyle/>
          <a:p>
            <a:fld id="{1E134F62-EA7E-4D70-AF22-BD86757D3155}" type="datetime1">
              <a:rPr lang="en-US" smtClean="0"/>
              <a:t>10/7/2021</a:t>
            </a:fld>
            <a:endParaRPr lang="en-US"/>
          </a:p>
        </p:txBody>
      </p:sp>
      <p:sp>
        <p:nvSpPr>
          <p:cNvPr id="5" name="Footer Placeholder 4"/>
          <p:cNvSpPr>
            <a:spLocks noGrp="1"/>
          </p:cNvSpPr>
          <p:nvPr>
            <p:ph type="ftr" sz="quarter" idx="11"/>
          </p:nvPr>
        </p:nvSpPr>
        <p:spPr>
          <a:xfrm>
            <a:off x="7010400" y="432590"/>
            <a:ext cx="176784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a:t>Click to edit Master title style</a:t>
            </a:r>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10/7/2021</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782048" y="406213"/>
            <a:ext cx="1276352" cy="457200"/>
          </a:xfrm>
          <a:prstGeom prst="rect">
            <a:avLst/>
          </a:prstGeom>
        </p:spPr>
        <p:txBody>
          <a:bodyPr/>
          <a:lstStyle/>
          <a:p>
            <a:fld id="{42F3FA8F-E4AE-4BCB-ADE0-9DECA7A16747}" type="datetime1">
              <a:rPr lang="en-US" smtClean="0"/>
              <a:t>10/7/2021</a:t>
            </a:fld>
            <a:endParaRPr lang="en-US"/>
          </a:p>
        </p:txBody>
      </p:sp>
      <p:sp>
        <p:nvSpPr>
          <p:cNvPr id="5" name="Footer Placeholder 4"/>
          <p:cNvSpPr>
            <a:spLocks noGrp="1"/>
          </p:cNvSpPr>
          <p:nvPr>
            <p:ph type="ftr" sz="quarter" idx="11"/>
          </p:nvPr>
        </p:nvSpPr>
        <p:spPr>
          <a:xfrm>
            <a:off x="7010400" y="432590"/>
            <a:ext cx="176784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a:t>Click to edit Master title style</a:t>
            </a:r>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782048" y="406213"/>
            <a:ext cx="1276352" cy="457200"/>
          </a:xfrm>
          <a:prstGeom prst="rect">
            <a:avLst/>
          </a:prstGeom>
        </p:spPr>
        <p:txBody>
          <a:bodyPr/>
          <a:lstStyle/>
          <a:p>
            <a:fld id="{711EA8D5-A1EF-4995-BB5E-D278733DC501}" type="datetime1">
              <a:rPr lang="en-US" smtClean="0"/>
              <a:t>10/7/2021</a:t>
            </a:fld>
            <a:endParaRPr lang="en-US"/>
          </a:p>
        </p:txBody>
      </p:sp>
      <p:sp>
        <p:nvSpPr>
          <p:cNvPr id="6" name="Footer Placeholder 5"/>
          <p:cNvSpPr>
            <a:spLocks noGrp="1"/>
          </p:cNvSpPr>
          <p:nvPr>
            <p:ph type="ftr" sz="quarter" idx="11"/>
          </p:nvPr>
        </p:nvSpPr>
        <p:spPr>
          <a:xfrm>
            <a:off x="7010400" y="432590"/>
            <a:ext cx="176784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a:prstGeom prst="rect">
            <a:avLst/>
          </a:prstGeom>
        </p:spPr>
        <p:txBody>
          <a:bodyPr rtlCol="0"/>
          <a:lstStyle/>
          <a:p>
            <a:fld id="{1EA8C313-C41C-438F-9ABA-0F5C940ADB13}" type="datetime1">
              <a:rPr lang="en-US" smtClean="0"/>
              <a:t>10/7/2021</a:t>
            </a:fld>
            <a:endParaRPr lang="en-US"/>
          </a:p>
        </p:txBody>
      </p:sp>
      <p:sp>
        <p:nvSpPr>
          <p:cNvPr id="27" name="Slide Number Placeholder 26"/>
          <p:cNvSpPr>
            <a:spLocks noGrp="1"/>
          </p:cNvSpPr>
          <p:nvPr>
            <p:ph type="sldNum" sz="quarter" idx="11"/>
          </p:nvPr>
        </p:nvSpPr>
        <p:spPr>
          <a:xfrm>
            <a:off x="10899648" y="362884"/>
            <a:ext cx="1016000" cy="365760"/>
          </a:xfrm>
          <a:prstGeom prst="rect">
            <a:avLst/>
          </a:prstGeo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a:prstGeom prst="rect">
            <a:avLst/>
          </a:prstGeo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10/7/2021</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82048" y="406213"/>
            <a:ext cx="1276352" cy="457200"/>
          </a:xfrm>
          <a:prstGeom prst="rect">
            <a:avLst/>
          </a:prstGeom>
        </p:spPr>
        <p:txBody>
          <a:bodyPr/>
          <a:lstStyle/>
          <a:p>
            <a:fld id="{42F941E0-B930-4E4F-B101-1077B3800E20}" type="datetime1">
              <a:rPr lang="en-US" smtClean="0"/>
              <a:t>10/7/2021</a:t>
            </a:fld>
            <a:endParaRPr lang="en-US"/>
          </a:p>
        </p:txBody>
      </p:sp>
      <p:sp>
        <p:nvSpPr>
          <p:cNvPr id="3" name="Footer Placeholder 2"/>
          <p:cNvSpPr>
            <a:spLocks noGrp="1"/>
          </p:cNvSpPr>
          <p:nvPr>
            <p:ph type="ftr" sz="quarter" idx="11"/>
          </p:nvPr>
        </p:nvSpPr>
        <p:spPr>
          <a:xfrm>
            <a:off x="7010400" y="432590"/>
            <a:ext cx="1767840" cy="457200"/>
          </a:xfrm>
          <a:prstGeom prst="rect">
            <a:avLst/>
          </a:prstGeom>
        </p:spPr>
        <p:txBody>
          <a:bodyPr/>
          <a:lstStyle/>
          <a:p>
            <a:endParaRPr lang="en-US"/>
          </a:p>
        </p:txBody>
      </p:sp>
      <p:sp>
        <p:nvSpPr>
          <p:cNvPr id="4" name="Slide Number Placeholder 3"/>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782048" y="406213"/>
            <a:ext cx="1276352" cy="457200"/>
          </a:xfrm>
          <a:prstGeom prst="rect">
            <a:avLst/>
          </a:prstGeom>
        </p:spPr>
        <p:txBody>
          <a:bodyPr/>
          <a:lstStyle/>
          <a:p>
            <a:fld id="{B1540AC2-8591-468F-9A21-0A84DF454DEF}" type="datetime1">
              <a:rPr lang="en-US" smtClean="0"/>
              <a:t>10/7/2021</a:t>
            </a:fld>
            <a:endParaRPr lang="en-US"/>
          </a:p>
        </p:txBody>
      </p:sp>
      <p:sp>
        <p:nvSpPr>
          <p:cNvPr id="6" name="Footer Placeholder 5"/>
          <p:cNvSpPr>
            <a:spLocks noGrp="1"/>
          </p:cNvSpPr>
          <p:nvPr>
            <p:ph type="ftr" sz="quarter" idx="11"/>
          </p:nvPr>
        </p:nvSpPr>
        <p:spPr>
          <a:xfrm>
            <a:off x="7010400" y="432590"/>
            <a:ext cx="176784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782048" y="406213"/>
            <a:ext cx="1276352" cy="457200"/>
          </a:xfrm>
          <a:prstGeom prst="rect">
            <a:avLst/>
          </a:prstGeom>
        </p:spPr>
        <p:txBody>
          <a:bodyPr/>
          <a:lstStyle/>
          <a:p>
            <a:fld id="{BECA9968-A8E7-4C22-B7AC-58FCBCCC98E9}" type="datetime1">
              <a:rPr lang="en-US" smtClean="0"/>
              <a:t>10/7/2021</a:t>
            </a:fld>
            <a:endParaRPr lang="en-US"/>
          </a:p>
        </p:txBody>
      </p:sp>
      <p:sp>
        <p:nvSpPr>
          <p:cNvPr id="6" name="Footer Placeholder 5"/>
          <p:cNvSpPr>
            <a:spLocks noGrp="1"/>
          </p:cNvSpPr>
          <p:nvPr>
            <p:ph type="ftr" sz="quarter" idx="11"/>
          </p:nvPr>
        </p:nvSpPr>
        <p:spPr>
          <a:xfrm>
            <a:off x="7010400" y="432590"/>
            <a:ext cx="176784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0899648" y="329018"/>
            <a:ext cx="1016000" cy="365760"/>
          </a:xfrm>
          <a:prstGeom prst="rect">
            <a:avLst/>
          </a:prstGeom>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Developed by Ahmed and </a:t>
            </a:r>
            <a:r>
              <a:rPr lang="en-US" dirty="0" err="1"/>
              <a:t>Roza</a:t>
            </a:r>
            <a:endParaRPr lang="en-US" dirty="0"/>
          </a:p>
        </p:txBody>
      </p:sp>
      <p:sp>
        <p:nvSpPr>
          <p:cNvPr id="2" name="Title 1"/>
          <p:cNvSpPr>
            <a:spLocks noGrp="1"/>
          </p:cNvSpPr>
          <p:nvPr>
            <p:ph type="ctrTitle"/>
          </p:nvPr>
        </p:nvSpPr>
        <p:spPr/>
        <p:txBody>
          <a:bodyPr/>
          <a:lstStyle/>
          <a:p>
            <a:r>
              <a:rPr lang="en-US" dirty="0"/>
              <a:t>VIT INTERNET BANKING WEBSITE</a:t>
            </a:r>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85CBB1C-10CE-4F92-9855-043F40B086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491449"/>
            <a:ext cx="10972800" cy="4761714"/>
          </a:xfrm>
        </p:spPr>
      </p:pic>
      <p:sp>
        <p:nvSpPr>
          <p:cNvPr id="4" name="Title 3">
            <a:extLst>
              <a:ext uri="{FF2B5EF4-FFF2-40B4-BE49-F238E27FC236}">
                <a16:creationId xmlns:a16="http://schemas.microsoft.com/office/drawing/2014/main" id="{E521AC9A-1B73-493A-92D5-BC45A8FD879D}"/>
              </a:ext>
            </a:extLst>
          </p:cNvPr>
          <p:cNvSpPr>
            <a:spLocks noGrp="1"/>
          </p:cNvSpPr>
          <p:nvPr>
            <p:ph type="title"/>
          </p:nvPr>
        </p:nvSpPr>
        <p:spPr>
          <a:xfrm>
            <a:off x="609600" y="604837"/>
            <a:ext cx="10972800" cy="886612"/>
          </a:xfrm>
        </p:spPr>
        <p:txBody>
          <a:bodyPr>
            <a:normAutofit/>
          </a:bodyPr>
          <a:lstStyle/>
          <a:p>
            <a:r>
              <a:rPr lang="en-US" dirty="0"/>
              <a:t>ER Diagram</a:t>
            </a:r>
          </a:p>
        </p:txBody>
      </p:sp>
    </p:spTree>
    <p:extLst>
      <p:ext uri="{BB962C8B-B14F-4D97-AF65-F5344CB8AC3E}">
        <p14:creationId xmlns:p14="http://schemas.microsoft.com/office/powerpoint/2010/main" val="153620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3BAB5-7D25-40DD-A0DA-A61CFAFD207E}"/>
              </a:ext>
            </a:extLst>
          </p:cNvPr>
          <p:cNvSpPr>
            <a:spLocks noGrp="1"/>
          </p:cNvSpPr>
          <p:nvPr>
            <p:ph idx="1"/>
          </p:nvPr>
        </p:nvSpPr>
        <p:spPr/>
        <p:txBody>
          <a:bodyPr/>
          <a:lstStyle/>
          <a:p>
            <a:pPr marL="109728" indent="0">
              <a:buNone/>
            </a:pPr>
            <a:r>
              <a:rPr lang="en-US" dirty="0"/>
              <a:t>The website has been divided into 3 main parts :</a:t>
            </a:r>
          </a:p>
          <a:p>
            <a:r>
              <a:rPr lang="en-US" dirty="0"/>
              <a:t>A core home part where the customer can view login options, access contact information and/or read latest news/notices.</a:t>
            </a:r>
          </a:p>
          <a:p>
            <a:r>
              <a:rPr lang="en-US" dirty="0"/>
              <a:t>A core customer part where the customer can interact with the various options available to him/her for internet banking.</a:t>
            </a:r>
          </a:p>
          <a:p>
            <a:r>
              <a:rPr lang="en-US" dirty="0"/>
              <a:t>A core admin part where the admin can interact with the various options available to him/her for managing the customers and website.</a:t>
            </a:r>
          </a:p>
        </p:txBody>
      </p:sp>
      <p:sp>
        <p:nvSpPr>
          <p:cNvPr id="4" name="Title 3">
            <a:extLst>
              <a:ext uri="{FF2B5EF4-FFF2-40B4-BE49-F238E27FC236}">
                <a16:creationId xmlns:a16="http://schemas.microsoft.com/office/drawing/2014/main" id="{1663ED7C-BECA-4180-8EA6-980E4CA8E94B}"/>
              </a:ext>
            </a:extLst>
          </p:cNvPr>
          <p:cNvSpPr>
            <a:spLocks noGrp="1"/>
          </p:cNvSpPr>
          <p:nvPr>
            <p:ph type="title"/>
          </p:nvPr>
        </p:nvSpPr>
        <p:spPr/>
        <p:txBody>
          <a:bodyPr/>
          <a:lstStyle/>
          <a:p>
            <a:r>
              <a:rPr lang="en-US" dirty="0"/>
              <a:t>Hierarchy of the website</a:t>
            </a:r>
          </a:p>
        </p:txBody>
      </p:sp>
      <p:sp>
        <p:nvSpPr>
          <p:cNvPr id="5" name="Footer Placeholder 1">
            <a:extLst>
              <a:ext uri="{FF2B5EF4-FFF2-40B4-BE49-F238E27FC236}">
                <a16:creationId xmlns:a16="http://schemas.microsoft.com/office/drawing/2014/main" id="{50250109-C420-44BA-AED4-146E616FA327}"/>
              </a:ext>
            </a:extLst>
          </p:cNvPr>
          <p:cNvSpPr txBox="1">
            <a:spLocks/>
          </p:cNvSpPr>
          <p:nvPr/>
        </p:nvSpPr>
        <p:spPr>
          <a:xfrm>
            <a:off x="9256450" y="381739"/>
            <a:ext cx="2325950" cy="1049133"/>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admin_login</a:t>
            </a:r>
            <a:r>
              <a:rPr lang="en-US" sz="1400" b="1" dirty="0">
                <a:solidFill>
                  <a:srgbClr val="C00000"/>
                </a:solidFill>
              </a:rPr>
              <a:t>*.</a:t>
            </a:r>
            <a:r>
              <a:rPr lang="en-US" sz="1400" b="1" dirty="0" err="1">
                <a:solidFill>
                  <a:srgbClr val="C00000"/>
                </a:solidFill>
              </a:rPr>
              <a:t>php</a:t>
            </a:r>
            <a:r>
              <a:rPr lang="en-US" sz="1400" b="1" dirty="0">
                <a:solidFill>
                  <a:srgbClr val="C00000"/>
                </a:solidFill>
              </a:rPr>
              <a:t>,</a:t>
            </a:r>
          </a:p>
          <a:p>
            <a:pPr algn="l"/>
            <a:r>
              <a:rPr lang="en-US" sz="1400" b="1" dirty="0" err="1">
                <a:solidFill>
                  <a:srgbClr val="C00000"/>
                </a:solidFill>
              </a:rPr>
              <a:t>customer_login</a:t>
            </a:r>
            <a:r>
              <a:rPr lang="en-US" sz="1400" b="1" dirty="0">
                <a:solidFill>
                  <a:srgbClr val="C00000"/>
                </a:solidFill>
              </a:rPr>
              <a:t>*.</a:t>
            </a:r>
            <a:r>
              <a:rPr lang="en-US" sz="1400" b="1" dirty="0" err="1">
                <a:solidFill>
                  <a:srgbClr val="C00000"/>
                </a:solidFill>
              </a:rPr>
              <a:t>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1872317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6BD01-D373-479E-BAE4-E103E1686071}"/>
              </a:ext>
            </a:extLst>
          </p:cNvPr>
          <p:cNvSpPr>
            <a:spLocks noGrp="1"/>
          </p:cNvSpPr>
          <p:nvPr>
            <p:ph idx="1"/>
          </p:nvPr>
        </p:nvSpPr>
        <p:spPr/>
        <p:txBody>
          <a:bodyPr/>
          <a:lstStyle/>
          <a:p>
            <a:pPr marL="109728" indent="0">
              <a:buNone/>
            </a:pPr>
            <a:r>
              <a:rPr lang="en-US" dirty="0"/>
              <a:t>It consists of 4 parts accessible via a top navigation bar :</a:t>
            </a:r>
          </a:p>
          <a:p>
            <a:r>
              <a:rPr lang="en-US" b="1" i="1" dirty="0">
                <a:solidFill>
                  <a:schemeClr val="bg1"/>
                </a:solidFill>
              </a:rPr>
              <a:t>Home</a:t>
            </a:r>
            <a:r>
              <a:rPr lang="en-US" dirty="0"/>
              <a:t> </a:t>
            </a:r>
            <a:r>
              <a:rPr lang="en-US" b="1" i="1" dirty="0">
                <a:solidFill>
                  <a:schemeClr val="bg1"/>
                </a:solidFill>
              </a:rPr>
              <a:t>:</a:t>
            </a:r>
            <a:r>
              <a:rPr lang="en-US" dirty="0"/>
              <a:t> The home page of the website, also the login page for the customer.</a:t>
            </a:r>
          </a:p>
          <a:p>
            <a:r>
              <a:rPr lang="en-US" b="1" i="1" dirty="0">
                <a:solidFill>
                  <a:schemeClr val="bg1"/>
                </a:solidFill>
              </a:rPr>
              <a:t>News</a:t>
            </a:r>
            <a:r>
              <a:rPr lang="en-US" dirty="0"/>
              <a:t> </a:t>
            </a:r>
            <a:r>
              <a:rPr lang="en-US" b="1" i="1" dirty="0">
                <a:solidFill>
                  <a:schemeClr val="bg1"/>
                </a:solidFill>
              </a:rPr>
              <a:t>:</a:t>
            </a:r>
            <a:r>
              <a:rPr lang="en-US" dirty="0"/>
              <a:t> This page consists of news/notices posted by the admin on the website.</a:t>
            </a:r>
          </a:p>
          <a:p>
            <a:r>
              <a:rPr lang="en-US" b="1" i="1" dirty="0">
                <a:solidFill>
                  <a:schemeClr val="bg1"/>
                </a:solidFill>
              </a:rPr>
              <a:t>Contact</a:t>
            </a:r>
            <a:r>
              <a:rPr lang="en-US" dirty="0"/>
              <a:t> </a:t>
            </a:r>
            <a:r>
              <a:rPr lang="en-US" b="1" i="1" dirty="0">
                <a:solidFill>
                  <a:schemeClr val="bg1"/>
                </a:solidFill>
              </a:rPr>
              <a:t>:</a:t>
            </a:r>
            <a:r>
              <a:rPr lang="en-US" dirty="0"/>
              <a:t> This page has contact information about the bank.</a:t>
            </a:r>
          </a:p>
          <a:p>
            <a:r>
              <a:rPr lang="en-US" b="1" i="1" dirty="0">
                <a:solidFill>
                  <a:schemeClr val="bg1"/>
                </a:solidFill>
              </a:rPr>
              <a:t>About</a:t>
            </a:r>
            <a:r>
              <a:rPr lang="en-US" dirty="0"/>
              <a:t> </a:t>
            </a:r>
            <a:r>
              <a:rPr lang="en-US" b="1" i="1" dirty="0">
                <a:solidFill>
                  <a:schemeClr val="bg1"/>
                </a:solidFill>
              </a:rPr>
              <a:t>:</a:t>
            </a:r>
            <a:r>
              <a:rPr lang="en-US" dirty="0"/>
              <a:t> About the bank and info regarding the developers of the website is present on this page.</a:t>
            </a:r>
          </a:p>
        </p:txBody>
      </p:sp>
      <p:sp>
        <p:nvSpPr>
          <p:cNvPr id="4" name="Title 3">
            <a:extLst>
              <a:ext uri="{FF2B5EF4-FFF2-40B4-BE49-F238E27FC236}">
                <a16:creationId xmlns:a16="http://schemas.microsoft.com/office/drawing/2014/main" id="{5D0E1FF9-F1A2-4321-8C26-4C587004D324}"/>
              </a:ext>
            </a:extLst>
          </p:cNvPr>
          <p:cNvSpPr>
            <a:spLocks noGrp="1"/>
          </p:cNvSpPr>
          <p:nvPr>
            <p:ph type="title"/>
          </p:nvPr>
        </p:nvSpPr>
        <p:spPr/>
        <p:txBody>
          <a:bodyPr/>
          <a:lstStyle/>
          <a:p>
            <a:r>
              <a:rPr lang="en-US" dirty="0"/>
              <a:t>The core home part</a:t>
            </a:r>
          </a:p>
        </p:txBody>
      </p:sp>
      <p:sp>
        <p:nvSpPr>
          <p:cNvPr id="5" name="Footer Placeholder 1">
            <a:extLst>
              <a:ext uri="{FF2B5EF4-FFF2-40B4-BE49-F238E27FC236}">
                <a16:creationId xmlns:a16="http://schemas.microsoft.com/office/drawing/2014/main" id="{6F4D1E68-E512-4405-9F4E-30124F9F1816}"/>
              </a:ext>
            </a:extLst>
          </p:cNvPr>
          <p:cNvSpPr txBox="1">
            <a:spLocks/>
          </p:cNvSpPr>
          <p:nvPr/>
        </p:nvSpPr>
        <p:spPr>
          <a:xfrm>
            <a:off x="9256450" y="381739"/>
            <a:ext cx="2325950" cy="1284501"/>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home.php</a:t>
            </a:r>
            <a:r>
              <a:rPr lang="en-US" sz="1400" b="1" dirty="0">
                <a:solidFill>
                  <a:srgbClr val="C00000"/>
                </a:solidFill>
              </a:rPr>
              <a:t>,</a:t>
            </a:r>
          </a:p>
          <a:p>
            <a:pPr algn="l"/>
            <a:r>
              <a:rPr lang="en-US" sz="1400" b="1" dirty="0" err="1">
                <a:solidFill>
                  <a:srgbClr val="C00000"/>
                </a:solidFill>
              </a:rPr>
              <a:t>news.php</a:t>
            </a:r>
            <a:r>
              <a:rPr lang="en-US" sz="1400" b="1" dirty="0">
                <a:solidFill>
                  <a:srgbClr val="C00000"/>
                </a:solidFill>
              </a:rPr>
              <a:t>,</a:t>
            </a:r>
          </a:p>
          <a:p>
            <a:pPr algn="l"/>
            <a:r>
              <a:rPr lang="en-US" sz="1400" b="1" dirty="0" err="1">
                <a:solidFill>
                  <a:srgbClr val="C00000"/>
                </a:solidFill>
              </a:rPr>
              <a:t>contact.php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429011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26992-E0A6-4A4E-A734-5E9D1B05A35F}"/>
              </a:ext>
            </a:extLst>
          </p:cNvPr>
          <p:cNvSpPr>
            <a:spLocks noGrp="1"/>
          </p:cNvSpPr>
          <p:nvPr>
            <p:ph idx="1"/>
          </p:nvPr>
        </p:nvSpPr>
        <p:spPr/>
        <p:txBody>
          <a:bodyPr>
            <a:normAutofit/>
          </a:bodyPr>
          <a:lstStyle/>
          <a:p>
            <a:pPr marL="109728" indent="0">
              <a:buNone/>
            </a:pPr>
            <a:r>
              <a:rPr lang="en-US" dirty="0"/>
              <a:t>This part is only accessible after the customer logs into his/her account. It cannot be accessed in any other way.</a:t>
            </a:r>
          </a:p>
          <a:p>
            <a:pPr marL="109728" indent="0">
              <a:buNone/>
            </a:pPr>
            <a:r>
              <a:rPr lang="en-US" dirty="0"/>
              <a:t>It consists of the following core internet banking features, most of them accessible via a side pane :</a:t>
            </a:r>
          </a:p>
          <a:p>
            <a:r>
              <a:rPr lang="en-US" dirty="0"/>
              <a:t>A </a:t>
            </a:r>
            <a:r>
              <a:rPr lang="en-US" b="1" i="1" dirty="0">
                <a:solidFill>
                  <a:schemeClr val="bg1"/>
                </a:solidFill>
              </a:rPr>
              <a:t>Customer Home</a:t>
            </a:r>
            <a:r>
              <a:rPr lang="en-US" dirty="0"/>
              <a:t> page which displays information about the customer like total balance, account number, last transaction, etc.</a:t>
            </a:r>
          </a:p>
          <a:p>
            <a:r>
              <a:rPr lang="en-US" dirty="0"/>
              <a:t>A </a:t>
            </a:r>
            <a:r>
              <a:rPr lang="en-US" b="1" i="1" dirty="0">
                <a:solidFill>
                  <a:schemeClr val="bg1"/>
                </a:solidFill>
              </a:rPr>
              <a:t>My Profile </a:t>
            </a:r>
            <a:r>
              <a:rPr lang="en-US" dirty="0"/>
              <a:t>page in which the customer can view/edit non </a:t>
            </a:r>
            <a:r>
              <a:rPr lang="en-US" dirty="0" err="1"/>
              <a:t>sensetive</a:t>
            </a:r>
            <a:r>
              <a:rPr lang="en-US" dirty="0"/>
              <a:t> details/change password and/or pin, etc.</a:t>
            </a:r>
          </a:p>
          <a:p>
            <a:endParaRPr lang="en-US" dirty="0"/>
          </a:p>
        </p:txBody>
      </p:sp>
      <p:sp>
        <p:nvSpPr>
          <p:cNvPr id="4" name="Title 3">
            <a:extLst>
              <a:ext uri="{FF2B5EF4-FFF2-40B4-BE49-F238E27FC236}">
                <a16:creationId xmlns:a16="http://schemas.microsoft.com/office/drawing/2014/main" id="{D9FEFDA4-15BF-41DE-82F4-4E68CAD46AE4}"/>
              </a:ext>
            </a:extLst>
          </p:cNvPr>
          <p:cNvSpPr>
            <a:spLocks noGrp="1"/>
          </p:cNvSpPr>
          <p:nvPr>
            <p:ph type="title"/>
          </p:nvPr>
        </p:nvSpPr>
        <p:spPr/>
        <p:txBody>
          <a:bodyPr/>
          <a:lstStyle/>
          <a:p>
            <a:r>
              <a:rPr lang="en-US" dirty="0"/>
              <a:t>The customer part</a:t>
            </a:r>
          </a:p>
        </p:txBody>
      </p:sp>
      <p:sp>
        <p:nvSpPr>
          <p:cNvPr id="5" name="Footer Placeholder 1">
            <a:extLst>
              <a:ext uri="{FF2B5EF4-FFF2-40B4-BE49-F238E27FC236}">
                <a16:creationId xmlns:a16="http://schemas.microsoft.com/office/drawing/2014/main" id="{2A8F1953-FD5B-431A-84F5-1B3C1C6BEE0F}"/>
              </a:ext>
            </a:extLst>
          </p:cNvPr>
          <p:cNvSpPr txBox="1">
            <a:spLocks/>
          </p:cNvSpPr>
          <p:nvPr/>
        </p:nvSpPr>
        <p:spPr>
          <a:xfrm>
            <a:off x="9256450" y="381739"/>
            <a:ext cx="2325950" cy="1049133"/>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customer_home.php</a:t>
            </a:r>
            <a:r>
              <a:rPr lang="en-US" sz="1400" b="1" dirty="0">
                <a:solidFill>
                  <a:srgbClr val="C00000"/>
                </a:solidFill>
              </a:rPr>
              <a:t>,</a:t>
            </a:r>
          </a:p>
          <a:p>
            <a:pPr algn="l"/>
            <a:r>
              <a:rPr lang="en-US" sz="1400" b="1" dirty="0" err="1">
                <a:solidFill>
                  <a:srgbClr val="C00000"/>
                </a:solidFill>
              </a:rPr>
              <a:t>customer_profile</a:t>
            </a:r>
            <a:r>
              <a:rPr lang="en-US" sz="1400" b="1" dirty="0">
                <a:solidFill>
                  <a:srgbClr val="C00000"/>
                </a:solidFill>
              </a:rPr>
              <a:t>*.</a:t>
            </a:r>
            <a:r>
              <a:rPr lang="en-US" sz="1400" b="1" dirty="0" err="1">
                <a:solidFill>
                  <a:srgbClr val="C00000"/>
                </a:solidFill>
              </a:rPr>
              <a:t>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3050717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73816-7EEF-4954-9A70-B16C94DE3C01}"/>
              </a:ext>
            </a:extLst>
          </p:cNvPr>
          <p:cNvSpPr>
            <a:spLocks noGrp="1"/>
          </p:cNvSpPr>
          <p:nvPr>
            <p:ph idx="1"/>
          </p:nvPr>
        </p:nvSpPr>
        <p:spPr>
          <a:xfrm>
            <a:off x="609600" y="889790"/>
            <a:ext cx="10972800" cy="5209169"/>
          </a:xfrm>
        </p:spPr>
        <p:txBody>
          <a:bodyPr>
            <a:normAutofit lnSpcReduction="10000"/>
          </a:bodyPr>
          <a:lstStyle/>
          <a:p>
            <a:r>
              <a:rPr lang="en-US" dirty="0"/>
              <a:t>A </a:t>
            </a:r>
            <a:r>
              <a:rPr lang="en-US" b="1" i="1" dirty="0">
                <a:solidFill>
                  <a:schemeClr val="bg1"/>
                </a:solidFill>
              </a:rPr>
              <a:t>My Transactions</a:t>
            </a:r>
            <a:r>
              <a:rPr lang="en-US" dirty="0">
                <a:solidFill>
                  <a:schemeClr val="bg1"/>
                </a:solidFill>
              </a:rPr>
              <a:t> </a:t>
            </a:r>
            <a:r>
              <a:rPr lang="en-US" dirty="0"/>
              <a:t>page which displays all the transactions of the customer in a tabular form. It consists of the following features :</a:t>
            </a:r>
          </a:p>
          <a:p>
            <a:pPr lvl="1"/>
            <a:r>
              <a:rPr lang="en-US" dirty="0"/>
              <a:t>Ability to sort the transactions by the transaction id or date of the transaction in both ascending and descending order.</a:t>
            </a:r>
          </a:p>
          <a:p>
            <a:pPr lvl="1"/>
            <a:r>
              <a:rPr lang="en-US" dirty="0"/>
              <a:t>Ability to filter the transactions based on a certain type of transaction/remark.</a:t>
            </a:r>
          </a:p>
          <a:p>
            <a:pPr lvl="1"/>
            <a:r>
              <a:rPr lang="en-US" dirty="0"/>
              <a:t>Ability to filter/display transactions within/from/up to a certain date range.</a:t>
            </a:r>
          </a:p>
          <a:p>
            <a:pPr lvl="1"/>
            <a:r>
              <a:rPr lang="en-US" dirty="0"/>
              <a:t>Ability to use one or more filter in conjugation with the other.</a:t>
            </a:r>
          </a:p>
          <a:p>
            <a:pPr lvl="1"/>
            <a:r>
              <a:rPr lang="en-US" dirty="0"/>
              <a:t>Ability to use filter in conjugation with sort type.</a:t>
            </a:r>
          </a:p>
          <a:p>
            <a:pPr lvl="1"/>
            <a:r>
              <a:rPr lang="en-US" dirty="0"/>
              <a:t>Filters being used are constantly displayed on the screen.</a:t>
            </a:r>
          </a:p>
          <a:p>
            <a:pPr lvl="1"/>
            <a:r>
              <a:rPr lang="en-US" dirty="0"/>
              <a:t>Ability to remove applied filters.</a:t>
            </a:r>
          </a:p>
          <a:p>
            <a:endParaRPr lang="en-US" dirty="0"/>
          </a:p>
        </p:txBody>
      </p:sp>
      <p:sp>
        <p:nvSpPr>
          <p:cNvPr id="4" name="Footer Placeholder 1">
            <a:extLst>
              <a:ext uri="{FF2B5EF4-FFF2-40B4-BE49-F238E27FC236}">
                <a16:creationId xmlns:a16="http://schemas.microsoft.com/office/drawing/2014/main" id="{3A9F83C6-2A0D-4DB4-9DBD-84B271B6E44F}"/>
              </a:ext>
            </a:extLst>
          </p:cNvPr>
          <p:cNvSpPr txBox="1">
            <a:spLocks/>
          </p:cNvSpPr>
          <p:nvPr/>
        </p:nvSpPr>
        <p:spPr>
          <a:xfrm>
            <a:off x="9256450" y="136623"/>
            <a:ext cx="2559630" cy="838737"/>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customer_transactions.php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2457030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20137-3E55-4BCD-AD82-72EDF5F64879}"/>
              </a:ext>
            </a:extLst>
          </p:cNvPr>
          <p:cNvSpPr>
            <a:spLocks noGrp="1"/>
          </p:cNvSpPr>
          <p:nvPr>
            <p:ph idx="1"/>
          </p:nvPr>
        </p:nvSpPr>
        <p:spPr>
          <a:xfrm>
            <a:off x="609600" y="889790"/>
            <a:ext cx="10972800" cy="5363019"/>
          </a:xfrm>
        </p:spPr>
        <p:txBody>
          <a:bodyPr>
            <a:normAutofit lnSpcReduction="10000"/>
          </a:bodyPr>
          <a:lstStyle/>
          <a:p>
            <a:r>
              <a:rPr lang="en-US" dirty="0"/>
              <a:t>The customer can transfer funds to another customer via a </a:t>
            </a:r>
            <a:r>
              <a:rPr lang="en-US" b="1" i="1" dirty="0">
                <a:solidFill>
                  <a:schemeClr val="bg1"/>
                </a:solidFill>
              </a:rPr>
              <a:t>Transfer Funds</a:t>
            </a:r>
            <a:r>
              <a:rPr lang="en-US" dirty="0"/>
              <a:t> page which has the following features :</a:t>
            </a:r>
          </a:p>
          <a:p>
            <a:pPr lvl="1"/>
            <a:r>
              <a:rPr lang="en-US" dirty="0"/>
              <a:t>Before the customer can send funds, the customer has to add beneficiaries to whom he/she can send the funds.</a:t>
            </a:r>
          </a:p>
          <a:p>
            <a:pPr lvl="1"/>
            <a:r>
              <a:rPr lang="en-US" dirty="0"/>
              <a:t>Beneficiaries can be added via the transfer funds page. To add a beneficiary, the customer has to fill all the valid details as required in the add beneficiary form. Submitting invalid information will result in rejection of the form and the beneficiary can’t be added.</a:t>
            </a:r>
          </a:p>
          <a:p>
            <a:pPr lvl="1"/>
            <a:r>
              <a:rPr lang="en-US" dirty="0"/>
              <a:t>Beneficiaries can only be added if and only if ALL the information entered is valid.</a:t>
            </a:r>
          </a:p>
          <a:p>
            <a:pPr lvl="1"/>
            <a:r>
              <a:rPr lang="en-US" dirty="0"/>
              <a:t>After a beneficiary has been successfully added it will be displayed in the transfer funds page.</a:t>
            </a:r>
          </a:p>
        </p:txBody>
      </p:sp>
      <p:sp>
        <p:nvSpPr>
          <p:cNvPr id="4" name="Footer Placeholder 1">
            <a:extLst>
              <a:ext uri="{FF2B5EF4-FFF2-40B4-BE49-F238E27FC236}">
                <a16:creationId xmlns:a16="http://schemas.microsoft.com/office/drawing/2014/main" id="{0257F61A-009A-4FFF-BEBD-C6E49E392318}"/>
              </a:ext>
            </a:extLst>
          </p:cNvPr>
          <p:cNvSpPr txBox="1">
            <a:spLocks/>
          </p:cNvSpPr>
          <p:nvPr/>
        </p:nvSpPr>
        <p:spPr>
          <a:xfrm>
            <a:off x="9256450" y="5405120"/>
            <a:ext cx="2325950" cy="995680"/>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beneficiary.php</a:t>
            </a:r>
            <a:r>
              <a:rPr lang="en-US" sz="1400" b="1" dirty="0">
                <a:solidFill>
                  <a:srgbClr val="C00000"/>
                </a:solidFill>
              </a:rPr>
              <a:t>,</a:t>
            </a:r>
          </a:p>
          <a:p>
            <a:pPr algn="l"/>
            <a:r>
              <a:rPr lang="en-US" sz="1400" b="1" dirty="0" err="1">
                <a:solidFill>
                  <a:srgbClr val="C00000"/>
                </a:solidFill>
              </a:rPr>
              <a:t>add_beneficiary</a:t>
            </a:r>
            <a:r>
              <a:rPr lang="en-US" sz="1400" b="1" dirty="0">
                <a:solidFill>
                  <a:srgbClr val="C00000"/>
                </a:solidFill>
              </a:rPr>
              <a:t>*.</a:t>
            </a:r>
            <a:r>
              <a:rPr lang="en-US" sz="1400" b="1" dirty="0" err="1">
                <a:solidFill>
                  <a:srgbClr val="C00000"/>
                </a:solidFill>
              </a:rPr>
              <a:t>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762607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20137-3E55-4BCD-AD82-72EDF5F64879}"/>
              </a:ext>
            </a:extLst>
          </p:cNvPr>
          <p:cNvSpPr>
            <a:spLocks noGrp="1"/>
          </p:cNvSpPr>
          <p:nvPr>
            <p:ph idx="1"/>
          </p:nvPr>
        </p:nvSpPr>
        <p:spPr>
          <a:xfrm>
            <a:off x="609600" y="889790"/>
            <a:ext cx="10972800" cy="5315701"/>
          </a:xfrm>
        </p:spPr>
        <p:txBody>
          <a:bodyPr>
            <a:normAutofit lnSpcReduction="10000"/>
          </a:bodyPr>
          <a:lstStyle/>
          <a:p>
            <a:pPr lvl="1"/>
            <a:r>
              <a:rPr lang="en-US" dirty="0"/>
              <a:t>The beneficiaries are displayed in a sequential card layout influenced by the material design. The customer can send funds to these beneficiaries or delete them.</a:t>
            </a:r>
          </a:p>
          <a:p>
            <a:pPr lvl="1"/>
            <a:r>
              <a:rPr lang="en-US" dirty="0"/>
              <a:t>The customer can search for a particular beneficiary among the list of his/her beneficiaries by both name and account number.</a:t>
            </a:r>
          </a:p>
          <a:p>
            <a:pPr lvl="1"/>
            <a:r>
              <a:rPr lang="en-US" dirty="0"/>
              <a:t>While transferring funds the customer has to authenticate the transfer by his online banking password.</a:t>
            </a:r>
          </a:p>
          <a:p>
            <a:pPr lvl="1"/>
            <a:r>
              <a:rPr lang="en-US" dirty="0"/>
              <a:t>If the transfer is invalid like &lt;0 or &gt;customers account balance the transfer will be rejected and an appropriate message will be given to the customer.</a:t>
            </a:r>
          </a:p>
          <a:p>
            <a:pPr lvl="1"/>
            <a:r>
              <a:rPr lang="en-US" dirty="0"/>
              <a:t>An important feature is auto deletion of beneficiaries discussed on the next slide.</a:t>
            </a:r>
          </a:p>
        </p:txBody>
      </p:sp>
      <p:sp>
        <p:nvSpPr>
          <p:cNvPr id="5" name="Footer Placeholder 1">
            <a:extLst>
              <a:ext uri="{FF2B5EF4-FFF2-40B4-BE49-F238E27FC236}">
                <a16:creationId xmlns:a16="http://schemas.microsoft.com/office/drawing/2014/main" id="{5FB32695-051A-4DDB-A879-D1595E216EAE}"/>
              </a:ext>
            </a:extLst>
          </p:cNvPr>
          <p:cNvSpPr txBox="1">
            <a:spLocks/>
          </p:cNvSpPr>
          <p:nvPr/>
        </p:nvSpPr>
        <p:spPr>
          <a:xfrm>
            <a:off x="9256450" y="111759"/>
            <a:ext cx="2325950" cy="778031"/>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send_funds</a:t>
            </a:r>
            <a:r>
              <a:rPr lang="en-US" sz="1400" b="1" dirty="0">
                <a:solidFill>
                  <a:srgbClr val="C00000"/>
                </a:solidFill>
              </a:rPr>
              <a:t>*.</a:t>
            </a:r>
            <a:r>
              <a:rPr lang="en-US" sz="1400" b="1" dirty="0" err="1">
                <a:solidFill>
                  <a:srgbClr val="C00000"/>
                </a:solidFill>
              </a:rPr>
              <a:t>php</a:t>
            </a:r>
            <a:r>
              <a:rPr lang="en-US" sz="1400" b="1" dirty="0">
                <a:solidFill>
                  <a:srgbClr val="C00000"/>
                </a:solidFill>
              </a:rPr>
              <a:t> (associated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286571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7094C-3AED-48A8-AF54-68280E17F078}"/>
              </a:ext>
            </a:extLst>
          </p:cNvPr>
          <p:cNvSpPr>
            <a:spLocks noGrp="1"/>
          </p:cNvSpPr>
          <p:nvPr>
            <p:ph idx="1"/>
          </p:nvPr>
        </p:nvSpPr>
        <p:spPr/>
        <p:txBody>
          <a:bodyPr>
            <a:normAutofit lnSpcReduction="10000"/>
          </a:bodyPr>
          <a:lstStyle/>
          <a:p>
            <a:r>
              <a:rPr lang="en-US" dirty="0"/>
              <a:t>Every time the “transfer funds” page loads a check is made initially to ensure that the data integrity of the beneficiaries is intact. If not, those beneficiaries whose data integrity has been compromised will be automatically deleted from the list of beneficiaries and an appropriate message will be displayed to the customer.</a:t>
            </a:r>
          </a:p>
          <a:p>
            <a:r>
              <a:rPr lang="en-US" dirty="0"/>
              <a:t>Data integrity of a beneficiary will be lost if and only if the following data of the beneficiary is changed :</a:t>
            </a:r>
          </a:p>
          <a:p>
            <a:pPr marL="411480" lvl="1" indent="0">
              <a:buNone/>
            </a:pPr>
            <a:r>
              <a:rPr lang="en-US" dirty="0"/>
              <a:t>email id, phone number, account number, name, and/or if the beneficiary’s account no longer exists.</a:t>
            </a:r>
          </a:p>
        </p:txBody>
      </p:sp>
      <p:sp>
        <p:nvSpPr>
          <p:cNvPr id="4" name="Title 3">
            <a:extLst>
              <a:ext uri="{FF2B5EF4-FFF2-40B4-BE49-F238E27FC236}">
                <a16:creationId xmlns:a16="http://schemas.microsoft.com/office/drawing/2014/main" id="{0EC3BB8F-55C0-478D-B45F-838BFEC47520}"/>
              </a:ext>
            </a:extLst>
          </p:cNvPr>
          <p:cNvSpPr>
            <a:spLocks noGrp="1"/>
          </p:cNvSpPr>
          <p:nvPr>
            <p:ph type="title"/>
          </p:nvPr>
        </p:nvSpPr>
        <p:spPr/>
        <p:txBody>
          <a:bodyPr/>
          <a:lstStyle/>
          <a:p>
            <a:r>
              <a:rPr lang="en-US" dirty="0"/>
              <a:t>Auto deletion of beneficiaries</a:t>
            </a:r>
          </a:p>
        </p:txBody>
      </p:sp>
      <p:sp>
        <p:nvSpPr>
          <p:cNvPr id="5" name="Footer Placeholder 1">
            <a:extLst>
              <a:ext uri="{FF2B5EF4-FFF2-40B4-BE49-F238E27FC236}">
                <a16:creationId xmlns:a16="http://schemas.microsoft.com/office/drawing/2014/main" id="{549ED03D-6D1B-48DB-AA2E-7C8CAE9CC4BB}"/>
              </a:ext>
            </a:extLst>
          </p:cNvPr>
          <p:cNvSpPr txBox="1">
            <a:spLocks/>
          </p:cNvSpPr>
          <p:nvPr/>
        </p:nvSpPr>
        <p:spPr>
          <a:xfrm>
            <a:off x="9256450" y="381739"/>
            <a:ext cx="2813630" cy="1355621"/>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verify_beneficiary.php</a:t>
            </a:r>
            <a:r>
              <a:rPr lang="en-US" sz="1400" b="1" dirty="0">
                <a:solidFill>
                  <a:srgbClr val="C00000"/>
                </a:solidFill>
              </a:rPr>
              <a:t>,</a:t>
            </a:r>
          </a:p>
          <a:p>
            <a:pPr algn="l"/>
            <a:r>
              <a:rPr lang="en-US" sz="1400" b="1" dirty="0" err="1">
                <a:solidFill>
                  <a:srgbClr val="C00000"/>
                </a:solidFill>
              </a:rPr>
              <a:t>auto_delete_beneficiary.php</a:t>
            </a:r>
            <a:r>
              <a:rPr lang="en-US" sz="1400" b="1" dirty="0">
                <a:solidFill>
                  <a:srgbClr val="C00000"/>
                </a:solidFill>
              </a:rPr>
              <a:t>,</a:t>
            </a:r>
          </a:p>
          <a:p>
            <a:pPr algn="l"/>
            <a:r>
              <a:rPr lang="en-US" sz="1400" b="1" dirty="0" err="1">
                <a:solidFill>
                  <a:srgbClr val="C00000"/>
                </a:solidFill>
              </a:rPr>
              <a:t>delete_beneficiary.php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208734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73816-7EEF-4954-9A70-B16C94DE3C01}"/>
              </a:ext>
            </a:extLst>
          </p:cNvPr>
          <p:cNvSpPr>
            <a:spLocks noGrp="1"/>
          </p:cNvSpPr>
          <p:nvPr>
            <p:ph idx="1"/>
          </p:nvPr>
        </p:nvSpPr>
        <p:spPr>
          <a:xfrm>
            <a:off x="609600" y="889790"/>
            <a:ext cx="10972800" cy="5209169"/>
          </a:xfrm>
        </p:spPr>
        <p:txBody>
          <a:bodyPr>
            <a:normAutofit/>
          </a:bodyPr>
          <a:lstStyle/>
          <a:p>
            <a:r>
              <a:rPr lang="en-US" dirty="0"/>
              <a:t>A </a:t>
            </a:r>
            <a:r>
              <a:rPr lang="en-US" b="1" i="1" dirty="0">
                <a:solidFill>
                  <a:schemeClr val="bg1"/>
                </a:solidFill>
              </a:rPr>
              <a:t>ATM Simulator </a:t>
            </a:r>
            <a:r>
              <a:rPr lang="en-US" dirty="0"/>
              <a:t>page which the customer can use to debit/credit money from his/her account :</a:t>
            </a:r>
          </a:p>
          <a:p>
            <a:pPr lvl="1"/>
            <a:r>
              <a:rPr lang="en-US" dirty="0"/>
              <a:t>This feature is a “faux/display” feature only and is only used to stimulate real world scenario in which a customer interacts with an ATM to debit money or credit money.</a:t>
            </a:r>
          </a:p>
          <a:p>
            <a:pPr lvl="1"/>
            <a:r>
              <a:rPr lang="en-US" dirty="0"/>
              <a:t>This feature is NOT applicable for real internet banking websites.</a:t>
            </a:r>
          </a:p>
          <a:p>
            <a:pPr lvl="1"/>
            <a:r>
              <a:rPr lang="en-US" dirty="0"/>
              <a:t>For simulation purposes the customer has to enter a valid ATM pin to debit/credit money into his/her account.</a:t>
            </a:r>
          </a:p>
          <a:p>
            <a:pPr lvl="1"/>
            <a:r>
              <a:rPr lang="en-US" dirty="0"/>
              <a:t>The amount entered should also be valid, invalid amounts will result in rejection of the requests.</a:t>
            </a:r>
          </a:p>
          <a:p>
            <a:endParaRPr lang="en-US" dirty="0"/>
          </a:p>
        </p:txBody>
      </p:sp>
      <p:sp>
        <p:nvSpPr>
          <p:cNvPr id="4" name="Footer Placeholder 1">
            <a:extLst>
              <a:ext uri="{FF2B5EF4-FFF2-40B4-BE49-F238E27FC236}">
                <a16:creationId xmlns:a16="http://schemas.microsoft.com/office/drawing/2014/main" id="{01F745B8-0586-4231-8155-BCF74F238546}"/>
              </a:ext>
            </a:extLst>
          </p:cNvPr>
          <p:cNvSpPr txBox="1">
            <a:spLocks/>
          </p:cNvSpPr>
          <p:nvPr/>
        </p:nvSpPr>
        <p:spPr>
          <a:xfrm>
            <a:off x="9256450" y="142239"/>
            <a:ext cx="2325950" cy="822961"/>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atm_simulator</a:t>
            </a:r>
            <a:r>
              <a:rPr lang="en-US" sz="1400" b="1" dirty="0">
                <a:solidFill>
                  <a:srgbClr val="C00000"/>
                </a:solidFill>
              </a:rPr>
              <a:t>*.</a:t>
            </a:r>
            <a:r>
              <a:rPr lang="en-US" sz="1400" b="1" dirty="0" err="1">
                <a:solidFill>
                  <a:srgbClr val="C00000"/>
                </a:solidFill>
              </a:rPr>
              <a:t>php</a:t>
            </a:r>
            <a:r>
              <a:rPr lang="en-US" sz="1400" b="1" dirty="0">
                <a:solidFill>
                  <a:srgbClr val="C00000"/>
                </a:solidFill>
              </a:rPr>
              <a:t>, (associated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132397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E926-0718-4A97-AA57-E81E6AD6013E}"/>
              </a:ext>
            </a:extLst>
          </p:cNvPr>
          <p:cNvSpPr>
            <a:spLocks noGrp="1"/>
          </p:cNvSpPr>
          <p:nvPr>
            <p:ph idx="1"/>
          </p:nvPr>
        </p:nvSpPr>
        <p:spPr/>
        <p:txBody>
          <a:bodyPr/>
          <a:lstStyle/>
          <a:p>
            <a:pPr marL="109728" indent="0">
              <a:buNone/>
            </a:pPr>
            <a:r>
              <a:rPr lang="en-US" dirty="0"/>
              <a:t>This part is accessible only after the admin logs into his/her account via a “hidden” login page for the admin. There is no other way to access the admin part without logging in first.</a:t>
            </a:r>
          </a:p>
          <a:p>
            <a:pPr marL="109728" indent="0">
              <a:buNone/>
            </a:pPr>
            <a:r>
              <a:rPr lang="en-US" dirty="0"/>
              <a:t>It consists of the following core admin features, most of them accessible via a side pane :</a:t>
            </a:r>
          </a:p>
          <a:p>
            <a:r>
              <a:rPr lang="en-US" dirty="0"/>
              <a:t>A </a:t>
            </a:r>
            <a:r>
              <a:rPr lang="en-US" b="1" i="1" dirty="0">
                <a:solidFill>
                  <a:schemeClr val="bg1"/>
                </a:solidFill>
              </a:rPr>
              <a:t>Admin Home</a:t>
            </a:r>
            <a:r>
              <a:rPr lang="en-US" dirty="0"/>
              <a:t> page which serves as a sort of greeting for the customer.</a:t>
            </a:r>
          </a:p>
          <a:p>
            <a:r>
              <a:rPr lang="en-US" dirty="0"/>
              <a:t>A </a:t>
            </a:r>
            <a:r>
              <a:rPr lang="en-US" b="1" i="1" dirty="0">
                <a:solidFill>
                  <a:schemeClr val="bg1"/>
                </a:solidFill>
              </a:rPr>
              <a:t>Post News </a:t>
            </a:r>
            <a:r>
              <a:rPr lang="en-US" dirty="0"/>
              <a:t>page through which the admin can post news/notices on the home part of the website.</a:t>
            </a:r>
          </a:p>
          <a:p>
            <a:pPr marL="109728" indent="0">
              <a:buNone/>
            </a:pPr>
            <a:endParaRPr lang="en-US" dirty="0"/>
          </a:p>
          <a:p>
            <a:pPr marL="109728" indent="0">
              <a:buNone/>
            </a:pPr>
            <a:endParaRPr lang="en-US" dirty="0"/>
          </a:p>
        </p:txBody>
      </p:sp>
      <p:sp>
        <p:nvSpPr>
          <p:cNvPr id="4" name="Title 3">
            <a:extLst>
              <a:ext uri="{FF2B5EF4-FFF2-40B4-BE49-F238E27FC236}">
                <a16:creationId xmlns:a16="http://schemas.microsoft.com/office/drawing/2014/main" id="{388CBB0F-A39E-4EC2-BE97-7B8C82BEAAFD}"/>
              </a:ext>
            </a:extLst>
          </p:cNvPr>
          <p:cNvSpPr>
            <a:spLocks noGrp="1"/>
          </p:cNvSpPr>
          <p:nvPr>
            <p:ph type="title"/>
          </p:nvPr>
        </p:nvSpPr>
        <p:spPr/>
        <p:txBody>
          <a:bodyPr/>
          <a:lstStyle/>
          <a:p>
            <a:r>
              <a:rPr lang="en-US" dirty="0"/>
              <a:t>The admin part</a:t>
            </a:r>
          </a:p>
        </p:txBody>
      </p:sp>
      <p:sp>
        <p:nvSpPr>
          <p:cNvPr id="5" name="Footer Placeholder 1">
            <a:extLst>
              <a:ext uri="{FF2B5EF4-FFF2-40B4-BE49-F238E27FC236}">
                <a16:creationId xmlns:a16="http://schemas.microsoft.com/office/drawing/2014/main" id="{2FD91564-678A-45B7-B4AC-3EB2591ED01A}"/>
              </a:ext>
            </a:extLst>
          </p:cNvPr>
          <p:cNvSpPr txBox="1">
            <a:spLocks/>
          </p:cNvSpPr>
          <p:nvPr/>
        </p:nvSpPr>
        <p:spPr>
          <a:xfrm>
            <a:off x="9256450" y="381739"/>
            <a:ext cx="2325950" cy="1049133"/>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admin_home.php</a:t>
            </a:r>
            <a:r>
              <a:rPr lang="en-US" sz="1400" b="1" dirty="0">
                <a:solidFill>
                  <a:srgbClr val="C00000"/>
                </a:solidFill>
              </a:rPr>
              <a:t>,</a:t>
            </a:r>
          </a:p>
          <a:p>
            <a:pPr algn="l"/>
            <a:r>
              <a:rPr lang="en-US" sz="1400" b="1" dirty="0" err="1">
                <a:solidFill>
                  <a:srgbClr val="C00000"/>
                </a:solidFill>
              </a:rPr>
              <a:t>post_news</a:t>
            </a:r>
            <a:r>
              <a:rPr lang="en-US" sz="1400" b="1" dirty="0">
                <a:solidFill>
                  <a:srgbClr val="C00000"/>
                </a:solidFill>
              </a:rPr>
              <a:t>*.</a:t>
            </a:r>
            <a:r>
              <a:rPr lang="en-US" sz="1400" b="1" dirty="0" err="1">
                <a:solidFill>
                  <a:srgbClr val="C00000"/>
                </a:solidFill>
              </a:rPr>
              <a:t>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959303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B19CC-EEE8-4B38-A430-46EF5533409D}"/>
              </a:ext>
            </a:extLst>
          </p:cNvPr>
          <p:cNvSpPr>
            <a:spLocks noGrp="1"/>
          </p:cNvSpPr>
          <p:nvPr>
            <p:ph idx="1"/>
          </p:nvPr>
        </p:nvSpPr>
        <p:spPr/>
        <p:txBody>
          <a:bodyPr/>
          <a:lstStyle/>
          <a:p>
            <a:r>
              <a:rPr lang="en-US" dirty="0"/>
              <a:t>A robust and effective web based online banking system.</a:t>
            </a:r>
          </a:p>
          <a:p>
            <a:r>
              <a:rPr lang="en-US" dirty="0"/>
              <a:t>Extending functionality without compromising security.</a:t>
            </a:r>
          </a:p>
          <a:p>
            <a:r>
              <a:rPr lang="en-US" dirty="0"/>
              <a:t>Personal banking services that gives you complete control over all your banking demands online.</a:t>
            </a:r>
          </a:p>
          <a:p>
            <a:r>
              <a:rPr lang="en-US" dirty="0"/>
              <a:t>Simple and easy user interface to work with.</a:t>
            </a:r>
          </a:p>
          <a:p>
            <a:r>
              <a:rPr lang="en-US" dirty="0"/>
              <a:t>Make a modular approach to web design so that extra functionalities can be added in future without disturbing other features.</a:t>
            </a:r>
          </a:p>
        </p:txBody>
      </p:sp>
      <p:sp>
        <p:nvSpPr>
          <p:cNvPr id="4" name="Title 3">
            <a:extLst>
              <a:ext uri="{FF2B5EF4-FFF2-40B4-BE49-F238E27FC236}">
                <a16:creationId xmlns:a16="http://schemas.microsoft.com/office/drawing/2014/main" id="{FEAF1CDC-9CA4-4CFE-99FF-37A41D799173}"/>
              </a:ext>
            </a:extLst>
          </p:cNvPr>
          <p:cNvSpPr>
            <a:spLocks noGrp="1"/>
          </p:cNvSpPr>
          <p:nvPr>
            <p:ph type="title"/>
          </p:nvPr>
        </p:nvSpPr>
        <p:spPr/>
        <p:txBody>
          <a:bodyPr/>
          <a:lstStyle/>
          <a:p>
            <a:r>
              <a:rPr lang="en-US" dirty="0"/>
              <a:t>Goals of this project</a:t>
            </a:r>
          </a:p>
        </p:txBody>
      </p:sp>
    </p:spTree>
    <p:extLst>
      <p:ext uri="{BB962C8B-B14F-4D97-AF65-F5344CB8AC3E}">
        <p14:creationId xmlns:p14="http://schemas.microsoft.com/office/powerpoint/2010/main" val="2927195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5101C-8253-4F43-BD2E-3E461C5EFBCB}"/>
              </a:ext>
            </a:extLst>
          </p:cNvPr>
          <p:cNvSpPr>
            <a:spLocks noGrp="1"/>
          </p:cNvSpPr>
          <p:nvPr>
            <p:ph idx="1"/>
          </p:nvPr>
        </p:nvSpPr>
        <p:spPr>
          <a:xfrm>
            <a:off x="609600" y="889790"/>
            <a:ext cx="10972800" cy="5363019"/>
          </a:xfrm>
        </p:spPr>
        <p:txBody>
          <a:bodyPr>
            <a:normAutofit/>
          </a:bodyPr>
          <a:lstStyle/>
          <a:p>
            <a:r>
              <a:rPr lang="en-US" dirty="0"/>
              <a:t>An </a:t>
            </a:r>
            <a:r>
              <a:rPr lang="en-US" b="1" i="1" dirty="0">
                <a:solidFill>
                  <a:schemeClr val="bg1"/>
                </a:solidFill>
              </a:rPr>
              <a:t>Add Customer </a:t>
            </a:r>
            <a:r>
              <a:rPr lang="en-US" dirty="0"/>
              <a:t>page through which the admin can add/create a new customer in the internet baking website database. The add customer form needs to be filled up carefully as any wrong input/data will result in rejection of the form and an appropriate error message will be displayed to the admin.</a:t>
            </a:r>
          </a:p>
          <a:p>
            <a:r>
              <a:rPr lang="en-US" dirty="0"/>
              <a:t>The admin holds absolute power over the customer’s details however he/she has no power over the customer’s transactions.</a:t>
            </a:r>
          </a:p>
          <a:p>
            <a:endParaRPr lang="en-US" dirty="0"/>
          </a:p>
        </p:txBody>
      </p:sp>
      <p:sp>
        <p:nvSpPr>
          <p:cNvPr id="4" name="Footer Placeholder 1">
            <a:extLst>
              <a:ext uri="{FF2B5EF4-FFF2-40B4-BE49-F238E27FC236}">
                <a16:creationId xmlns:a16="http://schemas.microsoft.com/office/drawing/2014/main" id="{6FFDD68D-29A5-48CF-90A3-586547DA1030}"/>
              </a:ext>
            </a:extLst>
          </p:cNvPr>
          <p:cNvSpPr txBox="1">
            <a:spLocks/>
          </p:cNvSpPr>
          <p:nvPr/>
        </p:nvSpPr>
        <p:spPr>
          <a:xfrm>
            <a:off x="9256450" y="121921"/>
            <a:ext cx="2325950" cy="843279"/>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customer_add</a:t>
            </a:r>
            <a:r>
              <a:rPr lang="en-US" sz="1400" b="1" dirty="0">
                <a:solidFill>
                  <a:srgbClr val="C00000"/>
                </a:solidFill>
              </a:rPr>
              <a:t>*.</a:t>
            </a:r>
            <a:r>
              <a:rPr lang="en-US" sz="1400" b="1" dirty="0" err="1">
                <a:solidFill>
                  <a:srgbClr val="C00000"/>
                </a:solidFill>
              </a:rPr>
              <a:t>php</a:t>
            </a:r>
            <a:r>
              <a:rPr lang="en-US" sz="1400" b="1" dirty="0">
                <a:solidFill>
                  <a:srgbClr val="C00000"/>
                </a:solidFill>
              </a:rPr>
              <a:t> (associated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17706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5101C-8253-4F43-BD2E-3E461C5EFBCB}"/>
              </a:ext>
            </a:extLst>
          </p:cNvPr>
          <p:cNvSpPr>
            <a:spLocks noGrp="1"/>
          </p:cNvSpPr>
          <p:nvPr>
            <p:ph idx="1"/>
          </p:nvPr>
        </p:nvSpPr>
        <p:spPr>
          <a:xfrm>
            <a:off x="609600" y="889790"/>
            <a:ext cx="10972800" cy="5363019"/>
          </a:xfrm>
        </p:spPr>
        <p:txBody>
          <a:bodyPr>
            <a:normAutofit/>
          </a:bodyPr>
          <a:lstStyle/>
          <a:p>
            <a:r>
              <a:rPr lang="en-US" dirty="0"/>
              <a:t>A </a:t>
            </a:r>
            <a:r>
              <a:rPr lang="en-US" b="1" i="1" dirty="0">
                <a:solidFill>
                  <a:schemeClr val="bg1"/>
                </a:solidFill>
              </a:rPr>
              <a:t>Manage Customers</a:t>
            </a:r>
            <a:r>
              <a:rPr lang="en-US" dirty="0"/>
              <a:t> page through which the admin can manage customers of the internet banking website. It has the following features :</a:t>
            </a:r>
          </a:p>
          <a:p>
            <a:pPr lvl="1"/>
            <a:r>
              <a:rPr lang="en-US" dirty="0"/>
              <a:t>The customers are displayed in a sequential card layout influenced by the material design. The admin can view/edit/update the details of these customers, view their transactions or delete them from the database.</a:t>
            </a:r>
          </a:p>
          <a:p>
            <a:pPr lvl="1"/>
            <a:r>
              <a:rPr lang="en-US" dirty="0"/>
              <a:t>The admin can search for a particular customer among the list of all the customers by both name and account number.</a:t>
            </a:r>
          </a:p>
          <a:p>
            <a:pPr lvl="1"/>
            <a:endParaRPr lang="en-US" dirty="0"/>
          </a:p>
        </p:txBody>
      </p:sp>
      <p:sp>
        <p:nvSpPr>
          <p:cNvPr id="4" name="Footer Placeholder 1">
            <a:extLst>
              <a:ext uri="{FF2B5EF4-FFF2-40B4-BE49-F238E27FC236}">
                <a16:creationId xmlns:a16="http://schemas.microsoft.com/office/drawing/2014/main" id="{3454C788-7F48-4F54-BE78-4F1E819C3933}"/>
              </a:ext>
            </a:extLst>
          </p:cNvPr>
          <p:cNvSpPr txBox="1">
            <a:spLocks/>
          </p:cNvSpPr>
          <p:nvPr/>
        </p:nvSpPr>
        <p:spPr>
          <a:xfrm>
            <a:off x="7615265" y="4998720"/>
            <a:ext cx="2325950" cy="969490"/>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manage_customers.php</a:t>
            </a:r>
            <a:endParaRPr lang="en-US" sz="1400" b="1" dirty="0">
              <a:solidFill>
                <a:srgbClr val="C00000"/>
              </a:solidFill>
            </a:endParaRPr>
          </a:p>
          <a:p>
            <a:pPr algn="l"/>
            <a:r>
              <a:rPr lang="en-US" sz="1400" b="1" dirty="0" err="1">
                <a:solidFill>
                  <a:srgbClr val="C00000"/>
                </a:solidFill>
              </a:rPr>
              <a:t>edit_customer</a:t>
            </a:r>
            <a:r>
              <a:rPr lang="en-US" sz="1400" b="1" dirty="0">
                <a:solidFill>
                  <a:srgbClr val="C00000"/>
                </a:solidFill>
              </a:rPr>
              <a:t>*.</a:t>
            </a:r>
            <a:r>
              <a:rPr lang="en-US" sz="1400" b="1" dirty="0" err="1">
                <a:solidFill>
                  <a:srgbClr val="C00000"/>
                </a:solidFill>
              </a:rPr>
              <a:t>php</a:t>
            </a:r>
            <a:r>
              <a:rPr lang="en-US" sz="1400" b="1" dirty="0">
                <a:solidFill>
                  <a:srgbClr val="C00000"/>
                </a:solidFill>
              </a:rPr>
              <a:t>,</a:t>
            </a:r>
          </a:p>
          <a:p>
            <a:pPr algn="l"/>
            <a:r>
              <a:rPr lang="en-US" sz="1400" b="1" dirty="0" err="1">
                <a:solidFill>
                  <a:srgbClr val="C00000"/>
                </a:solidFill>
              </a:rPr>
              <a:t>transactions.php</a:t>
            </a:r>
            <a:endParaRPr lang="en-US" sz="1400" b="1" dirty="0">
              <a:solidFill>
                <a:srgbClr val="C00000"/>
              </a:solidFill>
            </a:endParaRPr>
          </a:p>
        </p:txBody>
      </p:sp>
      <p:sp>
        <p:nvSpPr>
          <p:cNvPr id="5" name="Footer Placeholder 1">
            <a:extLst>
              <a:ext uri="{FF2B5EF4-FFF2-40B4-BE49-F238E27FC236}">
                <a16:creationId xmlns:a16="http://schemas.microsoft.com/office/drawing/2014/main" id="{34F24EE6-FD6E-4749-B3EA-B1077C983FE4}"/>
              </a:ext>
            </a:extLst>
          </p:cNvPr>
          <p:cNvSpPr txBox="1">
            <a:spLocks/>
          </p:cNvSpPr>
          <p:nvPr/>
        </p:nvSpPr>
        <p:spPr>
          <a:xfrm>
            <a:off x="9941215" y="4998720"/>
            <a:ext cx="2179665" cy="969490"/>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400" b="1" dirty="0">
              <a:solidFill>
                <a:srgbClr val="C00000"/>
              </a:solidFill>
            </a:endParaRPr>
          </a:p>
          <a:p>
            <a:pPr algn="l"/>
            <a:r>
              <a:rPr lang="en-US" sz="1400" b="1" dirty="0" err="1">
                <a:solidFill>
                  <a:srgbClr val="C00000"/>
                </a:solidFill>
              </a:rPr>
              <a:t>delete_customer.php</a:t>
            </a:r>
            <a:r>
              <a:rPr lang="en-US" sz="1400" b="1" dirty="0">
                <a:solidFill>
                  <a:srgbClr val="C00000"/>
                </a:solidFill>
              </a:rPr>
              <a:t>,</a:t>
            </a: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528414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A0C42-F7E7-475F-AB7A-726DC680DE6E}"/>
              </a:ext>
            </a:extLst>
          </p:cNvPr>
          <p:cNvSpPr>
            <a:spLocks noGrp="1"/>
          </p:cNvSpPr>
          <p:nvPr>
            <p:ph idx="1"/>
          </p:nvPr>
        </p:nvSpPr>
        <p:spPr/>
        <p:txBody>
          <a:bodyPr/>
          <a:lstStyle/>
          <a:p>
            <a:r>
              <a:rPr lang="en-US" dirty="0"/>
              <a:t>Each and every input is passed through mysqli_real_escape_string() to remove special characters from the string so that user can’t submit arbitrary input. It protects from attacks like SQL Injection and Cross Site Scripting(XSS).</a:t>
            </a:r>
          </a:p>
          <a:p>
            <a:r>
              <a:rPr lang="en-US" dirty="0"/>
              <a:t>Sensitive details like password/username in a form are passed through method=“POST” and NOT method=“GET” to prevent leak of such data via the URL.</a:t>
            </a:r>
          </a:p>
        </p:txBody>
      </p:sp>
      <p:sp>
        <p:nvSpPr>
          <p:cNvPr id="4" name="Title 3">
            <a:extLst>
              <a:ext uri="{FF2B5EF4-FFF2-40B4-BE49-F238E27FC236}">
                <a16:creationId xmlns:a16="http://schemas.microsoft.com/office/drawing/2014/main" id="{04A77B3B-0671-412D-A57B-277D186C125E}"/>
              </a:ext>
            </a:extLst>
          </p:cNvPr>
          <p:cNvSpPr>
            <a:spLocks noGrp="1"/>
          </p:cNvSpPr>
          <p:nvPr>
            <p:ph type="title"/>
          </p:nvPr>
        </p:nvSpPr>
        <p:spPr/>
        <p:txBody>
          <a:bodyPr/>
          <a:lstStyle/>
          <a:p>
            <a:r>
              <a:rPr lang="en-US" dirty="0"/>
              <a:t>Security features of the website</a:t>
            </a:r>
          </a:p>
        </p:txBody>
      </p:sp>
    </p:spTree>
    <p:extLst>
      <p:ext uri="{BB962C8B-B14F-4D97-AF65-F5344CB8AC3E}">
        <p14:creationId xmlns:p14="http://schemas.microsoft.com/office/powerpoint/2010/main" val="25983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D34EF-8753-46AD-A884-4CD4F2C3DBF0}"/>
              </a:ext>
            </a:extLst>
          </p:cNvPr>
          <p:cNvSpPr>
            <a:spLocks noGrp="1"/>
          </p:cNvSpPr>
          <p:nvPr>
            <p:ph idx="1"/>
          </p:nvPr>
        </p:nvSpPr>
        <p:spPr>
          <a:xfrm>
            <a:off x="609600" y="889790"/>
            <a:ext cx="10972800" cy="5363019"/>
          </a:xfrm>
        </p:spPr>
        <p:txBody>
          <a:bodyPr>
            <a:normAutofit/>
          </a:bodyPr>
          <a:lstStyle/>
          <a:p>
            <a:r>
              <a:rPr lang="en-US" dirty="0"/>
              <a:t>Customer/Admin can only enter into their accounts after entering their username and password via login.</a:t>
            </a:r>
          </a:p>
          <a:p>
            <a:r>
              <a:rPr lang="en-US" dirty="0"/>
              <a:t>Admin login page is hidden from customer for security purposes.</a:t>
            </a:r>
          </a:p>
          <a:p>
            <a:r>
              <a:rPr lang="en-US" dirty="0"/>
              <a:t>Before any page of the customer/admin part is displayed/loaded a check is made to ensure that the customer/admin session is valid and active (i.e. whether the customer/admin is logged into his/her session or not). If the session is invalid the user is redirected to the home page without notifying the user.</a:t>
            </a:r>
          </a:p>
          <a:p>
            <a:r>
              <a:rPr lang="en-US" dirty="0"/>
              <a:t>Thus accessing customer/admin pages after logging out, through history/using back button is impossible.</a:t>
            </a:r>
          </a:p>
          <a:p>
            <a:endParaRPr lang="en-US" dirty="0"/>
          </a:p>
          <a:p>
            <a:pPr marL="109728" indent="0">
              <a:buNone/>
            </a:pPr>
            <a:endParaRPr lang="en-US" dirty="0"/>
          </a:p>
        </p:txBody>
      </p:sp>
      <p:sp>
        <p:nvSpPr>
          <p:cNvPr id="5" name="Footer Placeholder 1">
            <a:extLst>
              <a:ext uri="{FF2B5EF4-FFF2-40B4-BE49-F238E27FC236}">
                <a16:creationId xmlns:a16="http://schemas.microsoft.com/office/drawing/2014/main" id="{5987B6A1-0EB9-4C7A-A29B-F4EF62C29F25}"/>
              </a:ext>
            </a:extLst>
          </p:cNvPr>
          <p:cNvSpPr txBox="1">
            <a:spLocks/>
          </p:cNvSpPr>
          <p:nvPr/>
        </p:nvSpPr>
        <p:spPr>
          <a:xfrm>
            <a:off x="9256450" y="1"/>
            <a:ext cx="2325950" cy="1005839"/>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validate_admin.php</a:t>
            </a:r>
            <a:r>
              <a:rPr lang="en-US" sz="1400" b="1" dirty="0">
                <a:solidFill>
                  <a:srgbClr val="C00000"/>
                </a:solidFill>
              </a:rPr>
              <a:t>,</a:t>
            </a:r>
          </a:p>
          <a:p>
            <a:pPr algn="l"/>
            <a:r>
              <a:rPr lang="en-US" sz="1400" b="1" dirty="0" err="1">
                <a:solidFill>
                  <a:srgbClr val="C00000"/>
                </a:solidFill>
              </a:rPr>
              <a:t>validate_customer.php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278438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D34EF-8753-46AD-A884-4CD4F2C3DBF0}"/>
              </a:ext>
            </a:extLst>
          </p:cNvPr>
          <p:cNvSpPr>
            <a:spLocks noGrp="1"/>
          </p:cNvSpPr>
          <p:nvPr>
            <p:ph idx="1"/>
          </p:nvPr>
        </p:nvSpPr>
        <p:spPr>
          <a:xfrm>
            <a:off x="609600" y="889790"/>
            <a:ext cx="10972800" cy="5363019"/>
          </a:xfrm>
        </p:spPr>
        <p:txBody>
          <a:bodyPr/>
          <a:lstStyle/>
          <a:p>
            <a:r>
              <a:rPr lang="en-US" dirty="0"/>
              <a:t>A session timeout feature is present for both the customer and the admin which ensures that if the website remains unused/no activity is detected by the user for &gt;5 minutes, the user is automatically logged out and an appropriate message is displayed to the user informing him that his/her session has expired.</a:t>
            </a:r>
          </a:p>
          <a:p>
            <a:r>
              <a:rPr lang="en-US" dirty="0"/>
              <a:t>Care is taken to ensure that parallel/simultaneous sessions is not possible on the same system. In case such a situation happens, sessions active beside the current one will automatically die.</a:t>
            </a:r>
          </a:p>
          <a:p>
            <a:r>
              <a:rPr lang="en-US" dirty="0"/>
              <a:t>Admin can’t change his/her or the database’s password.</a:t>
            </a:r>
          </a:p>
          <a:p>
            <a:endParaRPr lang="en-US" dirty="0"/>
          </a:p>
          <a:p>
            <a:pPr marL="109728" indent="0">
              <a:buNone/>
            </a:pPr>
            <a:endParaRPr lang="en-US" dirty="0"/>
          </a:p>
        </p:txBody>
      </p:sp>
      <p:sp>
        <p:nvSpPr>
          <p:cNvPr id="4" name="Footer Placeholder 1">
            <a:extLst>
              <a:ext uri="{FF2B5EF4-FFF2-40B4-BE49-F238E27FC236}">
                <a16:creationId xmlns:a16="http://schemas.microsoft.com/office/drawing/2014/main" id="{4AAEEEE7-2C29-40EB-ACEB-D939391E86FC}"/>
              </a:ext>
            </a:extLst>
          </p:cNvPr>
          <p:cNvSpPr txBox="1">
            <a:spLocks/>
          </p:cNvSpPr>
          <p:nvPr/>
        </p:nvSpPr>
        <p:spPr>
          <a:xfrm>
            <a:off x="9256450" y="111759"/>
            <a:ext cx="2325950" cy="778031"/>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err="1">
                <a:solidFill>
                  <a:srgbClr val="C00000"/>
                </a:solidFill>
              </a:rPr>
              <a:t>session_expired.php</a:t>
            </a:r>
            <a:r>
              <a:rPr lang="en-US" sz="1400" b="1" dirty="0">
                <a:solidFill>
                  <a:srgbClr val="C00000"/>
                </a:solidFill>
              </a:rPr>
              <a:t>,</a:t>
            </a: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981858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EA24-1F16-4EEA-8376-6DBF4A01F191}"/>
              </a:ext>
            </a:extLst>
          </p:cNvPr>
          <p:cNvSpPr>
            <a:spLocks noGrp="1"/>
          </p:cNvSpPr>
          <p:nvPr>
            <p:ph idx="1"/>
          </p:nvPr>
        </p:nvSpPr>
        <p:spPr/>
        <p:txBody>
          <a:bodyPr/>
          <a:lstStyle/>
          <a:p>
            <a:r>
              <a:rPr lang="en-US" dirty="0"/>
              <a:t>Make a customer grievance system where customer can interact with admin via messages to which the admins can respond appropriately. Much like a mail system between customer and admin.</a:t>
            </a:r>
          </a:p>
          <a:p>
            <a:r>
              <a:rPr lang="en-US" dirty="0"/>
              <a:t>Increase security of/in the website and web design, because honestly there is very little security as of now when compared to real world websites.</a:t>
            </a:r>
          </a:p>
          <a:p>
            <a:r>
              <a:rPr lang="en-US" dirty="0"/>
              <a:t>Add features/enhance already available features for internet banking.</a:t>
            </a:r>
          </a:p>
          <a:p>
            <a:pPr marL="109728" indent="0">
              <a:buNone/>
            </a:pPr>
            <a:endParaRPr lang="en-US" dirty="0"/>
          </a:p>
        </p:txBody>
      </p:sp>
      <p:sp>
        <p:nvSpPr>
          <p:cNvPr id="4" name="Title 3">
            <a:extLst>
              <a:ext uri="{FF2B5EF4-FFF2-40B4-BE49-F238E27FC236}">
                <a16:creationId xmlns:a16="http://schemas.microsoft.com/office/drawing/2014/main" id="{C560C358-D084-4827-B282-CB553DEB1D54}"/>
              </a:ext>
            </a:extLst>
          </p:cNvPr>
          <p:cNvSpPr>
            <a:spLocks noGrp="1"/>
          </p:cNvSpPr>
          <p:nvPr>
            <p:ph type="title"/>
          </p:nvPr>
        </p:nvSpPr>
        <p:spPr/>
        <p:txBody>
          <a:bodyPr/>
          <a:lstStyle/>
          <a:p>
            <a:r>
              <a:rPr lang="en-US" dirty="0"/>
              <a:t>To do/Future scope</a:t>
            </a:r>
          </a:p>
        </p:txBody>
      </p:sp>
    </p:spTree>
    <p:extLst>
      <p:ext uri="{BB962C8B-B14F-4D97-AF65-F5344CB8AC3E}">
        <p14:creationId xmlns:p14="http://schemas.microsoft.com/office/powerpoint/2010/main" val="3838551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83588-3731-435A-83C6-65954C735694}"/>
              </a:ext>
            </a:extLst>
          </p:cNvPr>
          <p:cNvSpPr>
            <a:spLocks noGrp="1"/>
          </p:cNvSpPr>
          <p:nvPr>
            <p:ph idx="1"/>
          </p:nvPr>
        </p:nvSpPr>
        <p:spPr/>
        <p:txBody>
          <a:bodyPr/>
          <a:lstStyle/>
          <a:p>
            <a:r>
              <a:rPr lang="en-US" dirty="0"/>
              <a:t>HTML5, CSS, JavaScript &amp; jQuery used for front-end design.</a:t>
            </a:r>
          </a:p>
          <a:p>
            <a:r>
              <a:rPr lang="en-US" dirty="0"/>
              <a:t>PHP7 &amp; MySQL used for back-end design.</a:t>
            </a:r>
          </a:p>
          <a:p>
            <a:r>
              <a:rPr lang="en-US" dirty="0"/>
              <a:t>Oracle MySQL has been used to create and host the database for the internet banking website.</a:t>
            </a:r>
          </a:p>
          <a:p>
            <a:r>
              <a:rPr lang="en-US" dirty="0"/>
              <a:t>Other than the languages/tools mentioned above NO other/external libraries and/or web-page templates have been used, everything has been coded from ground-up straight from scratch.</a:t>
            </a:r>
          </a:p>
          <a:p>
            <a:pPr marL="109728" indent="0">
              <a:buNone/>
            </a:pPr>
            <a:endParaRPr lang="en-US" dirty="0"/>
          </a:p>
        </p:txBody>
      </p:sp>
      <p:sp>
        <p:nvSpPr>
          <p:cNvPr id="4" name="Title 3">
            <a:extLst>
              <a:ext uri="{FF2B5EF4-FFF2-40B4-BE49-F238E27FC236}">
                <a16:creationId xmlns:a16="http://schemas.microsoft.com/office/drawing/2014/main" id="{4D74315F-119B-4BA9-99AE-3AA8CB80258F}"/>
              </a:ext>
            </a:extLst>
          </p:cNvPr>
          <p:cNvSpPr>
            <a:spLocks noGrp="1"/>
          </p:cNvSpPr>
          <p:nvPr>
            <p:ph type="title"/>
          </p:nvPr>
        </p:nvSpPr>
        <p:spPr/>
        <p:txBody>
          <a:bodyPr/>
          <a:lstStyle/>
          <a:p>
            <a:r>
              <a:rPr lang="en-US" dirty="0"/>
              <a:t>Built with/Languages used</a:t>
            </a:r>
          </a:p>
        </p:txBody>
      </p:sp>
    </p:spTree>
    <p:extLst>
      <p:ext uri="{BB962C8B-B14F-4D97-AF65-F5344CB8AC3E}">
        <p14:creationId xmlns:p14="http://schemas.microsoft.com/office/powerpoint/2010/main" val="1333450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59F01-7829-45B5-8FE5-F63A953521FB}"/>
              </a:ext>
            </a:extLst>
          </p:cNvPr>
          <p:cNvSpPr>
            <a:spLocks noGrp="1"/>
          </p:cNvSpPr>
          <p:nvPr>
            <p:ph idx="1"/>
          </p:nvPr>
        </p:nvSpPr>
        <p:spPr/>
        <p:txBody>
          <a:bodyPr/>
          <a:lstStyle/>
          <a:p>
            <a:r>
              <a:rPr lang="en-US" dirty="0"/>
              <a:t>Based on intuitive modern material design by Google.</a:t>
            </a:r>
          </a:p>
          <a:p>
            <a:r>
              <a:rPr lang="en-US" dirty="0"/>
              <a:t>Fluid and responsive web design with cross device compatibility.</a:t>
            </a:r>
          </a:p>
          <a:p>
            <a:r>
              <a:rPr lang="en-US" dirty="0"/>
              <a:t>Cross compatibility with browsers, works on all browsers in the same way.</a:t>
            </a:r>
          </a:p>
          <a:p>
            <a:r>
              <a:rPr lang="en-US" dirty="0"/>
              <a:t>Optimized code to facilitate increased speed and fps while displaying the web-page.</a:t>
            </a:r>
          </a:p>
          <a:p>
            <a:r>
              <a:rPr lang="en-US" dirty="0"/>
              <a:t>And an Easter Egg, if you can find it !</a:t>
            </a:r>
          </a:p>
          <a:p>
            <a:endParaRPr lang="en-US" dirty="0"/>
          </a:p>
        </p:txBody>
      </p:sp>
      <p:sp>
        <p:nvSpPr>
          <p:cNvPr id="4" name="Title 3">
            <a:extLst>
              <a:ext uri="{FF2B5EF4-FFF2-40B4-BE49-F238E27FC236}">
                <a16:creationId xmlns:a16="http://schemas.microsoft.com/office/drawing/2014/main" id="{B8F4C99E-6023-4B4C-A3D9-6821DAC521A3}"/>
              </a:ext>
            </a:extLst>
          </p:cNvPr>
          <p:cNvSpPr>
            <a:spLocks noGrp="1"/>
          </p:cNvSpPr>
          <p:nvPr>
            <p:ph type="title"/>
          </p:nvPr>
        </p:nvSpPr>
        <p:spPr/>
        <p:txBody>
          <a:bodyPr/>
          <a:lstStyle/>
          <a:p>
            <a:r>
              <a:rPr lang="en-US" dirty="0"/>
              <a:t>Features of the website</a:t>
            </a:r>
          </a:p>
        </p:txBody>
      </p:sp>
    </p:spTree>
    <p:extLst>
      <p:ext uri="{BB962C8B-B14F-4D97-AF65-F5344CB8AC3E}">
        <p14:creationId xmlns:p14="http://schemas.microsoft.com/office/powerpoint/2010/main" val="260927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D0011-4940-4108-BEAA-E7A6E2248FF0}"/>
              </a:ext>
            </a:extLst>
          </p:cNvPr>
          <p:cNvSpPr>
            <a:spLocks noGrp="1"/>
          </p:cNvSpPr>
          <p:nvPr>
            <p:ph idx="1"/>
          </p:nvPr>
        </p:nvSpPr>
        <p:spPr/>
        <p:txBody>
          <a:bodyPr/>
          <a:lstStyle/>
          <a:p>
            <a:pPr marL="109728" indent="0">
              <a:buNone/>
            </a:pPr>
            <a:r>
              <a:rPr lang="en-US" dirty="0"/>
              <a:t>Guidelines of RWD have been followed to ensure a seamless compatibility between different devices based on screen size. Elements which include the guidelines are :</a:t>
            </a:r>
          </a:p>
          <a:p>
            <a:r>
              <a:rPr lang="en-US" b="1" i="1" dirty="0">
                <a:solidFill>
                  <a:schemeClr val="bg1"/>
                </a:solidFill>
              </a:rPr>
              <a:t>Navbar</a:t>
            </a:r>
            <a:r>
              <a:rPr lang="en-US" dirty="0"/>
              <a:t> </a:t>
            </a:r>
            <a:r>
              <a:rPr lang="en-US" b="1" i="1" dirty="0">
                <a:solidFill>
                  <a:schemeClr val="bg1"/>
                </a:solidFill>
              </a:rPr>
              <a:t>:</a:t>
            </a:r>
            <a:r>
              <a:rPr lang="en-US" dirty="0"/>
              <a:t> On large screens the contents of the navbar are present in a tabbed layout, however on small screens only one tab is visible and the rest become visible after clicking a button on the navbar.</a:t>
            </a:r>
          </a:p>
          <a:p>
            <a:pPr marL="402336" lvl="1" indent="0">
              <a:buNone/>
            </a:pPr>
            <a:r>
              <a:rPr lang="en-US" dirty="0"/>
              <a:t>The navbar is sticky in nature which means that on scrolling the page the navbar sticks to the top.</a:t>
            </a:r>
          </a:p>
        </p:txBody>
      </p:sp>
      <p:sp>
        <p:nvSpPr>
          <p:cNvPr id="4" name="Title 3">
            <a:extLst>
              <a:ext uri="{FF2B5EF4-FFF2-40B4-BE49-F238E27FC236}">
                <a16:creationId xmlns:a16="http://schemas.microsoft.com/office/drawing/2014/main" id="{0705F8BD-2C62-44F1-B25E-048555250135}"/>
              </a:ext>
            </a:extLst>
          </p:cNvPr>
          <p:cNvSpPr>
            <a:spLocks noGrp="1"/>
          </p:cNvSpPr>
          <p:nvPr>
            <p:ph type="title"/>
          </p:nvPr>
        </p:nvSpPr>
        <p:spPr/>
        <p:txBody>
          <a:bodyPr/>
          <a:lstStyle/>
          <a:p>
            <a:r>
              <a:rPr lang="en-US" dirty="0"/>
              <a:t>Responsive Web Design</a:t>
            </a:r>
          </a:p>
        </p:txBody>
      </p:sp>
      <p:sp>
        <p:nvSpPr>
          <p:cNvPr id="7" name="Footer Placeholder 1">
            <a:extLst>
              <a:ext uri="{FF2B5EF4-FFF2-40B4-BE49-F238E27FC236}">
                <a16:creationId xmlns:a16="http://schemas.microsoft.com/office/drawing/2014/main" id="{969EA16D-6089-489C-8995-8060159A8A0E}"/>
              </a:ext>
            </a:extLst>
          </p:cNvPr>
          <p:cNvSpPr txBox="1">
            <a:spLocks/>
          </p:cNvSpPr>
          <p:nvPr/>
        </p:nvSpPr>
        <p:spPr>
          <a:xfrm>
            <a:off x="9256450" y="432590"/>
            <a:ext cx="2325950" cy="827250"/>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a:solidFill>
                  <a:srgbClr val="C00000"/>
                </a:solidFill>
              </a:rPr>
              <a:t>*</a:t>
            </a:r>
            <a:r>
              <a:rPr lang="en-US" sz="1400" b="1" dirty="0" err="1">
                <a:solidFill>
                  <a:srgbClr val="C00000"/>
                </a:solidFill>
              </a:rPr>
              <a:t>navbar.php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8606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4BAEC-FE52-49CE-B575-8D7EB4C4E8D1}"/>
              </a:ext>
            </a:extLst>
          </p:cNvPr>
          <p:cNvSpPr>
            <a:spLocks noGrp="1"/>
          </p:cNvSpPr>
          <p:nvPr>
            <p:ph idx="1"/>
          </p:nvPr>
        </p:nvSpPr>
        <p:spPr>
          <a:xfrm>
            <a:off x="609600" y="920270"/>
            <a:ext cx="10972800" cy="5363019"/>
          </a:xfrm>
        </p:spPr>
        <p:txBody>
          <a:bodyPr/>
          <a:lstStyle/>
          <a:p>
            <a:r>
              <a:rPr lang="en-US" b="1" i="1" dirty="0">
                <a:solidFill>
                  <a:schemeClr val="bg1"/>
                </a:solidFill>
              </a:rPr>
              <a:t>Sidebar</a:t>
            </a:r>
            <a:r>
              <a:rPr lang="en-US" dirty="0"/>
              <a:t> </a:t>
            </a:r>
            <a:r>
              <a:rPr lang="en-US" b="1" i="1" dirty="0">
                <a:solidFill>
                  <a:schemeClr val="bg1"/>
                </a:solidFill>
              </a:rPr>
              <a:t>:</a:t>
            </a:r>
            <a:r>
              <a:rPr lang="en-US" dirty="0"/>
              <a:t> On large screens the sidebar is always visible, however on small screens the navbar becomes visible only when an associated button (hamburger icon) is clicked on the navbar.</a:t>
            </a:r>
          </a:p>
          <a:p>
            <a:r>
              <a:rPr lang="en-US" dirty="0"/>
              <a:t>All the content of the web pages have been placed inside </a:t>
            </a:r>
            <a:r>
              <a:rPr lang="en-US" b="1" i="1" dirty="0">
                <a:solidFill>
                  <a:schemeClr val="bg1"/>
                </a:solidFill>
              </a:rPr>
              <a:t>flex-boxes</a:t>
            </a:r>
            <a:r>
              <a:rPr lang="en-US" dirty="0"/>
              <a:t> to ensure that they dynamically adjust with screen size.</a:t>
            </a:r>
          </a:p>
          <a:p>
            <a:r>
              <a:rPr lang="en-US" dirty="0"/>
              <a:t>Certain texts are replaced by icons to save space on small screen.</a:t>
            </a:r>
          </a:p>
          <a:p>
            <a:r>
              <a:rPr lang="en-US" dirty="0"/>
              <a:t>In certain places </a:t>
            </a:r>
            <a:r>
              <a:rPr lang="en-US" b="1" i="1" dirty="0">
                <a:solidFill>
                  <a:schemeClr val="bg1"/>
                </a:solidFill>
              </a:rPr>
              <a:t>dynamic fonts </a:t>
            </a:r>
            <a:r>
              <a:rPr lang="en-US" dirty="0"/>
              <a:t>have been coded, the size of which adjusts in accordance with the screen size.</a:t>
            </a:r>
          </a:p>
        </p:txBody>
      </p:sp>
      <p:sp>
        <p:nvSpPr>
          <p:cNvPr id="5" name="Footer Placeholder 1">
            <a:extLst>
              <a:ext uri="{FF2B5EF4-FFF2-40B4-BE49-F238E27FC236}">
                <a16:creationId xmlns:a16="http://schemas.microsoft.com/office/drawing/2014/main" id="{EE6ADD2A-69D7-403C-A17C-5D657BE45EFE}"/>
              </a:ext>
            </a:extLst>
          </p:cNvPr>
          <p:cNvSpPr txBox="1">
            <a:spLocks/>
          </p:cNvSpPr>
          <p:nvPr/>
        </p:nvSpPr>
        <p:spPr>
          <a:xfrm>
            <a:off x="9256450" y="0"/>
            <a:ext cx="2325950" cy="1005840"/>
          </a:xfrm>
          <a:prstGeom prst="rect">
            <a:avLst/>
          </a:prstGeom>
          <a:ln w="19050">
            <a:solidFill>
              <a:schemeClr val="tx1"/>
            </a:solidFill>
          </a:ln>
        </p:spPr>
        <p:txBody>
          <a:bodyPr vert="horz"/>
          <a:lstStyle>
            <a:defPPr>
              <a:defRPr lang="en-US"/>
            </a:defPPr>
            <a:lvl1pPr marL="0" algn="r" defTabSz="914400" rtl="0" eaLnBrk="1" latinLnBrk="0" hangingPunct="1">
              <a:defRPr kumimoji="0"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u="sng" dirty="0"/>
              <a:t>Associated files :</a:t>
            </a:r>
          </a:p>
          <a:p>
            <a:pPr algn="l"/>
            <a:r>
              <a:rPr lang="en-US" sz="1400" b="1" dirty="0">
                <a:solidFill>
                  <a:srgbClr val="C00000"/>
                </a:solidFill>
              </a:rPr>
              <a:t>*</a:t>
            </a:r>
            <a:r>
              <a:rPr lang="en-US" sz="1400" b="1" dirty="0" err="1">
                <a:solidFill>
                  <a:srgbClr val="C00000"/>
                </a:solidFill>
              </a:rPr>
              <a:t>sidebar.php</a:t>
            </a:r>
            <a:r>
              <a:rPr lang="en-US" sz="1400" b="1" dirty="0">
                <a:solidFill>
                  <a:srgbClr val="C00000"/>
                </a:solidFill>
              </a:rPr>
              <a:t>,</a:t>
            </a:r>
          </a:p>
          <a:p>
            <a:pPr algn="l"/>
            <a:r>
              <a:rPr lang="en-US" sz="1400" b="1" dirty="0" err="1">
                <a:solidFill>
                  <a:srgbClr val="C00000"/>
                </a:solidFill>
              </a:rPr>
              <a:t>header.php</a:t>
            </a:r>
            <a:endParaRPr lang="en-US" sz="1400" b="1" dirty="0">
              <a:solidFill>
                <a:srgbClr val="C00000"/>
              </a:solidFill>
            </a:endParaRPr>
          </a:p>
          <a:p>
            <a:pPr algn="l"/>
            <a:r>
              <a:rPr lang="en-US" sz="1400" b="1" dirty="0">
                <a:solidFill>
                  <a:srgbClr val="C00000"/>
                </a:solidFill>
              </a:rPr>
              <a:t>(associated .</a:t>
            </a:r>
            <a:r>
              <a:rPr lang="en-US" sz="1400" b="1" dirty="0" err="1">
                <a:solidFill>
                  <a:srgbClr val="C00000"/>
                </a:solidFill>
              </a:rPr>
              <a:t>css</a:t>
            </a:r>
            <a:r>
              <a:rPr lang="en-US" sz="1400" b="1" dirty="0">
                <a:solidFill>
                  <a:srgbClr val="C00000"/>
                </a:solidFill>
              </a:rPr>
              <a:t> files)</a:t>
            </a:r>
          </a:p>
        </p:txBody>
      </p:sp>
    </p:spTree>
    <p:extLst>
      <p:ext uri="{BB962C8B-B14F-4D97-AF65-F5344CB8AC3E}">
        <p14:creationId xmlns:p14="http://schemas.microsoft.com/office/powerpoint/2010/main" val="1787898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842D8-8B1B-4832-87B5-237F30F263F9}"/>
              </a:ext>
            </a:extLst>
          </p:cNvPr>
          <p:cNvSpPr>
            <a:spLocks noGrp="1"/>
          </p:cNvSpPr>
          <p:nvPr>
            <p:ph idx="1"/>
          </p:nvPr>
        </p:nvSpPr>
        <p:spPr/>
        <p:txBody>
          <a:bodyPr/>
          <a:lstStyle/>
          <a:p>
            <a:r>
              <a:rPr lang="en-US" dirty="0"/>
              <a:t>Registration for online banking by Admin.</a:t>
            </a:r>
          </a:p>
          <a:p>
            <a:r>
              <a:rPr lang="en-US" dirty="0"/>
              <a:t>Adding beneficiary account by customer.</a:t>
            </a:r>
          </a:p>
          <a:p>
            <a:r>
              <a:rPr lang="en-US" dirty="0"/>
              <a:t>Transferring amount to the beneficiary added by customer.</a:t>
            </a:r>
          </a:p>
          <a:p>
            <a:r>
              <a:rPr lang="en-US" dirty="0"/>
              <a:t>Customers can check the transactions related with their account.</a:t>
            </a:r>
          </a:p>
          <a:p>
            <a:r>
              <a:rPr lang="en-US" dirty="0"/>
              <a:t>Customers can check their account statement within a date range.</a:t>
            </a:r>
          </a:p>
          <a:p>
            <a:r>
              <a:rPr lang="en-US" dirty="0"/>
              <a:t>Customers can filter their transactions based on certain variables.</a:t>
            </a:r>
          </a:p>
        </p:txBody>
      </p:sp>
      <p:sp>
        <p:nvSpPr>
          <p:cNvPr id="4" name="Title 3">
            <a:extLst>
              <a:ext uri="{FF2B5EF4-FFF2-40B4-BE49-F238E27FC236}">
                <a16:creationId xmlns:a16="http://schemas.microsoft.com/office/drawing/2014/main" id="{22B2DE1E-CDB4-4100-B0D7-D158A24E6707}"/>
              </a:ext>
            </a:extLst>
          </p:cNvPr>
          <p:cNvSpPr>
            <a:spLocks noGrp="1"/>
          </p:cNvSpPr>
          <p:nvPr>
            <p:ph type="title"/>
          </p:nvPr>
        </p:nvSpPr>
        <p:spPr/>
        <p:txBody>
          <a:bodyPr/>
          <a:lstStyle/>
          <a:p>
            <a:r>
              <a:rPr lang="en-US" dirty="0"/>
              <a:t>Overview of the internet banking features :</a:t>
            </a:r>
          </a:p>
        </p:txBody>
      </p:sp>
    </p:spTree>
    <p:extLst>
      <p:ext uri="{BB962C8B-B14F-4D97-AF65-F5344CB8AC3E}">
        <p14:creationId xmlns:p14="http://schemas.microsoft.com/office/powerpoint/2010/main" val="177998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1DB88-5CBF-41AB-8297-278FBE3A52BC}"/>
              </a:ext>
            </a:extLst>
          </p:cNvPr>
          <p:cNvSpPr>
            <a:spLocks noGrp="1"/>
          </p:cNvSpPr>
          <p:nvPr>
            <p:ph idx="1"/>
          </p:nvPr>
        </p:nvSpPr>
        <p:spPr>
          <a:xfrm>
            <a:off x="609600" y="889790"/>
            <a:ext cx="10972800" cy="5363019"/>
          </a:xfrm>
        </p:spPr>
        <p:txBody>
          <a:bodyPr/>
          <a:lstStyle/>
          <a:p>
            <a:r>
              <a:rPr lang="en-US" dirty="0"/>
              <a:t>Auto deletion of added beneficiaries on sensitive data mismatch or/if data integrity of the beneficiary is compromised.</a:t>
            </a:r>
          </a:p>
          <a:p>
            <a:r>
              <a:rPr lang="en-US" dirty="0"/>
              <a:t>Customer can debit/credit money from/into his/her account.</a:t>
            </a:r>
          </a:p>
          <a:p>
            <a:r>
              <a:rPr lang="en-US" dirty="0"/>
              <a:t>Customer can change their password and non sensitive details.</a:t>
            </a:r>
          </a:p>
          <a:p>
            <a:r>
              <a:rPr lang="en-US" dirty="0"/>
              <a:t>Admin can add/edit/delete customer.</a:t>
            </a:r>
          </a:p>
          <a:p>
            <a:r>
              <a:rPr lang="en-US" dirty="0"/>
              <a:t>Admin login page is hidden from customer for security purpose.</a:t>
            </a:r>
          </a:p>
          <a:p>
            <a:r>
              <a:rPr lang="en-US" dirty="0"/>
              <a:t>Admin can post news/notices on the main website. </a:t>
            </a:r>
          </a:p>
        </p:txBody>
      </p:sp>
    </p:spTree>
    <p:extLst>
      <p:ext uri="{BB962C8B-B14F-4D97-AF65-F5344CB8AC3E}">
        <p14:creationId xmlns:p14="http://schemas.microsoft.com/office/powerpoint/2010/main" val="2494293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68CF36-BFF2-4FA0-86E8-0D78E49314A5}"/>
              </a:ext>
            </a:extLst>
          </p:cNvPr>
          <p:cNvSpPr>
            <a:spLocks noGrp="1"/>
          </p:cNvSpPr>
          <p:nvPr>
            <p:ph type="ftr" sz="quarter" idx="3"/>
          </p:nvPr>
        </p:nvSpPr>
        <p:spPr>
          <a:xfrm>
            <a:off x="9256450" y="381739"/>
            <a:ext cx="2325950" cy="1049133"/>
          </a:xfrm>
        </p:spPr>
        <p:txBody>
          <a:bodyPr/>
          <a:lstStyle/>
          <a:p>
            <a:pPr algn="l"/>
            <a:r>
              <a:rPr lang="en-US" sz="1800" u="sng" dirty="0"/>
              <a:t>Associated files :</a:t>
            </a:r>
          </a:p>
          <a:p>
            <a:pPr algn="l"/>
            <a:r>
              <a:rPr lang="en-US" sz="1400" b="1" dirty="0" err="1">
                <a:solidFill>
                  <a:srgbClr val="C00000"/>
                </a:solidFill>
              </a:rPr>
              <a:t>net_banking.sql</a:t>
            </a:r>
            <a:endParaRPr lang="en-US" sz="1400" b="1" dirty="0">
              <a:solidFill>
                <a:srgbClr val="C00000"/>
              </a:solidFill>
            </a:endParaRPr>
          </a:p>
        </p:txBody>
      </p:sp>
      <p:sp>
        <p:nvSpPr>
          <p:cNvPr id="3" name="Content Placeholder 2">
            <a:extLst>
              <a:ext uri="{FF2B5EF4-FFF2-40B4-BE49-F238E27FC236}">
                <a16:creationId xmlns:a16="http://schemas.microsoft.com/office/drawing/2014/main" id="{E13783B1-F79B-4250-8FA2-9655C221CF3C}"/>
              </a:ext>
            </a:extLst>
          </p:cNvPr>
          <p:cNvSpPr>
            <a:spLocks noGrp="1"/>
          </p:cNvSpPr>
          <p:nvPr>
            <p:ph idx="1"/>
          </p:nvPr>
        </p:nvSpPr>
        <p:spPr/>
        <p:txBody>
          <a:bodyPr/>
          <a:lstStyle/>
          <a:p>
            <a:r>
              <a:rPr lang="en-US" dirty="0"/>
              <a:t>The database contains customer &amp; admin tables.</a:t>
            </a:r>
          </a:p>
          <a:p>
            <a:r>
              <a:rPr lang="en-US" dirty="0"/>
              <a:t>Each customer has its own virtual passbook linked with his/her account number.</a:t>
            </a:r>
          </a:p>
          <a:p>
            <a:r>
              <a:rPr lang="en-US" dirty="0"/>
              <a:t>Each customer has its own beneficiary table linked with his/her account number.</a:t>
            </a:r>
          </a:p>
          <a:p>
            <a:r>
              <a:rPr lang="en-US" dirty="0"/>
              <a:t>A separate table for news and news’ body is maintained in the database.</a:t>
            </a:r>
          </a:p>
        </p:txBody>
      </p:sp>
      <p:sp>
        <p:nvSpPr>
          <p:cNvPr id="4" name="Title 3">
            <a:extLst>
              <a:ext uri="{FF2B5EF4-FFF2-40B4-BE49-F238E27FC236}">
                <a16:creationId xmlns:a16="http://schemas.microsoft.com/office/drawing/2014/main" id="{BBB802FA-8CF3-48D6-ADD6-36C27969515F}"/>
              </a:ext>
            </a:extLst>
          </p:cNvPr>
          <p:cNvSpPr>
            <a:spLocks noGrp="1"/>
          </p:cNvSpPr>
          <p:nvPr>
            <p:ph type="title"/>
          </p:nvPr>
        </p:nvSpPr>
        <p:spPr/>
        <p:txBody>
          <a:bodyPr/>
          <a:lstStyle/>
          <a:p>
            <a:r>
              <a:rPr lang="en-US" dirty="0"/>
              <a:t>Features of the database</a:t>
            </a:r>
          </a:p>
        </p:txBody>
      </p:sp>
    </p:spTree>
    <p:extLst>
      <p:ext uri="{BB962C8B-B14F-4D97-AF65-F5344CB8AC3E}">
        <p14:creationId xmlns:p14="http://schemas.microsoft.com/office/powerpoint/2010/main" val="40748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2320</Words>
  <Application>Microsoft Office PowerPoint</Application>
  <PresentationFormat>Widescreen</PresentationFormat>
  <Paragraphs>172</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Wingdings 3</vt:lpstr>
      <vt:lpstr>Sheet lightning design template</vt:lpstr>
      <vt:lpstr>VIT INTERNET BANKING WEBSITE</vt:lpstr>
      <vt:lpstr>Goals of this project</vt:lpstr>
      <vt:lpstr>Built with/Languages used</vt:lpstr>
      <vt:lpstr>Features of the website</vt:lpstr>
      <vt:lpstr>Responsive Web Design</vt:lpstr>
      <vt:lpstr>PowerPoint Presentation</vt:lpstr>
      <vt:lpstr>Overview of the internet banking features :</vt:lpstr>
      <vt:lpstr>PowerPoint Presentation</vt:lpstr>
      <vt:lpstr>Features of the database</vt:lpstr>
      <vt:lpstr>ER Diagram</vt:lpstr>
      <vt:lpstr>Hierarchy of the website</vt:lpstr>
      <vt:lpstr>The core home part</vt:lpstr>
      <vt:lpstr>The customer part</vt:lpstr>
      <vt:lpstr>PowerPoint Presentation</vt:lpstr>
      <vt:lpstr>PowerPoint Presentation</vt:lpstr>
      <vt:lpstr>PowerPoint Presentation</vt:lpstr>
      <vt:lpstr>Auto deletion of beneficiaries</vt:lpstr>
      <vt:lpstr>PowerPoint Presentation</vt:lpstr>
      <vt:lpstr>The admin part</vt:lpstr>
      <vt:lpstr>PowerPoint Presentation</vt:lpstr>
      <vt:lpstr>PowerPoint Presentation</vt:lpstr>
      <vt:lpstr>Security features of the website</vt:lpstr>
      <vt:lpstr>PowerPoint Presentation</vt:lpstr>
      <vt:lpstr>PowerPoint Presentation</vt:lpstr>
      <vt:lpstr>To do/Future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2017-12-10T09:28:51Z</dcterms:created>
  <dcterms:modified xsi:type="dcterms:W3CDTF">2021-10-07T05:54:52Z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