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4"/>
  </p:notesMasterIdLst>
  <p:sldIdLst>
    <p:sldId id="256" r:id="rId2"/>
    <p:sldId id="320" r:id="rId3"/>
    <p:sldId id="313" r:id="rId4"/>
    <p:sldId id="261" r:id="rId5"/>
    <p:sldId id="263" r:id="rId6"/>
    <p:sldId id="321" r:id="rId7"/>
    <p:sldId id="266" r:id="rId8"/>
    <p:sldId id="322" r:id="rId9"/>
    <p:sldId id="268" r:id="rId10"/>
    <p:sldId id="267" r:id="rId11"/>
    <p:sldId id="269" r:id="rId12"/>
    <p:sldId id="270" r:id="rId13"/>
    <p:sldId id="271" r:id="rId14"/>
    <p:sldId id="288" r:id="rId15"/>
    <p:sldId id="265" r:id="rId16"/>
    <p:sldId id="281" r:id="rId17"/>
    <p:sldId id="282" r:id="rId18"/>
    <p:sldId id="283" r:id="rId19"/>
    <p:sldId id="284" r:id="rId20"/>
    <p:sldId id="285" r:id="rId21"/>
    <p:sldId id="272" r:id="rId22"/>
    <p:sldId id="273" r:id="rId23"/>
    <p:sldId id="274" r:id="rId24"/>
    <p:sldId id="275" r:id="rId25"/>
    <p:sldId id="276" r:id="rId26"/>
    <p:sldId id="307" r:id="rId27"/>
    <p:sldId id="308" r:id="rId28"/>
    <p:sldId id="309" r:id="rId29"/>
    <p:sldId id="310" r:id="rId30"/>
    <p:sldId id="311" r:id="rId31"/>
    <p:sldId id="312" r:id="rId32"/>
    <p:sldId id="277" r:id="rId33"/>
    <p:sldId id="278" r:id="rId34"/>
    <p:sldId id="314" r:id="rId35"/>
    <p:sldId id="315" r:id="rId36"/>
    <p:sldId id="316" r:id="rId37"/>
    <p:sldId id="317" r:id="rId38"/>
    <p:sldId id="318" r:id="rId39"/>
    <p:sldId id="319" r:id="rId40"/>
    <p:sldId id="280" r:id="rId41"/>
    <p:sldId id="286" r:id="rId42"/>
    <p:sldId id="289"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4C"/>
    <a:srgbClr val="F2CD44"/>
    <a:srgbClr val="1D3A00"/>
    <a:srgbClr val="5EEC3C"/>
    <a:srgbClr val="990099"/>
    <a:srgbClr val="CC0099"/>
    <a:srgbClr val="FE9202"/>
    <a:srgbClr val="007033"/>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2208" autoAdjust="0"/>
  </p:normalViewPr>
  <p:slideViewPr>
    <p:cSldViewPr>
      <p:cViewPr varScale="1">
        <p:scale>
          <a:sx n="118" d="100"/>
          <a:sy n="118" d="100"/>
        </p:scale>
        <p:origin x="437" y="3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6" y="2724455"/>
            <a:ext cx="8246070" cy="1374345"/>
          </a:xfrm>
          <a:noFill/>
          <a:effectLst>
            <a:outerShdw blurRad="50800" dist="38100" dir="2700000" algn="tl" rotWithShape="0">
              <a:prstClr val="black">
                <a:alpha val="40000"/>
              </a:prstClr>
            </a:outerShdw>
          </a:effectLst>
        </p:spPr>
        <p:txBody>
          <a:bodyPr>
            <a:normAutofit/>
          </a:bodyPr>
          <a:lstStyle>
            <a:lvl1pPr algn="r">
              <a:defRPr sz="3600">
                <a:solidFill>
                  <a:srgbClr val="003F4C"/>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70" y="4251505"/>
            <a:ext cx="8246070" cy="76352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r">
              <a:defRPr sz="3600" baseline="0">
                <a:solidFill>
                  <a:srgbClr val="003F4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81762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29" y="433880"/>
            <a:ext cx="6260905" cy="572644"/>
          </a:xfrm>
        </p:spPr>
        <p:txBody>
          <a:bodyPr>
            <a:normAutofit/>
          </a:bodyPr>
          <a:lstStyle>
            <a:lvl1pPr algn="l">
              <a:defRPr sz="3600">
                <a:solidFill>
                  <a:srgbClr val="003F4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044700"/>
            <a:ext cx="6260906"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r">
              <a:defRPr sz="3600" baseline="0">
                <a:solidFill>
                  <a:srgbClr val="003F4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6/26/2018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 Id="rId9"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www.youtube.com/user/OsamaElzero" TargetMode="External"/><Relationship Id="rId13" Type="http://schemas.openxmlformats.org/officeDocument/2006/relationships/hyperlink" Target="https://adobe-photoshop.ar.softonic.com/" TargetMode="External"/><Relationship Id="rId3" Type="http://schemas.openxmlformats.org/officeDocument/2006/relationships/hyperlink" Target="https://www.iconfinder.com/" TargetMode="External"/><Relationship Id="rId7" Type="http://schemas.openxmlformats.org/officeDocument/2006/relationships/hyperlink" Target="http://getbootstrap.com/docs/3.3/components/" TargetMode="External"/><Relationship Id="rId12" Type="http://schemas.openxmlformats.org/officeDocument/2006/relationships/hyperlink" Target="https://dev.mysql.com/downloads/file/?id=474210"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 Id="rId6" Type="http://schemas.openxmlformats.org/officeDocument/2006/relationships/hyperlink" Target="https://fontawesome.com/" TargetMode="External"/><Relationship Id="rId11" Type="http://schemas.openxmlformats.org/officeDocument/2006/relationships/hyperlink" Target="https://www.w3schools.com/js/default.asp" TargetMode="External"/><Relationship Id="rId5" Type="http://schemas.openxmlformats.org/officeDocument/2006/relationships/hyperlink" Target="https://stackoverflow.com/" TargetMode="External"/><Relationship Id="rId10" Type="http://schemas.openxmlformats.org/officeDocument/2006/relationships/hyperlink" Target="https://jqueryui.com/" TargetMode="External"/><Relationship Id="rId4" Type="http://schemas.openxmlformats.org/officeDocument/2006/relationships/hyperlink" Target="https://www.wikipedia.org/" TargetMode="External"/><Relationship Id="rId9" Type="http://schemas.openxmlformats.org/officeDocument/2006/relationships/hyperlink" Target="https://www.w3schools.com/jquery/default.asp" TargetMode="External"/><Relationship Id="rId14" Type="http://schemas.openxmlformats.org/officeDocument/2006/relationships/hyperlink" Target="https://www.free-power-point-templates.com/tag/dark/page/9/"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3640" y="2724455"/>
            <a:ext cx="3350360" cy="1374345"/>
          </a:xfrm>
        </p:spPr>
        <p:txBody>
          <a:bodyPr>
            <a:normAutofit fontScale="90000"/>
          </a:bodyPr>
          <a:lstStyle/>
          <a:p>
            <a:pPr algn="ctr"/>
            <a:r>
              <a:rPr lang="en-US" b="1" dirty="0"/>
              <a:t>Oncology Institute Automation </a:t>
            </a:r>
            <a:r>
              <a:rPr lang="en-US" dirty="0"/>
              <a:t/>
            </a:r>
            <a:br>
              <a:rPr lang="en-US" dirty="0"/>
            </a:br>
            <a:r>
              <a:rPr lang="en-US" b="1" dirty="0"/>
              <a:t>(OIA)</a:t>
            </a:r>
            <a:endParaRPr lang="en-US" dirty="0"/>
          </a:p>
        </p:txBody>
      </p:sp>
      <p:sp>
        <p:nvSpPr>
          <p:cNvPr id="3" name="Subtitle 2"/>
          <p:cNvSpPr>
            <a:spLocks noGrp="1"/>
          </p:cNvSpPr>
          <p:nvPr>
            <p:ph type="subTitle" idx="1"/>
          </p:nvPr>
        </p:nvSpPr>
        <p:spPr>
          <a:xfrm>
            <a:off x="5335524" y="4251505"/>
            <a:ext cx="3808475" cy="891995"/>
          </a:xfrm>
        </p:spPr>
        <p:txBody>
          <a:bodyPr>
            <a:normAutofit lnSpcReduction="10000"/>
          </a:bodyPr>
          <a:lstStyle/>
          <a:p>
            <a:pPr algn="ctr"/>
            <a:r>
              <a:rPr lang="en-US" sz="1600" b="1" i="1" dirty="0" smtClean="0">
                <a:solidFill>
                  <a:schemeClr val="accent5">
                    <a:lumMod val="50000"/>
                  </a:schemeClr>
                </a:solidFill>
              </a:rPr>
              <a:t>   Under </a:t>
            </a:r>
            <a:r>
              <a:rPr lang="en-US" sz="1600" b="1" i="1" dirty="0">
                <a:solidFill>
                  <a:schemeClr val="accent5">
                    <a:lumMod val="50000"/>
                  </a:schemeClr>
                </a:solidFill>
              </a:rPr>
              <a:t>Supervision of:</a:t>
            </a:r>
            <a:endParaRPr lang="en-US" sz="1600" dirty="0">
              <a:solidFill>
                <a:schemeClr val="accent5">
                  <a:lumMod val="50000"/>
                </a:schemeClr>
              </a:solidFill>
            </a:endParaRPr>
          </a:p>
          <a:p>
            <a:pPr algn="ctr"/>
            <a:r>
              <a:rPr lang="en-US" sz="1600" b="1" dirty="0">
                <a:solidFill>
                  <a:schemeClr val="accent5">
                    <a:lumMod val="50000"/>
                  </a:schemeClr>
                </a:solidFill>
              </a:rPr>
              <a:t>    Dr. Ahmed </a:t>
            </a:r>
            <a:r>
              <a:rPr lang="en-US" sz="1600" b="1" dirty="0" err="1">
                <a:solidFill>
                  <a:schemeClr val="accent5">
                    <a:lumMod val="50000"/>
                  </a:schemeClr>
                </a:solidFill>
              </a:rPr>
              <a:t>I.Taloba</a:t>
            </a:r>
            <a:endParaRPr lang="en-US" sz="1600" dirty="0">
              <a:solidFill>
                <a:schemeClr val="accent5">
                  <a:lumMod val="50000"/>
                </a:schemeClr>
              </a:solidFill>
            </a:endParaRPr>
          </a:p>
          <a:p>
            <a:pPr algn="ctr"/>
            <a:r>
              <a:rPr lang="en-US" sz="1600" dirty="0">
                <a:solidFill>
                  <a:schemeClr val="accent5">
                    <a:lumMod val="50000"/>
                  </a:schemeClr>
                </a:solidFill>
              </a:rPr>
              <a:t>      EELU </a:t>
            </a:r>
            <a:r>
              <a:rPr lang="en-US" sz="1600" dirty="0" err="1">
                <a:solidFill>
                  <a:schemeClr val="accent5">
                    <a:lumMod val="50000"/>
                  </a:schemeClr>
                </a:solidFill>
              </a:rPr>
              <a:t>Assiut</a:t>
            </a:r>
            <a:r>
              <a:rPr lang="en-US" sz="1600" dirty="0">
                <a:solidFill>
                  <a:schemeClr val="accent5">
                    <a:lumMod val="50000"/>
                  </a:schemeClr>
                </a:solidFill>
              </a:rPr>
              <a:t> Center </a:t>
            </a:r>
            <a:r>
              <a:rPr lang="en-US" sz="1600" dirty="0" smtClean="0">
                <a:solidFill>
                  <a:schemeClr val="accent5">
                    <a:lumMod val="50000"/>
                  </a:schemeClr>
                </a:solidFill>
              </a:rPr>
              <a:t>Manager</a:t>
            </a:r>
          </a:p>
          <a:p>
            <a:pPr algn="ctr"/>
            <a:endParaRPr lang="en-US" sz="1600" dirty="0" smtClean="0">
              <a:solidFill>
                <a:schemeClr val="accent5">
                  <a:lumMod val="50000"/>
                </a:schemeClr>
              </a:solidFill>
            </a:endParaRPr>
          </a:p>
          <a:p>
            <a:pPr algn="ctr"/>
            <a:endParaRPr lang="en-US" dirty="0">
              <a:solidFill>
                <a:schemeClr val="accent5">
                  <a:lumMod val="50000"/>
                </a:schemeClr>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557165" y="586585"/>
            <a:ext cx="2434130" cy="1028700"/>
          </a:xfrm>
          <a:prstGeom prst="rect">
            <a:avLst/>
          </a:prstGeom>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2820" y="128470"/>
            <a:ext cx="3655770" cy="642445"/>
          </a:xfrm>
        </p:spPr>
        <p:txBody>
          <a:bodyPr>
            <a:normAutofit/>
          </a:bodyPr>
          <a:lstStyle/>
          <a:p>
            <a:pPr algn="ctr"/>
            <a:r>
              <a:rPr lang="en-US" sz="2400" dirty="0" smtClean="0">
                <a:solidFill>
                  <a:srgbClr val="003F4C"/>
                </a:solidFill>
              </a:rPr>
              <a:t>2.  Patient </a:t>
            </a:r>
            <a:r>
              <a:rPr lang="en-US" sz="2400" dirty="0">
                <a:solidFill>
                  <a:srgbClr val="003F4C"/>
                </a:solidFill>
              </a:rPr>
              <a:t>A</a:t>
            </a:r>
            <a:r>
              <a:rPr lang="en-US" sz="2400" dirty="0" smtClean="0">
                <a:solidFill>
                  <a:srgbClr val="003F4C"/>
                </a:solidFill>
              </a:rPr>
              <a:t>ffairs Branch</a:t>
            </a:r>
            <a:endParaRPr lang="en-US" sz="2400" dirty="0">
              <a:solidFill>
                <a:srgbClr val="003F4C"/>
              </a:solidFill>
            </a:endParaRPr>
          </a:p>
        </p:txBody>
      </p:sp>
      <p:sp>
        <p:nvSpPr>
          <p:cNvPr id="4" name="Text Placeholder 3"/>
          <p:cNvSpPr>
            <a:spLocks noGrp="1"/>
          </p:cNvSpPr>
          <p:nvPr>
            <p:ph type="body" sz="half" idx="2"/>
          </p:nvPr>
        </p:nvSpPr>
        <p:spPr>
          <a:xfrm>
            <a:off x="143555" y="1808226"/>
            <a:ext cx="3512215" cy="2786398"/>
          </a:xfrm>
        </p:spPr>
        <p:txBody>
          <a:bodyPr>
            <a:normAutofit lnSpcReduction="10000"/>
          </a:bodyPr>
          <a:lstStyle/>
          <a:p>
            <a:r>
              <a:rPr lang="en-US" sz="1600" dirty="0">
                <a:solidFill>
                  <a:schemeClr val="accent5">
                    <a:lumMod val="50000"/>
                  </a:schemeClr>
                </a:solidFill>
              </a:rPr>
              <a:t>When login he can access the Patient affairs branch and can do five main functions through this form</a:t>
            </a:r>
            <a:r>
              <a:rPr lang="en-US" sz="1600" dirty="0" smtClean="0">
                <a:solidFill>
                  <a:schemeClr val="accent5">
                    <a:lumMod val="50000"/>
                  </a:schemeClr>
                </a:solidFill>
              </a:rPr>
              <a:t>:</a:t>
            </a:r>
          </a:p>
          <a:p>
            <a:pPr marL="285750" indent="-285750">
              <a:buFont typeface="Arial" pitchFamily="34" charset="0"/>
              <a:buChar char="•"/>
            </a:pPr>
            <a:r>
              <a:rPr lang="en-US" sz="1600" dirty="0" smtClean="0">
                <a:solidFill>
                  <a:schemeClr val="accent5">
                    <a:lumMod val="50000"/>
                  </a:schemeClr>
                </a:solidFill>
              </a:rPr>
              <a:t>Enter Patient to Institute . </a:t>
            </a:r>
          </a:p>
          <a:p>
            <a:pPr marL="285750" indent="-285750">
              <a:buFont typeface="Arial" pitchFamily="34" charset="0"/>
              <a:buChar char="•"/>
            </a:pPr>
            <a:r>
              <a:rPr lang="en-US" sz="1600" dirty="0" smtClean="0">
                <a:solidFill>
                  <a:schemeClr val="accent5">
                    <a:lumMod val="50000"/>
                  </a:schemeClr>
                </a:solidFill>
              </a:rPr>
              <a:t>Transform patient </a:t>
            </a:r>
            <a:r>
              <a:rPr lang="en-US" sz="1600" dirty="0">
                <a:solidFill>
                  <a:schemeClr val="accent5">
                    <a:lumMod val="50000"/>
                  </a:schemeClr>
                </a:solidFill>
              </a:rPr>
              <a:t>from one department to another </a:t>
            </a:r>
            <a:r>
              <a:rPr lang="en-US" sz="1600" dirty="0" smtClean="0">
                <a:solidFill>
                  <a:schemeClr val="accent5">
                    <a:lumMod val="50000"/>
                  </a:schemeClr>
                </a:solidFill>
              </a:rPr>
              <a:t>.</a:t>
            </a:r>
          </a:p>
          <a:p>
            <a:pPr marL="285750" indent="-285750">
              <a:buFont typeface="Arial" pitchFamily="34" charset="0"/>
              <a:buChar char="•"/>
            </a:pPr>
            <a:r>
              <a:rPr lang="en-US" sz="1600" dirty="0" smtClean="0">
                <a:solidFill>
                  <a:schemeClr val="accent5">
                    <a:lumMod val="50000"/>
                  </a:schemeClr>
                </a:solidFill>
              </a:rPr>
              <a:t>Exit patient from </a:t>
            </a:r>
            <a:r>
              <a:rPr lang="en-US" sz="1600" dirty="0">
                <a:solidFill>
                  <a:schemeClr val="accent5">
                    <a:lumMod val="50000"/>
                  </a:schemeClr>
                </a:solidFill>
              </a:rPr>
              <a:t>Institute </a:t>
            </a:r>
            <a:r>
              <a:rPr lang="en-US" sz="1600" dirty="0" smtClean="0">
                <a:solidFill>
                  <a:schemeClr val="accent5">
                    <a:lumMod val="50000"/>
                  </a:schemeClr>
                </a:solidFill>
              </a:rPr>
              <a:t>.</a:t>
            </a:r>
          </a:p>
          <a:p>
            <a:pPr marL="285750" indent="-285750">
              <a:buFont typeface="Arial" pitchFamily="34" charset="0"/>
              <a:buChar char="•"/>
            </a:pPr>
            <a:r>
              <a:rPr lang="en-US" sz="1600" dirty="0" smtClean="0">
                <a:solidFill>
                  <a:schemeClr val="accent5">
                    <a:lumMod val="50000"/>
                  </a:schemeClr>
                </a:solidFill>
              </a:rPr>
              <a:t>Reports</a:t>
            </a:r>
            <a:r>
              <a:rPr lang="en-US" sz="1600" dirty="0">
                <a:solidFill>
                  <a:schemeClr val="accent5">
                    <a:lumMod val="50000"/>
                  </a:schemeClr>
                </a:solidFill>
              </a:rPr>
              <a:t> </a:t>
            </a:r>
            <a:r>
              <a:rPr lang="en-US" sz="1600" dirty="0" smtClean="0">
                <a:solidFill>
                  <a:schemeClr val="accent5">
                    <a:lumMod val="50000"/>
                  </a:schemeClr>
                </a:solidFill>
              </a:rPr>
              <a:t>.</a:t>
            </a:r>
          </a:p>
          <a:p>
            <a:pPr marL="285750" indent="-285750">
              <a:buFont typeface="Arial" pitchFamily="34" charset="0"/>
              <a:buChar char="•"/>
            </a:pPr>
            <a:r>
              <a:rPr lang="en-US" sz="1600" dirty="0" smtClean="0">
                <a:solidFill>
                  <a:schemeClr val="accent5">
                    <a:lumMod val="50000"/>
                  </a:schemeClr>
                </a:solidFill>
              </a:rPr>
              <a:t>Edit Patient’s data .</a:t>
            </a:r>
          </a:p>
          <a:p>
            <a:pPr marL="285750" indent="-285750">
              <a:buFont typeface="Arial" pitchFamily="34" charset="0"/>
              <a:buChar char="•"/>
            </a:pPr>
            <a:r>
              <a:rPr lang="en-US" sz="1600" dirty="0" smtClean="0">
                <a:solidFill>
                  <a:schemeClr val="accent5">
                    <a:lumMod val="50000"/>
                  </a:schemeClr>
                </a:solidFill>
              </a:rPr>
              <a:t>Show Patient’s data .</a:t>
            </a:r>
            <a:endParaRPr lang="en-US" sz="1800" dirty="0" smtClean="0">
              <a:solidFill>
                <a:schemeClr val="accent5">
                  <a:lumMod val="50000"/>
                </a:schemeClr>
              </a:solidFill>
            </a:endParaRPr>
          </a:p>
          <a:p>
            <a:pPr marL="285750" indent="-285750">
              <a:buFont typeface="Arial" pitchFamily="34" charset="0"/>
              <a:buChar char="•"/>
            </a:pPr>
            <a:endParaRPr lang="en-US" sz="1800" dirty="0">
              <a:solidFill>
                <a:srgbClr val="003F4C"/>
              </a:solidFill>
            </a:endParaRPr>
          </a:p>
          <a:p>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7985" y="1044700"/>
            <a:ext cx="4976015" cy="4098800"/>
          </a:xfrm>
          <a:prstGeom prst="rect">
            <a:avLst/>
          </a:prstGeom>
          <a:noFill/>
          <a:ln>
            <a:noFill/>
          </a:ln>
          <a:effectLst>
            <a:innerShdw blurRad="114300">
              <a:prstClr val="black"/>
            </a:innerShdw>
          </a:effectLst>
        </p:spPr>
      </p:pic>
    </p:spTree>
    <p:extLst>
      <p:ext uri="{BB962C8B-B14F-4D97-AF65-F5344CB8AC3E}">
        <p14:creationId xmlns:p14="http://schemas.microsoft.com/office/powerpoint/2010/main" val="37637001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30" y="128470"/>
            <a:ext cx="3008313" cy="718833"/>
          </a:xfrm>
        </p:spPr>
        <p:txBody>
          <a:bodyPr>
            <a:normAutofit/>
          </a:bodyPr>
          <a:lstStyle/>
          <a:p>
            <a:pPr algn="ctr"/>
            <a:r>
              <a:rPr lang="en-US" sz="2400" dirty="0" smtClean="0">
                <a:solidFill>
                  <a:srgbClr val="003F4C"/>
                </a:solidFill>
              </a:rPr>
              <a:t>3.   Operation </a:t>
            </a:r>
            <a:r>
              <a:rPr lang="en-US" sz="2400" dirty="0">
                <a:solidFill>
                  <a:srgbClr val="003F4C"/>
                </a:solidFill>
              </a:rPr>
              <a:t>B</a:t>
            </a:r>
            <a:r>
              <a:rPr lang="en-US" sz="2400" dirty="0" smtClean="0">
                <a:solidFill>
                  <a:srgbClr val="003F4C"/>
                </a:solidFill>
              </a:rPr>
              <a:t>ranch </a:t>
            </a:r>
            <a:endParaRPr lang="en-US" sz="2400" dirty="0">
              <a:solidFill>
                <a:srgbClr val="003F4C"/>
              </a:solidFill>
            </a:endParaRPr>
          </a:p>
        </p:txBody>
      </p:sp>
      <p:sp>
        <p:nvSpPr>
          <p:cNvPr id="4" name="Text Placeholder 3"/>
          <p:cNvSpPr>
            <a:spLocks noGrp="1"/>
          </p:cNvSpPr>
          <p:nvPr>
            <p:ph type="body" sz="half" idx="2"/>
          </p:nvPr>
        </p:nvSpPr>
        <p:spPr>
          <a:xfrm>
            <a:off x="143555" y="1808224"/>
            <a:ext cx="3321959" cy="3206805"/>
          </a:xfrm>
        </p:spPr>
        <p:txBody>
          <a:bodyPr/>
          <a:lstStyle/>
          <a:p>
            <a:r>
              <a:rPr lang="en-US" sz="1600" dirty="0">
                <a:solidFill>
                  <a:schemeClr val="accent5">
                    <a:lumMod val="50000"/>
                  </a:schemeClr>
                </a:solidFill>
              </a:rPr>
              <a:t>When login he can access the operations branch and can do three operations in this </a:t>
            </a:r>
            <a:r>
              <a:rPr lang="en-US" sz="1600" dirty="0" smtClean="0">
                <a:solidFill>
                  <a:schemeClr val="accent5">
                    <a:lumMod val="50000"/>
                  </a:schemeClr>
                </a:solidFill>
              </a:rPr>
              <a:t>form :</a:t>
            </a:r>
            <a:endParaRPr lang="en-US" sz="1600" dirty="0">
              <a:solidFill>
                <a:schemeClr val="accent5">
                  <a:lumMod val="50000"/>
                </a:schemeClr>
              </a:solidFill>
            </a:endParaRPr>
          </a:p>
          <a:p>
            <a:pPr marL="285750" indent="-285750">
              <a:buFont typeface="Arial" pitchFamily="34" charset="0"/>
              <a:buChar char="•"/>
            </a:pPr>
            <a:r>
              <a:rPr lang="en-US" sz="1600" dirty="0">
                <a:solidFill>
                  <a:schemeClr val="accent5">
                    <a:lumMod val="50000"/>
                  </a:schemeClr>
                </a:solidFill>
              </a:rPr>
              <a:t>Surgical procedure </a:t>
            </a:r>
            <a:r>
              <a:rPr lang="en-US" sz="1600" dirty="0" smtClean="0">
                <a:solidFill>
                  <a:schemeClr val="accent5">
                    <a:lumMod val="50000"/>
                  </a:schemeClr>
                </a:solidFill>
              </a:rPr>
              <a:t>registration .</a:t>
            </a:r>
          </a:p>
          <a:p>
            <a:pPr marL="285750" indent="-285750">
              <a:buFont typeface="Arial" pitchFamily="34" charset="0"/>
              <a:buChar char="•"/>
            </a:pPr>
            <a:r>
              <a:rPr lang="en-US" sz="1600" dirty="0">
                <a:solidFill>
                  <a:schemeClr val="accent5">
                    <a:lumMod val="50000"/>
                  </a:schemeClr>
                </a:solidFill>
              </a:rPr>
              <a:t>Modified surgical </a:t>
            </a:r>
            <a:r>
              <a:rPr lang="en-US" sz="1600" dirty="0" smtClean="0">
                <a:solidFill>
                  <a:schemeClr val="accent5">
                    <a:lumMod val="50000"/>
                  </a:schemeClr>
                </a:solidFill>
              </a:rPr>
              <a:t>procedure .</a:t>
            </a:r>
            <a:endParaRPr lang="ar-EG" sz="1600" dirty="0" smtClean="0">
              <a:solidFill>
                <a:schemeClr val="accent5">
                  <a:lumMod val="50000"/>
                </a:schemeClr>
              </a:solidFill>
            </a:endParaRPr>
          </a:p>
          <a:p>
            <a:pPr marL="285750" indent="-285750">
              <a:buFont typeface="Arial" pitchFamily="34" charset="0"/>
              <a:buChar char="•"/>
            </a:pPr>
            <a:r>
              <a:rPr lang="en-US" sz="1600" dirty="0" smtClean="0">
                <a:solidFill>
                  <a:schemeClr val="accent5">
                    <a:lumMod val="50000"/>
                  </a:schemeClr>
                </a:solidFill>
              </a:rPr>
              <a:t>Surgical </a:t>
            </a:r>
            <a:r>
              <a:rPr lang="en-US" sz="1600" dirty="0">
                <a:solidFill>
                  <a:schemeClr val="accent5">
                    <a:lumMod val="50000"/>
                  </a:schemeClr>
                </a:solidFill>
              </a:rPr>
              <a:t>operation </a:t>
            </a:r>
            <a:r>
              <a:rPr lang="en-US" sz="1600" dirty="0" smtClean="0">
                <a:solidFill>
                  <a:schemeClr val="accent5">
                    <a:lumMod val="50000"/>
                  </a:schemeClr>
                </a:solidFill>
              </a:rPr>
              <a:t>presentation</a:t>
            </a:r>
            <a:r>
              <a:rPr lang="ar-EG" sz="1600" dirty="0" smtClean="0">
                <a:solidFill>
                  <a:schemeClr val="accent5">
                    <a:lumMod val="50000"/>
                  </a:schemeClr>
                </a:solidFill>
              </a:rPr>
              <a:t> </a:t>
            </a:r>
            <a:r>
              <a:rPr lang="en-US" sz="1600" dirty="0" smtClean="0">
                <a:solidFill>
                  <a:schemeClr val="accent5">
                    <a:lumMod val="50000"/>
                  </a:schemeClr>
                </a:solidFill>
              </a:rPr>
              <a:t>.</a:t>
            </a:r>
            <a:endParaRPr lang="en-US" dirty="0">
              <a:solidFill>
                <a:schemeClr val="accent5">
                  <a:lumMod val="50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250" y="1253308"/>
            <a:ext cx="5111750" cy="3890192"/>
          </a:xfrm>
        </p:spPr>
      </p:pic>
    </p:spTree>
    <p:extLst>
      <p:ext uri="{BB962C8B-B14F-4D97-AF65-F5344CB8AC3E}">
        <p14:creationId xmlns:p14="http://schemas.microsoft.com/office/powerpoint/2010/main" val="99202678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0935" y="281175"/>
            <a:ext cx="3008313" cy="566128"/>
          </a:xfrm>
        </p:spPr>
        <p:txBody>
          <a:bodyPr>
            <a:normAutofit/>
          </a:bodyPr>
          <a:lstStyle/>
          <a:p>
            <a:pPr algn="ctr"/>
            <a:r>
              <a:rPr lang="en-US" sz="2400" dirty="0" smtClean="0">
                <a:solidFill>
                  <a:srgbClr val="003F4C"/>
                </a:solidFill>
              </a:rPr>
              <a:t>4.   Laboratory </a:t>
            </a:r>
            <a:r>
              <a:rPr lang="en-US" sz="2400" dirty="0">
                <a:solidFill>
                  <a:srgbClr val="003F4C"/>
                </a:solidFill>
              </a:rPr>
              <a:t>B</a:t>
            </a:r>
            <a:r>
              <a:rPr lang="en-US" sz="2400" dirty="0" smtClean="0">
                <a:solidFill>
                  <a:srgbClr val="003F4C"/>
                </a:solidFill>
              </a:rPr>
              <a:t>ranch</a:t>
            </a:r>
            <a:endParaRPr lang="en-US" sz="2400" dirty="0">
              <a:solidFill>
                <a:srgbClr val="003F4C"/>
              </a:solidFill>
            </a:endParaRPr>
          </a:p>
        </p:txBody>
      </p:sp>
      <p:sp>
        <p:nvSpPr>
          <p:cNvPr id="4" name="Text Placeholder 3"/>
          <p:cNvSpPr>
            <a:spLocks noGrp="1"/>
          </p:cNvSpPr>
          <p:nvPr>
            <p:ph type="body" sz="half" idx="2"/>
          </p:nvPr>
        </p:nvSpPr>
        <p:spPr>
          <a:xfrm>
            <a:off x="143555" y="1808224"/>
            <a:ext cx="3664920" cy="3206805"/>
          </a:xfrm>
        </p:spPr>
        <p:txBody>
          <a:bodyPr/>
          <a:lstStyle/>
          <a:p>
            <a:r>
              <a:rPr lang="en-US" sz="1600" dirty="0">
                <a:solidFill>
                  <a:schemeClr val="accent5">
                    <a:lumMod val="50000"/>
                  </a:schemeClr>
                </a:solidFill>
              </a:rPr>
              <a:t>When employee </a:t>
            </a:r>
            <a:r>
              <a:rPr lang="en-US" sz="1600" dirty="0" smtClean="0">
                <a:solidFill>
                  <a:schemeClr val="accent5">
                    <a:lumMod val="50000"/>
                  </a:schemeClr>
                </a:solidFill>
              </a:rPr>
              <a:t>login that </a:t>
            </a:r>
            <a:r>
              <a:rPr lang="en-US" sz="1600" dirty="0">
                <a:solidFill>
                  <a:schemeClr val="accent5">
                    <a:lumMod val="50000"/>
                  </a:schemeClr>
                </a:solidFill>
              </a:rPr>
              <a:t>can access the Laboratory</a:t>
            </a:r>
            <a:r>
              <a:rPr lang="en-US" sz="1600" b="1" dirty="0">
                <a:solidFill>
                  <a:schemeClr val="accent5">
                    <a:lumMod val="50000"/>
                  </a:schemeClr>
                </a:solidFill>
              </a:rPr>
              <a:t> </a:t>
            </a:r>
            <a:r>
              <a:rPr lang="en-US" sz="1600" dirty="0">
                <a:solidFill>
                  <a:schemeClr val="accent5">
                    <a:lumMod val="50000"/>
                  </a:schemeClr>
                </a:solidFill>
              </a:rPr>
              <a:t>branch and can do </a:t>
            </a:r>
            <a:r>
              <a:rPr lang="en-US" sz="1600" dirty="0" smtClean="0">
                <a:solidFill>
                  <a:schemeClr val="accent5">
                    <a:lumMod val="50000"/>
                  </a:schemeClr>
                </a:solidFill>
              </a:rPr>
              <a:t>five </a:t>
            </a:r>
            <a:r>
              <a:rPr lang="en-US" sz="1600" dirty="0">
                <a:solidFill>
                  <a:schemeClr val="accent5">
                    <a:lumMod val="50000"/>
                  </a:schemeClr>
                </a:solidFill>
              </a:rPr>
              <a:t>operations in this </a:t>
            </a:r>
            <a:r>
              <a:rPr lang="en-US" sz="1600" dirty="0" smtClean="0">
                <a:solidFill>
                  <a:schemeClr val="accent5">
                    <a:lumMod val="50000"/>
                  </a:schemeClr>
                </a:solidFill>
              </a:rPr>
              <a:t>form : </a:t>
            </a:r>
          </a:p>
          <a:p>
            <a:pPr marL="285750" indent="-285750">
              <a:buFont typeface="Arial" pitchFamily="34" charset="0"/>
              <a:buChar char="•"/>
            </a:pPr>
            <a:r>
              <a:rPr lang="en-US" sz="1600" dirty="0">
                <a:solidFill>
                  <a:schemeClr val="accent5">
                    <a:lumMod val="50000"/>
                  </a:schemeClr>
                </a:solidFill>
              </a:rPr>
              <a:t>Recording analysis </a:t>
            </a:r>
            <a:r>
              <a:rPr lang="en-US" sz="1600" dirty="0" smtClean="0">
                <a:solidFill>
                  <a:schemeClr val="accent5">
                    <a:lumMod val="50000"/>
                  </a:schemeClr>
                </a:solidFill>
              </a:rPr>
              <a:t>results</a:t>
            </a:r>
            <a:r>
              <a:rPr lang="ar-EG" sz="1600" dirty="0" smtClean="0">
                <a:solidFill>
                  <a:schemeClr val="accent5">
                    <a:lumMod val="50000"/>
                  </a:schemeClr>
                </a:solidFill>
              </a:rPr>
              <a:t> </a:t>
            </a:r>
            <a:r>
              <a:rPr lang="en-US" sz="1600" dirty="0" smtClean="0">
                <a:solidFill>
                  <a:schemeClr val="accent5">
                    <a:lumMod val="50000"/>
                  </a:schemeClr>
                </a:solidFill>
              </a:rPr>
              <a:t>.</a:t>
            </a:r>
          </a:p>
          <a:p>
            <a:pPr marL="285750" indent="-285750">
              <a:buFont typeface="Arial" pitchFamily="34" charset="0"/>
              <a:buChar char="•"/>
            </a:pPr>
            <a:r>
              <a:rPr lang="en-US" sz="1600" dirty="0">
                <a:solidFill>
                  <a:schemeClr val="accent5">
                    <a:lumMod val="50000"/>
                  </a:schemeClr>
                </a:solidFill>
              </a:rPr>
              <a:t>Modify analysis </a:t>
            </a:r>
            <a:r>
              <a:rPr lang="en-US" sz="1600" dirty="0" smtClean="0">
                <a:solidFill>
                  <a:schemeClr val="accent5">
                    <a:lumMod val="50000"/>
                  </a:schemeClr>
                </a:solidFill>
              </a:rPr>
              <a:t>results.</a:t>
            </a:r>
            <a:endParaRPr lang="ar-EG" sz="1600" dirty="0" smtClean="0">
              <a:solidFill>
                <a:schemeClr val="accent5">
                  <a:lumMod val="50000"/>
                </a:schemeClr>
              </a:solidFill>
            </a:endParaRPr>
          </a:p>
          <a:p>
            <a:pPr marL="285750" indent="-285750">
              <a:buFont typeface="Arial" pitchFamily="34" charset="0"/>
              <a:buChar char="•"/>
            </a:pPr>
            <a:r>
              <a:rPr lang="en-US" sz="1600" dirty="0" smtClean="0">
                <a:solidFill>
                  <a:schemeClr val="accent5">
                    <a:lumMod val="50000"/>
                  </a:schemeClr>
                </a:solidFill>
              </a:rPr>
              <a:t>Remove analysis .</a:t>
            </a:r>
            <a:endParaRPr lang="ar-EG" sz="1600" dirty="0" smtClean="0">
              <a:solidFill>
                <a:schemeClr val="accent5">
                  <a:lumMod val="50000"/>
                </a:schemeClr>
              </a:solidFill>
            </a:endParaRPr>
          </a:p>
          <a:p>
            <a:pPr marL="285750" indent="-285750">
              <a:buFont typeface="Arial" pitchFamily="34" charset="0"/>
              <a:buChar char="•"/>
            </a:pPr>
            <a:r>
              <a:rPr lang="en-US" sz="1600" dirty="0" smtClean="0">
                <a:solidFill>
                  <a:schemeClr val="accent5">
                    <a:lumMod val="50000"/>
                  </a:schemeClr>
                </a:solidFill>
              </a:rPr>
              <a:t>patient query.</a:t>
            </a:r>
          </a:p>
          <a:p>
            <a:pPr marL="285750" indent="-285750">
              <a:buFont typeface="Arial" pitchFamily="34" charset="0"/>
              <a:buChar char="•"/>
            </a:pPr>
            <a:r>
              <a:rPr lang="en-US" sz="1600" dirty="0" smtClean="0">
                <a:solidFill>
                  <a:schemeClr val="accent5">
                    <a:lumMod val="50000"/>
                  </a:schemeClr>
                </a:solidFill>
              </a:rPr>
              <a:t>Modify the operating system settings.</a:t>
            </a:r>
            <a:endParaRPr lang="en-US" sz="1600" dirty="0">
              <a:solidFill>
                <a:schemeClr val="accent5">
                  <a:lumMod val="50000"/>
                </a:schemeClr>
              </a:solidFill>
            </a:endParaRPr>
          </a:p>
          <a:p>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1180" y="1221640"/>
            <a:ext cx="5182820" cy="3946095"/>
          </a:xfrm>
          <a:prstGeom prst="rect">
            <a:avLst/>
          </a:prstGeom>
          <a:noFill/>
          <a:ln>
            <a:noFill/>
          </a:ln>
          <a:effectLst>
            <a:innerShdw blurRad="114300">
              <a:prstClr val="black"/>
            </a:innerShdw>
          </a:effectLst>
        </p:spPr>
      </p:pic>
    </p:spTree>
    <p:extLst>
      <p:ext uri="{BB962C8B-B14F-4D97-AF65-F5344CB8AC3E}">
        <p14:creationId xmlns:p14="http://schemas.microsoft.com/office/powerpoint/2010/main" val="4154331775"/>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281175"/>
            <a:ext cx="3008313" cy="566128"/>
          </a:xfrm>
        </p:spPr>
        <p:txBody>
          <a:bodyPr>
            <a:normAutofit/>
          </a:bodyPr>
          <a:lstStyle/>
          <a:p>
            <a:pPr algn="ctr"/>
            <a:r>
              <a:rPr lang="en-US" sz="2400" dirty="0" smtClean="0">
                <a:solidFill>
                  <a:srgbClr val="003F4C"/>
                </a:solidFill>
              </a:rPr>
              <a:t>5.   Nutrition </a:t>
            </a:r>
            <a:r>
              <a:rPr lang="en-US" sz="2400" dirty="0">
                <a:solidFill>
                  <a:srgbClr val="003F4C"/>
                </a:solidFill>
              </a:rPr>
              <a:t>Branch </a:t>
            </a:r>
          </a:p>
        </p:txBody>
      </p:sp>
      <p:sp>
        <p:nvSpPr>
          <p:cNvPr id="4" name="Text Placeholder 3"/>
          <p:cNvSpPr>
            <a:spLocks noGrp="1"/>
          </p:cNvSpPr>
          <p:nvPr>
            <p:ph type="body" sz="half" idx="2"/>
          </p:nvPr>
        </p:nvSpPr>
        <p:spPr>
          <a:xfrm>
            <a:off x="143555" y="1808224"/>
            <a:ext cx="3321959" cy="3206805"/>
          </a:xfrm>
        </p:spPr>
        <p:txBody>
          <a:bodyPr/>
          <a:lstStyle/>
          <a:p>
            <a:r>
              <a:rPr lang="en-US" sz="1600" dirty="0">
                <a:solidFill>
                  <a:schemeClr val="accent5">
                    <a:lumMod val="50000"/>
                  </a:schemeClr>
                </a:solidFill>
              </a:rPr>
              <a:t>The nutrition branch is divided according to the ward where the patient is located. </a:t>
            </a:r>
            <a:endParaRPr lang="en-US" sz="1600" dirty="0" smtClean="0">
              <a:solidFill>
                <a:schemeClr val="accent5">
                  <a:lumMod val="50000"/>
                </a:schemeClr>
              </a:solidFill>
            </a:endParaRPr>
          </a:p>
          <a:p>
            <a:r>
              <a:rPr lang="en-US" sz="1600" dirty="0" smtClean="0">
                <a:solidFill>
                  <a:schemeClr val="accent5">
                    <a:lumMod val="50000"/>
                  </a:schemeClr>
                </a:solidFill>
              </a:rPr>
              <a:t>Each </a:t>
            </a:r>
            <a:r>
              <a:rPr lang="en-US" sz="1600" dirty="0">
                <a:solidFill>
                  <a:schemeClr val="accent5">
                    <a:lumMod val="50000"/>
                  </a:schemeClr>
                </a:solidFill>
              </a:rPr>
              <a:t>patient has a specific nutrition that differs from that of another patient in another ward </a:t>
            </a:r>
            <a:r>
              <a:rPr lang="en-US" sz="1600" dirty="0" smtClean="0">
                <a:solidFill>
                  <a:schemeClr val="accent5">
                    <a:lumMod val="50000"/>
                  </a:schemeClr>
                </a:solidFill>
              </a:rPr>
              <a:t>.</a:t>
            </a:r>
          </a:p>
          <a:p>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1180" y="1197405"/>
            <a:ext cx="5182820" cy="3946095"/>
          </a:xfrm>
          <a:prstGeom prst="rect">
            <a:avLst/>
          </a:prstGeom>
          <a:noFill/>
          <a:ln>
            <a:noFill/>
          </a:ln>
          <a:effectLst>
            <a:innerShdw blurRad="114300">
              <a:prstClr val="black"/>
            </a:innerShdw>
          </a:effectLst>
        </p:spPr>
      </p:pic>
    </p:spTree>
    <p:extLst>
      <p:ext uri="{BB962C8B-B14F-4D97-AF65-F5344CB8AC3E}">
        <p14:creationId xmlns:p14="http://schemas.microsoft.com/office/powerpoint/2010/main" val="10642345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899" y="281175"/>
            <a:ext cx="6260905" cy="572644"/>
          </a:xfrm>
        </p:spPr>
        <p:txBody>
          <a:bodyPr>
            <a:normAutofit fontScale="90000"/>
          </a:bodyPr>
          <a:lstStyle/>
          <a:p>
            <a:pPr algn="ctr"/>
            <a:r>
              <a:rPr lang="en-US" dirty="0"/>
              <a:t>Datasets</a:t>
            </a:r>
          </a:p>
        </p:txBody>
      </p:sp>
      <p:sp>
        <p:nvSpPr>
          <p:cNvPr id="3" name="Content Placeholder 2"/>
          <p:cNvSpPr>
            <a:spLocks noGrp="1"/>
          </p:cNvSpPr>
          <p:nvPr>
            <p:ph idx="1"/>
          </p:nvPr>
        </p:nvSpPr>
        <p:spPr/>
        <p:txBody>
          <a:bodyPr>
            <a:normAutofit fontScale="92500" lnSpcReduction="20000"/>
          </a:bodyPr>
          <a:lstStyle/>
          <a:p>
            <a:pPr algn="just"/>
            <a:r>
              <a:rPr lang="en-US" sz="2100" dirty="0">
                <a:solidFill>
                  <a:srgbClr val="006666"/>
                </a:solidFill>
              </a:rPr>
              <a:t>The database of oncology institute is very complex </a:t>
            </a:r>
            <a:r>
              <a:rPr lang="en-US" sz="2100" dirty="0" smtClean="0">
                <a:solidFill>
                  <a:srgbClr val="006666"/>
                </a:solidFill>
              </a:rPr>
              <a:t>because </a:t>
            </a:r>
            <a:r>
              <a:rPr lang="en-US" sz="2100" dirty="0">
                <a:solidFill>
                  <a:srgbClr val="006666"/>
                </a:solidFill>
              </a:rPr>
              <a:t>it established from more than 20 years ago, also It very huge which includes 256 tables, some tables include more than 200,000 records. </a:t>
            </a:r>
            <a:r>
              <a:rPr lang="en-US" sz="2100">
                <a:solidFill>
                  <a:srgbClr val="006666"/>
                </a:solidFill>
              </a:rPr>
              <a:t>We </a:t>
            </a:r>
            <a:r>
              <a:rPr lang="en-US" sz="2100" smtClean="0">
                <a:solidFill>
                  <a:srgbClr val="006666"/>
                </a:solidFill>
              </a:rPr>
              <a:t>reused 150 </a:t>
            </a:r>
            <a:r>
              <a:rPr lang="en-US" sz="2100" dirty="0">
                <a:solidFill>
                  <a:srgbClr val="006666"/>
                </a:solidFill>
              </a:rPr>
              <a:t>tables from them.</a:t>
            </a:r>
          </a:p>
          <a:p>
            <a:pPr algn="just"/>
            <a:r>
              <a:rPr lang="en-US" sz="2100" dirty="0">
                <a:solidFill>
                  <a:srgbClr val="006666"/>
                </a:solidFill>
              </a:rPr>
              <a:t>We faced</a:t>
            </a:r>
            <a:r>
              <a:rPr lang="ar-EG" sz="2100" dirty="0">
                <a:solidFill>
                  <a:srgbClr val="006666"/>
                </a:solidFill>
              </a:rPr>
              <a:t> </a:t>
            </a:r>
            <a:r>
              <a:rPr lang="en-US" sz="2100" dirty="0">
                <a:solidFill>
                  <a:srgbClr val="006666"/>
                </a:solidFill>
              </a:rPr>
              <a:t>many problems in dealing with this database and we took more than two month to understand and analysis it well.</a:t>
            </a:r>
            <a:endParaRPr lang="ar-EG" sz="2100" dirty="0">
              <a:solidFill>
                <a:srgbClr val="006666"/>
              </a:solidFill>
            </a:endParaRPr>
          </a:p>
          <a:p>
            <a:pPr algn="just"/>
            <a:r>
              <a:rPr lang="en-US" sz="2100" dirty="0">
                <a:solidFill>
                  <a:srgbClr val="006666"/>
                </a:solidFill>
              </a:rPr>
              <a:t>We make filtering for more than 20,000 records in final diagnosis column in patients table </a:t>
            </a:r>
            <a:r>
              <a:rPr lang="en-US" sz="2100" dirty="0" smtClean="0">
                <a:solidFill>
                  <a:srgbClr val="006666"/>
                </a:solidFill>
              </a:rPr>
              <a:t>because </a:t>
            </a:r>
            <a:r>
              <a:rPr lang="en-US" sz="2100" dirty="0">
                <a:solidFill>
                  <a:srgbClr val="006666"/>
                </a:solidFill>
              </a:rPr>
              <a:t>there is so much records have the same meaning . We made employee in our system choose final diagnosis of patient using live </a:t>
            </a:r>
            <a:r>
              <a:rPr lang="en-US" sz="2100" dirty="0" smtClean="0">
                <a:solidFill>
                  <a:srgbClr val="006666"/>
                </a:solidFill>
              </a:rPr>
              <a:t>search </a:t>
            </a:r>
            <a:r>
              <a:rPr lang="en-US" sz="2100" dirty="0">
                <a:solidFill>
                  <a:srgbClr val="006666"/>
                </a:solidFill>
              </a:rPr>
              <a:t>to avoid the same mistake.</a:t>
            </a:r>
          </a:p>
          <a:p>
            <a:endParaRPr lang="en-US" dirty="0">
              <a:solidFill>
                <a:srgbClr val="006666"/>
              </a:solidFill>
            </a:endParaRPr>
          </a:p>
          <a:p>
            <a:pPr marL="0" indent="0">
              <a:buNone/>
            </a:pPr>
            <a:endParaRPr lang="en-US" dirty="0">
              <a:solidFill>
                <a:srgbClr val="006666"/>
              </a:solidFill>
            </a:endParaRPr>
          </a:p>
          <a:p>
            <a:endParaRPr lang="en-US" dirty="0"/>
          </a:p>
          <a:p>
            <a:endParaRPr lang="en-US" dirty="0"/>
          </a:p>
        </p:txBody>
      </p:sp>
    </p:spTree>
    <p:extLst>
      <p:ext uri="{BB962C8B-B14F-4D97-AF65-F5344CB8AC3E}">
        <p14:creationId xmlns:p14="http://schemas.microsoft.com/office/powerpoint/2010/main" val="3675592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7410" y="433880"/>
            <a:ext cx="3817625" cy="610821"/>
          </a:xfrm>
        </p:spPr>
        <p:txBody>
          <a:bodyPr>
            <a:normAutofit fontScale="90000"/>
          </a:bodyPr>
          <a:lstStyle/>
          <a:p>
            <a:pPr algn="ctr"/>
            <a:r>
              <a:rPr lang="en-US" b="1" dirty="0"/>
              <a:t>Tools</a:t>
            </a:r>
            <a:endParaRPr lang="en-US" dirty="0"/>
          </a:p>
        </p:txBody>
      </p:sp>
      <p:sp>
        <p:nvSpPr>
          <p:cNvPr id="3" name="Content Placeholder 2"/>
          <p:cNvSpPr>
            <a:spLocks noGrp="1"/>
          </p:cNvSpPr>
          <p:nvPr>
            <p:ph idx="1"/>
          </p:nvPr>
        </p:nvSpPr>
        <p:spPr>
          <a:xfrm>
            <a:off x="130910" y="2257386"/>
            <a:ext cx="8704185" cy="763526"/>
          </a:xfrm>
        </p:spPr>
        <p:txBody>
          <a:bodyPr>
            <a:normAutofit/>
          </a:bodyPr>
          <a:lstStyle/>
          <a:p>
            <a:endParaRPr lang="en-US" dirty="0"/>
          </a:p>
          <a:p>
            <a:pPr marL="0" indent="0">
              <a:buNone/>
            </a:pPr>
            <a:endParaRPr lang="en-US" dirty="0"/>
          </a:p>
        </p:txBody>
      </p:sp>
      <p:pic>
        <p:nvPicPr>
          <p:cNvPr id="1026" name="Picture 2" descr="C:\Users\Marwa\Desktop\htm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612" y="2572206"/>
            <a:ext cx="763525" cy="45811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wa\Desktop\c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0620" y="2562224"/>
            <a:ext cx="763524" cy="4581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wa\Desktop\jquer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425" y="2572207"/>
            <a:ext cx="916230" cy="4581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arwa\Desktop\j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4135" y="2562340"/>
            <a:ext cx="916230" cy="45857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Marwa\Desktop\Mysql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7910" y="2551336"/>
            <a:ext cx="915011" cy="4674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Marwa\Desktop\php.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70939" y="2573346"/>
            <a:ext cx="899501" cy="457434"/>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96259" y="3020912"/>
            <a:ext cx="916230" cy="304496"/>
          </a:xfrm>
          <a:prstGeom prst="rect">
            <a:avLst/>
          </a:prstGeom>
        </p:spPr>
        <p:txBody>
          <a:bodyPr vert="horz" lIns="91440" tIns="45720" rIns="91440" bIns="45720" rtlCol="0" anchor="ctr">
            <a:normAutofit fontScale="97500" lnSpcReduction="10000"/>
          </a:bodyPr>
          <a:lstStyle>
            <a:lvl1pPr algn="r" defTabSz="914400" rtl="0" eaLnBrk="1" latinLnBrk="0" hangingPunct="1">
              <a:spcBef>
                <a:spcPct val="0"/>
              </a:spcBef>
              <a:buNone/>
              <a:defRPr sz="3600" kern="1200" baseline="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sz="1400" dirty="0" smtClean="0">
                <a:effectLst/>
                <a:latin typeface="Buxton Sketch" pitchFamily="66" charset="0"/>
              </a:rPr>
              <a:t>HTML</a:t>
            </a:r>
            <a:endParaRPr lang="en-US" sz="1400" dirty="0">
              <a:effectLst/>
              <a:latin typeface="Buxton Sketch" pitchFamily="66" charset="0"/>
            </a:endParaRPr>
          </a:p>
        </p:txBody>
      </p:sp>
      <p:sp>
        <p:nvSpPr>
          <p:cNvPr id="13" name="Title 1"/>
          <p:cNvSpPr txBox="1">
            <a:spLocks/>
          </p:cNvSpPr>
          <p:nvPr/>
        </p:nvSpPr>
        <p:spPr>
          <a:xfrm>
            <a:off x="1360620" y="3030932"/>
            <a:ext cx="916230" cy="304496"/>
          </a:xfrm>
          <a:prstGeom prst="rect">
            <a:avLst/>
          </a:prstGeom>
        </p:spPr>
        <p:txBody>
          <a:bodyPr vert="horz" lIns="91440" tIns="45720" rIns="91440" bIns="45720" rtlCol="0" anchor="ctr">
            <a:normAutofit fontScale="97500" lnSpcReduction="10000"/>
          </a:bodyPr>
          <a:lstStyle>
            <a:lvl1pPr algn="r" defTabSz="914400" rtl="0" eaLnBrk="1" latinLnBrk="0" hangingPunct="1">
              <a:spcBef>
                <a:spcPct val="0"/>
              </a:spcBef>
              <a:buNone/>
              <a:defRPr sz="3600" kern="1200" baseline="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sz="1400" dirty="0">
                <a:effectLst/>
                <a:latin typeface="Buxton Sketch" pitchFamily="66" charset="0"/>
              </a:rPr>
              <a:t>CSS</a:t>
            </a:r>
          </a:p>
        </p:txBody>
      </p:sp>
      <p:sp>
        <p:nvSpPr>
          <p:cNvPr id="14" name="Title 1"/>
          <p:cNvSpPr txBox="1">
            <a:spLocks/>
          </p:cNvSpPr>
          <p:nvPr/>
        </p:nvSpPr>
        <p:spPr>
          <a:xfrm>
            <a:off x="2281425" y="3030932"/>
            <a:ext cx="916230" cy="304496"/>
          </a:xfrm>
          <a:prstGeom prst="rect">
            <a:avLst/>
          </a:prstGeom>
        </p:spPr>
        <p:txBody>
          <a:bodyPr vert="horz" lIns="91440" tIns="45720" rIns="91440" bIns="45720" rtlCol="0" anchor="ctr">
            <a:normAutofit fontScale="97500" lnSpcReduction="10000"/>
          </a:bodyPr>
          <a:lstStyle>
            <a:lvl1pPr algn="r" defTabSz="914400" rtl="0" eaLnBrk="1" latinLnBrk="0" hangingPunct="1">
              <a:spcBef>
                <a:spcPct val="0"/>
              </a:spcBef>
              <a:buNone/>
              <a:defRPr sz="3600" kern="1200" baseline="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sz="1400" dirty="0" err="1" smtClean="0">
                <a:effectLst/>
                <a:latin typeface="Buxton Sketch" pitchFamily="66" charset="0"/>
              </a:rPr>
              <a:t>JQuery</a:t>
            </a:r>
            <a:endParaRPr lang="en-US" sz="1400" dirty="0">
              <a:effectLst/>
              <a:latin typeface="Buxton Sketch" pitchFamily="66" charset="0"/>
            </a:endParaRPr>
          </a:p>
        </p:txBody>
      </p:sp>
      <p:sp>
        <p:nvSpPr>
          <p:cNvPr id="15" name="Title 1"/>
          <p:cNvSpPr txBox="1">
            <a:spLocks/>
          </p:cNvSpPr>
          <p:nvPr/>
        </p:nvSpPr>
        <p:spPr>
          <a:xfrm>
            <a:off x="3368800" y="3020339"/>
            <a:ext cx="916230" cy="304496"/>
          </a:xfrm>
          <a:prstGeom prst="rect">
            <a:avLst/>
          </a:prstGeom>
        </p:spPr>
        <p:txBody>
          <a:bodyPr vert="horz" lIns="91440" tIns="45720" rIns="91440" bIns="45720" rtlCol="0" anchor="ctr">
            <a:normAutofit fontScale="82500" lnSpcReduction="10000"/>
          </a:bodyPr>
          <a:lstStyle>
            <a:lvl1pPr algn="r" defTabSz="914400" rtl="0" eaLnBrk="1" latinLnBrk="0" hangingPunct="1">
              <a:spcBef>
                <a:spcPct val="0"/>
              </a:spcBef>
              <a:buNone/>
              <a:defRPr sz="3600" kern="1200" baseline="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sz="1400" dirty="0">
                <a:effectLst/>
                <a:latin typeface="Buxton Sketch" pitchFamily="66" charset="0"/>
              </a:rPr>
              <a:t>Bootstrap</a:t>
            </a:r>
          </a:p>
        </p:txBody>
      </p:sp>
      <p:sp>
        <p:nvSpPr>
          <p:cNvPr id="16" name="Title 1"/>
          <p:cNvSpPr txBox="1">
            <a:spLocks/>
          </p:cNvSpPr>
          <p:nvPr/>
        </p:nvSpPr>
        <p:spPr>
          <a:xfrm>
            <a:off x="4572000" y="3019435"/>
            <a:ext cx="916230" cy="304496"/>
          </a:xfrm>
          <a:prstGeom prst="rect">
            <a:avLst/>
          </a:prstGeom>
        </p:spPr>
        <p:txBody>
          <a:bodyPr vert="horz" lIns="91440" tIns="45720" rIns="91440" bIns="45720" rtlCol="0" anchor="ctr">
            <a:normAutofit fontScale="60000" lnSpcReduction="20000"/>
          </a:bodyPr>
          <a:lstStyle>
            <a:lvl1pPr algn="r" defTabSz="914400" rtl="0" eaLnBrk="1" latinLnBrk="0" hangingPunct="1">
              <a:spcBef>
                <a:spcPct val="0"/>
              </a:spcBef>
              <a:buNone/>
              <a:defRPr sz="3600" kern="1200" baseline="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sz="1800" dirty="0" smtClean="0">
                <a:effectLst/>
                <a:latin typeface="Buxton Sketch" pitchFamily="66" charset="0"/>
              </a:rPr>
              <a:t>JavaScript</a:t>
            </a:r>
            <a:endParaRPr lang="en-US" sz="1800" dirty="0">
              <a:effectLst/>
              <a:latin typeface="Buxton Sketch" pitchFamily="66" charset="0"/>
            </a:endParaRPr>
          </a:p>
        </p:txBody>
      </p:sp>
      <p:sp>
        <p:nvSpPr>
          <p:cNvPr id="17" name="Title 1"/>
          <p:cNvSpPr txBox="1">
            <a:spLocks/>
          </p:cNvSpPr>
          <p:nvPr/>
        </p:nvSpPr>
        <p:spPr>
          <a:xfrm>
            <a:off x="5717910" y="3030932"/>
            <a:ext cx="916230" cy="304496"/>
          </a:xfrm>
          <a:prstGeom prst="rect">
            <a:avLst/>
          </a:prstGeom>
        </p:spPr>
        <p:txBody>
          <a:bodyPr vert="horz" lIns="91440" tIns="45720" rIns="91440" bIns="45720" rtlCol="0" anchor="ctr">
            <a:normAutofit fontScale="97500" lnSpcReduction="10000"/>
          </a:bodyPr>
          <a:lstStyle>
            <a:lvl1pPr algn="r" defTabSz="914400" rtl="0" eaLnBrk="1" latinLnBrk="0" hangingPunct="1">
              <a:spcBef>
                <a:spcPct val="0"/>
              </a:spcBef>
              <a:buNone/>
              <a:defRPr sz="3600" kern="1200" baseline="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sz="1400" dirty="0">
                <a:effectLst/>
                <a:latin typeface="Buxton Sketch" pitchFamily="66" charset="0"/>
              </a:rPr>
              <a:t>MYSQL</a:t>
            </a:r>
          </a:p>
        </p:txBody>
      </p:sp>
      <p:sp>
        <p:nvSpPr>
          <p:cNvPr id="18" name="Title 1"/>
          <p:cNvSpPr txBox="1">
            <a:spLocks/>
          </p:cNvSpPr>
          <p:nvPr/>
        </p:nvSpPr>
        <p:spPr>
          <a:xfrm>
            <a:off x="6862575" y="3018753"/>
            <a:ext cx="916230" cy="304496"/>
          </a:xfrm>
          <a:prstGeom prst="rect">
            <a:avLst/>
          </a:prstGeom>
        </p:spPr>
        <p:txBody>
          <a:bodyPr vert="horz" lIns="91440" tIns="45720" rIns="91440" bIns="45720" rtlCol="0" anchor="ctr">
            <a:normAutofit fontScale="97500" lnSpcReduction="10000"/>
          </a:bodyPr>
          <a:lstStyle>
            <a:lvl1pPr algn="r" defTabSz="914400" rtl="0" eaLnBrk="1" latinLnBrk="0" hangingPunct="1">
              <a:spcBef>
                <a:spcPct val="0"/>
              </a:spcBef>
              <a:buNone/>
              <a:defRPr sz="3600" kern="1200" baseline="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sz="1400" dirty="0">
                <a:effectLst/>
                <a:latin typeface="Buxton Sketch" pitchFamily="66" charset="0"/>
              </a:rPr>
              <a:t>PHP</a:t>
            </a:r>
          </a:p>
        </p:txBody>
      </p:sp>
      <p:pic>
        <p:nvPicPr>
          <p:cNvPr id="1033" name="Picture 9" descr="C:\Users\Marwa\Desktop\services-bootstrap-1288x724.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68800" y="2552018"/>
            <a:ext cx="916230" cy="4676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Marwa\Desktop\ajax.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31510" y="2573346"/>
            <a:ext cx="916230" cy="456976"/>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7931510" y="3011058"/>
            <a:ext cx="916230" cy="304496"/>
          </a:xfrm>
          <a:prstGeom prst="rect">
            <a:avLst/>
          </a:prstGeom>
        </p:spPr>
        <p:txBody>
          <a:bodyPr vert="horz" lIns="91440" tIns="45720" rIns="91440" bIns="45720" rtlCol="0" anchor="ctr">
            <a:normAutofit fontScale="97500" lnSpcReduction="10000"/>
          </a:bodyPr>
          <a:lstStyle>
            <a:lvl1pPr algn="r" defTabSz="914400" rtl="0" eaLnBrk="1" latinLnBrk="0" hangingPunct="1">
              <a:spcBef>
                <a:spcPct val="0"/>
              </a:spcBef>
              <a:buNone/>
              <a:defRPr sz="3600" kern="1200" baseline="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sz="1400" dirty="0" smtClean="0">
                <a:effectLst/>
                <a:latin typeface="Buxton Sketch" pitchFamily="66" charset="0"/>
              </a:rPr>
              <a:t>AJAX</a:t>
            </a:r>
            <a:endParaRPr lang="en-US" sz="1400" dirty="0">
              <a:effectLst/>
              <a:latin typeface="Buxton Sketch" pitchFamily="66" charset="0"/>
            </a:endParaRPr>
          </a:p>
        </p:txBody>
      </p:sp>
    </p:spTree>
    <p:extLst>
      <p:ext uri="{BB962C8B-B14F-4D97-AF65-F5344CB8AC3E}">
        <p14:creationId xmlns:p14="http://schemas.microsoft.com/office/powerpoint/2010/main" val="467160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Work Plan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18115873"/>
              </p:ext>
            </p:extLst>
          </p:nvPr>
        </p:nvGraphicFramePr>
        <p:xfrm>
          <a:off x="2434130" y="1350110"/>
          <a:ext cx="6261099" cy="2219960"/>
        </p:xfrm>
        <a:graphic>
          <a:graphicData uri="http://schemas.openxmlformats.org/drawingml/2006/table">
            <a:tbl>
              <a:tblPr firstRow="1" bandRow="1">
                <a:tableStyleId>{5C22544A-7EE6-4342-B048-85BDC9FD1C3A}</a:tableStyleId>
              </a:tblPr>
              <a:tblGrid>
                <a:gridCol w="2087033">
                  <a:extLst>
                    <a:ext uri="{9D8B030D-6E8A-4147-A177-3AD203B41FA5}">
                      <a16:colId xmlns:a16="http://schemas.microsoft.com/office/drawing/2014/main" val="20000"/>
                    </a:ext>
                  </a:extLst>
                </a:gridCol>
                <a:gridCol w="2087033">
                  <a:extLst>
                    <a:ext uri="{9D8B030D-6E8A-4147-A177-3AD203B41FA5}">
                      <a16:colId xmlns:a16="http://schemas.microsoft.com/office/drawing/2014/main" val="20001"/>
                    </a:ext>
                  </a:extLst>
                </a:gridCol>
                <a:gridCol w="2087033">
                  <a:extLst>
                    <a:ext uri="{9D8B030D-6E8A-4147-A177-3AD203B41FA5}">
                      <a16:colId xmlns:a16="http://schemas.microsoft.com/office/drawing/2014/main" val="20002"/>
                    </a:ext>
                  </a:extLst>
                </a:gridCol>
              </a:tblGrid>
              <a:tr h="0">
                <a:tc>
                  <a:txBody>
                    <a:bodyPr/>
                    <a:lstStyle/>
                    <a:p>
                      <a:pPr algn="ctr"/>
                      <a:r>
                        <a:rPr lang="en-US" dirty="0" smtClean="0"/>
                        <a:t>Tasks</a:t>
                      </a:r>
                      <a:endParaRPr lang="en-US" dirty="0"/>
                    </a:p>
                  </a:txBody>
                  <a:tcPr/>
                </a:tc>
                <a:tc>
                  <a:txBody>
                    <a:bodyPr/>
                    <a:lstStyle/>
                    <a:p>
                      <a:pPr algn="ctr"/>
                      <a:r>
                        <a:rPr lang="en-US" dirty="0" smtClean="0"/>
                        <a:t>Duration </a:t>
                      </a:r>
                      <a:endParaRPr lang="en-US" dirty="0"/>
                    </a:p>
                  </a:txBody>
                  <a:tcPr/>
                </a:tc>
                <a:tc>
                  <a:txBody>
                    <a:bodyPr/>
                    <a:lstStyle/>
                    <a:p>
                      <a:pPr algn="ctr"/>
                      <a:r>
                        <a:rPr lang="en-US" dirty="0" smtClean="0"/>
                        <a:t>Assigned to</a:t>
                      </a:r>
                      <a:endParaRPr lang="en-US" dirty="0"/>
                    </a:p>
                  </a:txBody>
                  <a:tcPr/>
                </a:tc>
                <a:extLst>
                  <a:ext uri="{0D108BD9-81ED-4DB2-BD59-A6C34878D82A}">
                    <a16:rowId xmlns:a16="http://schemas.microsoft.com/office/drawing/2014/main" val="10000"/>
                  </a:ext>
                </a:extLst>
              </a:tr>
              <a:tr h="370840">
                <a:tc>
                  <a:txBody>
                    <a:bodyPr/>
                    <a:lstStyle/>
                    <a:p>
                      <a:pPr marL="0" marR="0" algn="l" rtl="0">
                        <a:lnSpc>
                          <a:spcPct val="115000"/>
                        </a:lnSpc>
                        <a:spcBef>
                          <a:spcPts val="0"/>
                        </a:spcBef>
                        <a:spcAft>
                          <a:spcPts val="1000"/>
                        </a:spcAft>
                      </a:pPr>
                      <a:r>
                        <a:rPr lang="en-US" sz="1400" b="1" dirty="0" smtClean="0">
                          <a:effectLst/>
                          <a:latin typeface="Times New Roman"/>
                          <a:ea typeface="Calibri"/>
                          <a:cs typeface="Times New Roman"/>
                        </a:rPr>
                        <a:t>1.Planning</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35 days</a:t>
                      </a:r>
                      <a:endParaRPr lang="en-US" sz="1000" dirty="0">
                        <a:effectLst/>
                        <a:latin typeface="Times New Roman"/>
                        <a:ea typeface="Times New Roman"/>
                        <a:cs typeface="Traditional Arabic"/>
                      </a:endParaRPr>
                    </a:p>
                  </a:txBody>
                  <a:tcPr marL="68580" marR="68580" marT="0" marB="0"/>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marR="0" algn="l" rtl="1">
                        <a:lnSpc>
                          <a:spcPct val="115000"/>
                        </a:lnSpc>
                        <a:spcBef>
                          <a:spcPts val="0"/>
                        </a:spcBef>
                        <a:spcAft>
                          <a:spcPts val="1000"/>
                        </a:spcAft>
                      </a:pPr>
                      <a:r>
                        <a:rPr lang="en-US" sz="1400" dirty="0">
                          <a:effectLst/>
                          <a:latin typeface="Times New Roman"/>
                          <a:ea typeface="Calibri"/>
                          <a:cs typeface="Times New Roman"/>
                        </a:rPr>
                        <a:t>1.1 Search for good idea</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5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All</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2"/>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1.2 Identify this idea</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5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Mohamed</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3"/>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1.3 Survey idea</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20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All</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4"/>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1.4 Develop work plan</a:t>
                      </a:r>
                      <a:endParaRPr lang="en-US" sz="1000" dirty="0">
                        <a:effectLst/>
                        <a:latin typeface="Times New Roman"/>
                        <a:ea typeface="Times New Roman"/>
                        <a:cs typeface="Traditional Arabic"/>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latin typeface="Times New Roman"/>
                          <a:ea typeface="Calibri"/>
                          <a:cs typeface="Times New Roman"/>
                        </a:rPr>
                        <a:t>5 days</a:t>
                      </a:r>
                      <a:endParaRPr lang="en-US" sz="1400" dirty="0" smtClean="0">
                        <a:effectLst/>
                        <a:latin typeface="Times New Roman"/>
                        <a:ea typeface="Times New Roman"/>
                        <a:cs typeface="Traditional Arabic"/>
                      </a:endParaRPr>
                    </a:p>
                  </a:txBody>
                  <a:tcPr/>
                </a:tc>
                <a:tc>
                  <a:txBody>
                    <a:bodyPr/>
                    <a:lstStyle/>
                    <a:p>
                      <a:pPr marL="0" marR="0" algn="ctr" rtl="0">
                        <a:lnSpc>
                          <a:spcPct val="115000"/>
                        </a:lnSpc>
                        <a:spcBef>
                          <a:spcPts val="0"/>
                        </a:spcBef>
                        <a:spcAft>
                          <a:spcPts val="1000"/>
                        </a:spcAft>
                      </a:pPr>
                      <a:r>
                        <a:rPr lang="en-US" sz="1400" dirty="0" err="1">
                          <a:effectLst/>
                          <a:latin typeface="Times New Roman"/>
                          <a:ea typeface="Calibri"/>
                          <a:cs typeface="Times New Roman"/>
                        </a:rPr>
                        <a:t>Marwa</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7804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Work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5208241"/>
              </p:ext>
            </p:extLst>
          </p:nvPr>
        </p:nvGraphicFramePr>
        <p:xfrm>
          <a:off x="2434130" y="1197405"/>
          <a:ext cx="6261099" cy="3075432"/>
        </p:xfrm>
        <a:graphic>
          <a:graphicData uri="http://schemas.openxmlformats.org/drawingml/2006/table">
            <a:tbl>
              <a:tblPr firstRow="1" bandRow="1">
                <a:tableStyleId>{5C22544A-7EE6-4342-B048-85BDC9FD1C3A}</a:tableStyleId>
              </a:tblPr>
              <a:tblGrid>
                <a:gridCol w="2087033">
                  <a:extLst>
                    <a:ext uri="{9D8B030D-6E8A-4147-A177-3AD203B41FA5}">
                      <a16:colId xmlns:a16="http://schemas.microsoft.com/office/drawing/2014/main" val="20000"/>
                    </a:ext>
                  </a:extLst>
                </a:gridCol>
                <a:gridCol w="2087033">
                  <a:extLst>
                    <a:ext uri="{9D8B030D-6E8A-4147-A177-3AD203B41FA5}">
                      <a16:colId xmlns:a16="http://schemas.microsoft.com/office/drawing/2014/main" val="20001"/>
                    </a:ext>
                  </a:extLst>
                </a:gridCol>
                <a:gridCol w="2087033">
                  <a:extLst>
                    <a:ext uri="{9D8B030D-6E8A-4147-A177-3AD203B41FA5}">
                      <a16:colId xmlns:a16="http://schemas.microsoft.com/office/drawing/2014/main" val="20002"/>
                    </a:ext>
                  </a:extLst>
                </a:gridCol>
              </a:tblGrid>
              <a:tr h="370840">
                <a:tc>
                  <a:txBody>
                    <a:bodyPr/>
                    <a:lstStyle/>
                    <a:p>
                      <a:pPr algn="ctr"/>
                      <a:r>
                        <a:rPr lang="en-US" dirty="0" smtClean="0"/>
                        <a:t>Tasks</a:t>
                      </a:r>
                      <a:endParaRPr lang="en-US" dirty="0"/>
                    </a:p>
                  </a:txBody>
                  <a:tcPr/>
                </a:tc>
                <a:tc>
                  <a:txBody>
                    <a:bodyPr/>
                    <a:lstStyle/>
                    <a:p>
                      <a:pPr algn="ctr"/>
                      <a:r>
                        <a:rPr lang="en-US" dirty="0" smtClean="0"/>
                        <a:t>Duration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Assigned to</a:t>
                      </a:r>
                    </a:p>
                  </a:txBody>
                  <a:tcPr/>
                </a:tc>
                <a:extLst>
                  <a:ext uri="{0D108BD9-81ED-4DB2-BD59-A6C34878D82A}">
                    <a16:rowId xmlns:a16="http://schemas.microsoft.com/office/drawing/2014/main" val="10000"/>
                  </a:ext>
                </a:extLst>
              </a:tr>
              <a:tr h="370840">
                <a:tc>
                  <a:txBody>
                    <a:bodyPr/>
                    <a:lstStyle/>
                    <a:p>
                      <a:pPr marL="0" marR="0" algn="l" rtl="0">
                        <a:lnSpc>
                          <a:spcPct val="115000"/>
                        </a:lnSpc>
                        <a:spcBef>
                          <a:spcPts val="0"/>
                        </a:spcBef>
                        <a:spcAft>
                          <a:spcPts val="1000"/>
                        </a:spcAft>
                      </a:pPr>
                      <a:r>
                        <a:rPr lang="en-US" sz="1400" b="1" dirty="0">
                          <a:effectLst/>
                          <a:latin typeface="Times New Roman"/>
                          <a:ea typeface="Calibri"/>
                          <a:cs typeface="Times New Roman"/>
                        </a:rPr>
                        <a:t>2. Analysis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90 days</a:t>
                      </a:r>
                      <a:endParaRPr lang="en-US" sz="1000" dirty="0">
                        <a:effectLst/>
                        <a:latin typeface="Times New Roman"/>
                        <a:ea typeface="Times New Roman"/>
                        <a:cs typeface="Traditional Arabic"/>
                      </a:endParaRPr>
                    </a:p>
                  </a:txBody>
                  <a:tcPr marL="68580" marR="68580" marT="0" marB="0"/>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2.1 Develop analysis strategy</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5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Mohamed</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2"/>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2.2 Determine system requirements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10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err="1">
                          <a:effectLst/>
                          <a:latin typeface="Times New Roman"/>
                          <a:ea typeface="Calibri"/>
                          <a:cs typeface="Times New Roman"/>
                        </a:rPr>
                        <a:t>Nourhan</a:t>
                      </a:r>
                      <a:r>
                        <a:rPr lang="en-US" sz="1400" dirty="0">
                          <a:effectLst/>
                          <a:latin typeface="Times New Roman"/>
                          <a:ea typeface="Calibri"/>
                          <a:cs typeface="Times New Roman"/>
                        </a:rPr>
                        <a:t> + </a:t>
                      </a:r>
                      <a:r>
                        <a:rPr lang="en-US" sz="1400" dirty="0" err="1">
                          <a:effectLst/>
                          <a:latin typeface="Times New Roman"/>
                          <a:ea typeface="Calibri"/>
                          <a:cs typeface="Times New Roman"/>
                        </a:rPr>
                        <a:t>shimaa</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3"/>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2.3 Data analysis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40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err="1">
                          <a:effectLst/>
                          <a:latin typeface="Times New Roman"/>
                          <a:ea typeface="Calibri"/>
                          <a:cs typeface="Times New Roman"/>
                        </a:rPr>
                        <a:t>Abdelrahman</a:t>
                      </a:r>
                      <a:r>
                        <a:rPr lang="en-US" sz="1400" dirty="0">
                          <a:effectLst/>
                          <a:latin typeface="Times New Roman"/>
                          <a:ea typeface="Calibri"/>
                          <a:cs typeface="Times New Roman"/>
                        </a:rPr>
                        <a:t> + </a:t>
                      </a:r>
                      <a:r>
                        <a:rPr lang="en-US" sz="1400" dirty="0" err="1" smtClean="0">
                          <a:effectLst/>
                          <a:latin typeface="Times New Roman"/>
                          <a:ea typeface="Calibri"/>
                          <a:cs typeface="Times New Roman"/>
                        </a:rPr>
                        <a:t>Marwa</a:t>
                      </a:r>
                      <a:r>
                        <a:rPr lang="en-US" sz="1400" dirty="0" smtClean="0">
                          <a:effectLst/>
                          <a:latin typeface="Times New Roman"/>
                          <a:ea typeface="Calibri"/>
                          <a:cs typeface="Times New Roman"/>
                        </a:rPr>
                        <a:t>+ </a:t>
                      </a:r>
                      <a:r>
                        <a:rPr lang="en-US" sz="1400" dirty="0" err="1">
                          <a:effectLst/>
                          <a:latin typeface="Times New Roman"/>
                          <a:ea typeface="Calibri"/>
                          <a:cs typeface="Times New Roman"/>
                        </a:rPr>
                        <a:t>Heba</a:t>
                      </a:r>
                      <a:r>
                        <a:rPr lang="en-US" sz="1400" dirty="0">
                          <a:effectLst/>
                          <a:latin typeface="Times New Roman"/>
                          <a:ea typeface="Calibri"/>
                          <a:cs typeface="Times New Roman"/>
                        </a:rPr>
                        <a:t> </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4"/>
                  </a:ext>
                </a:extLst>
              </a:tr>
              <a:tr h="370840">
                <a:tc>
                  <a:txBody>
                    <a:bodyPr/>
                    <a:lstStyle/>
                    <a:p>
                      <a:pPr marL="0" marR="0" algn="l" rtl="0">
                        <a:lnSpc>
                          <a:spcPct val="115000"/>
                        </a:lnSpc>
                        <a:spcBef>
                          <a:spcPts val="0"/>
                        </a:spcBef>
                        <a:spcAft>
                          <a:spcPts val="1000"/>
                        </a:spcAft>
                      </a:pPr>
                      <a:r>
                        <a:rPr lang="en-US" sz="1400" dirty="0" smtClean="0">
                          <a:effectLst/>
                          <a:latin typeface="Times New Roman"/>
                          <a:ea typeface="Calibri"/>
                          <a:cs typeface="Times New Roman"/>
                        </a:rPr>
                        <a:t>2.4 </a:t>
                      </a:r>
                      <a:r>
                        <a:rPr lang="en-US" sz="1400" dirty="0">
                          <a:effectLst/>
                          <a:latin typeface="Times New Roman"/>
                          <a:ea typeface="Calibri"/>
                          <a:cs typeface="Times New Roman"/>
                        </a:rPr>
                        <a:t>System Survey</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30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Mohamed + Ahmed + </a:t>
                      </a:r>
                      <a:r>
                        <a:rPr lang="en-US" sz="1400" dirty="0" err="1">
                          <a:effectLst/>
                          <a:latin typeface="Times New Roman"/>
                          <a:ea typeface="Calibri"/>
                          <a:cs typeface="Times New Roman"/>
                        </a:rPr>
                        <a:t>Nourhan</a:t>
                      </a:r>
                      <a:r>
                        <a:rPr lang="en-US" sz="1400" dirty="0">
                          <a:effectLst/>
                          <a:latin typeface="Times New Roman"/>
                          <a:ea typeface="Calibri"/>
                          <a:cs typeface="Times New Roman"/>
                        </a:rPr>
                        <a:t> + </a:t>
                      </a:r>
                      <a:r>
                        <a:rPr lang="en-US" sz="1400" dirty="0" err="1">
                          <a:effectLst/>
                          <a:latin typeface="Times New Roman"/>
                          <a:ea typeface="Calibri"/>
                          <a:cs typeface="Times New Roman"/>
                        </a:rPr>
                        <a:t>shimaa</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5"/>
                  </a:ext>
                </a:extLst>
              </a:tr>
              <a:tr h="370840">
                <a:tc>
                  <a:txBody>
                    <a:bodyPr/>
                    <a:lstStyle/>
                    <a:p>
                      <a:pPr marL="0" marR="0" algn="l" rtl="0">
                        <a:lnSpc>
                          <a:spcPct val="115000"/>
                        </a:lnSpc>
                        <a:spcBef>
                          <a:spcPts val="0"/>
                        </a:spcBef>
                        <a:spcAft>
                          <a:spcPts val="1000"/>
                        </a:spcAft>
                      </a:pPr>
                      <a:r>
                        <a:rPr lang="en-US" sz="1400" dirty="0" smtClean="0">
                          <a:effectLst/>
                          <a:latin typeface="Times New Roman"/>
                          <a:ea typeface="Calibri"/>
                          <a:cs typeface="Times New Roman"/>
                        </a:rPr>
                        <a:t>2.5 </a:t>
                      </a:r>
                      <a:r>
                        <a:rPr lang="en-US" sz="1400" dirty="0">
                          <a:effectLst/>
                          <a:latin typeface="Times New Roman"/>
                          <a:ea typeface="Calibri"/>
                          <a:cs typeface="Times New Roman"/>
                        </a:rPr>
                        <a:t>Create use cases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5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err="1">
                          <a:effectLst/>
                          <a:latin typeface="Times New Roman"/>
                          <a:ea typeface="Calibri"/>
                          <a:cs typeface="Times New Roman"/>
                        </a:rPr>
                        <a:t>AbdelRahman</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3785203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Work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8835086"/>
              </p:ext>
            </p:extLst>
          </p:nvPr>
        </p:nvGraphicFramePr>
        <p:xfrm>
          <a:off x="2434130" y="1197405"/>
          <a:ext cx="6261099" cy="2961640"/>
        </p:xfrm>
        <a:graphic>
          <a:graphicData uri="http://schemas.openxmlformats.org/drawingml/2006/table">
            <a:tbl>
              <a:tblPr firstRow="1" bandRow="1">
                <a:tableStyleId>{5C22544A-7EE6-4342-B048-85BDC9FD1C3A}</a:tableStyleId>
              </a:tblPr>
              <a:tblGrid>
                <a:gridCol w="2087033">
                  <a:extLst>
                    <a:ext uri="{9D8B030D-6E8A-4147-A177-3AD203B41FA5}">
                      <a16:colId xmlns:a16="http://schemas.microsoft.com/office/drawing/2014/main" val="20000"/>
                    </a:ext>
                  </a:extLst>
                </a:gridCol>
                <a:gridCol w="2087033">
                  <a:extLst>
                    <a:ext uri="{9D8B030D-6E8A-4147-A177-3AD203B41FA5}">
                      <a16:colId xmlns:a16="http://schemas.microsoft.com/office/drawing/2014/main" val="20001"/>
                    </a:ext>
                  </a:extLst>
                </a:gridCol>
                <a:gridCol w="2087033">
                  <a:extLst>
                    <a:ext uri="{9D8B030D-6E8A-4147-A177-3AD203B41FA5}">
                      <a16:colId xmlns:a16="http://schemas.microsoft.com/office/drawing/2014/main" val="20002"/>
                    </a:ext>
                  </a:extLst>
                </a:gridCol>
              </a:tblGrid>
              <a:tr h="305410">
                <a:tc>
                  <a:txBody>
                    <a:bodyPr/>
                    <a:lstStyle/>
                    <a:p>
                      <a:pPr algn="ctr"/>
                      <a:r>
                        <a:rPr lang="en-US" dirty="0" smtClean="0"/>
                        <a:t>Tasks</a:t>
                      </a:r>
                      <a:endParaRPr lang="en-US" dirty="0"/>
                    </a:p>
                  </a:txBody>
                  <a:tcPr/>
                </a:tc>
                <a:tc>
                  <a:txBody>
                    <a:bodyPr/>
                    <a:lstStyle/>
                    <a:p>
                      <a:pPr algn="ctr"/>
                      <a:r>
                        <a:rPr lang="en-US" dirty="0" smtClean="0"/>
                        <a:t>Duration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Assigned to</a:t>
                      </a:r>
                    </a:p>
                  </a:txBody>
                  <a:tcPr/>
                </a:tc>
                <a:extLst>
                  <a:ext uri="{0D108BD9-81ED-4DB2-BD59-A6C34878D82A}">
                    <a16:rowId xmlns:a16="http://schemas.microsoft.com/office/drawing/2014/main" val="10000"/>
                  </a:ext>
                </a:extLst>
              </a:tr>
              <a:tr h="370840">
                <a:tc>
                  <a:txBody>
                    <a:bodyPr/>
                    <a:lstStyle/>
                    <a:p>
                      <a:pPr marL="0" marR="0" algn="l" rtl="0">
                        <a:lnSpc>
                          <a:spcPct val="115000"/>
                        </a:lnSpc>
                        <a:spcBef>
                          <a:spcPts val="0"/>
                        </a:spcBef>
                        <a:spcAft>
                          <a:spcPts val="1000"/>
                        </a:spcAft>
                      </a:pPr>
                      <a:r>
                        <a:rPr lang="en-US" sz="1400" b="1" dirty="0">
                          <a:effectLst/>
                          <a:latin typeface="Times New Roman"/>
                          <a:ea typeface="Calibri"/>
                          <a:cs typeface="Times New Roman"/>
                        </a:rPr>
                        <a:t>3. Design</a:t>
                      </a:r>
                      <a:endParaRPr lang="en-US" sz="1000" dirty="0">
                        <a:effectLst/>
                        <a:latin typeface="Times New Roman"/>
                        <a:ea typeface="Times New Roman"/>
                        <a:cs typeface="Traditional Arabic"/>
                      </a:endParaRPr>
                    </a:p>
                  </a:txBody>
                  <a:tcPr marL="68580" marR="68580" marT="0" marB="0"/>
                </a:tc>
                <a:tc>
                  <a:txBody>
                    <a:bodyPr/>
                    <a:lstStyle/>
                    <a:p>
                      <a:pPr marL="0" marR="0" algn="ctr" rtl="1">
                        <a:lnSpc>
                          <a:spcPct val="115000"/>
                        </a:lnSpc>
                        <a:spcBef>
                          <a:spcPts val="0"/>
                        </a:spcBef>
                        <a:spcAft>
                          <a:spcPts val="1000"/>
                        </a:spcAft>
                      </a:pPr>
                      <a:r>
                        <a:rPr lang="en-US" sz="1400" dirty="0" smtClean="0">
                          <a:effectLst/>
                          <a:latin typeface="Times New Roman"/>
                          <a:ea typeface="Calibri"/>
                          <a:cs typeface="Times New Roman"/>
                        </a:rPr>
                        <a:t> days</a:t>
                      </a:r>
                      <a:r>
                        <a:rPr lang="ar-SA" sz="1400" dirty="0" smtClean="0">
                          <a:effectLst/>
                          <a:latin typeface="Times New Roman"/>
                          <a:ea typeface="Calibri"/>
                          <a:cs typeface="Times New Roman"/>
                        </a:rPr>
                        <a:t>40</a:t>
                      </a:r>
                      <a:endParaRPr lang="en-US" sz="1000" dirty="0">
                        <a:effectLst/>
                        <a:latin typeface="Times New Roman"/>
                        <a:ea typeface="Times New Roman"/>
                        <a:cs typeface="Traditional Arabic"/>
                      </a:endParaRPr>
                    </a:p>
                  </a:txBody>
                  <a:tcPr marL="68580" marR="68580" marT="0" marB="0"/>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3.1 login page</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2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Mohamed + </a:t>
                      </a:r>
                      <a:r>
                        <a:rPr lang="en-US" sz="1400" dirty="0" err="1">
                          <a:effectLst/>
                          <a:latin typeface="Times New Roman"/>
                          <a:ea typeface="Calibri"/>
                          <a:cs typeface="Times New Roman"/>
                        </a:rPr>
                        <a:t>shimaa</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2"/>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3.2 </a:t>
                      </a:r>
                      <a:r>
                        <a:rPr lang="en-US" sz="1400" dirty="0">
                          <a:solidFill>
                            <a:srgbClr val="222222"/>
                          </a:solidFill>
                          <a:effectLst/>
                          <a:latin typeface="Times New Roman"/>
                          <a:ea typeface="Times New Roman"/>
                          <a:cs typeface="Times New Roman"/>
                        </a:rPr>
                        <a:t>Reception Branch</a:t>
                      </a:r>
                      <a:endParaRPr lang="en-US" sz="1000" dirty="0">
                        <a:effectLst/>
                        <a:latin typeface="Times New Roman"/>
                        <a:ea typeface="Times New Roman"/>
                        <a:cs typeface="Traditional Arabic"/>
                      </a:endParaRPr>
                    </a:p>
                  </a:txBody>
                  <a:tcPr marL="68580" marR="68580" marT="0" marB="0"/>
                </a:tc>
                <a:tc>
                  <a:txBody>
                    <a:bodyPr/>
                    <a:lstStyle/>
                    <a:p>
                      <a:pPr marL="0" marR="0" algn="ctr" rtl="1">
                        <a:lnSpc>
                          <a:spcPct val="115000"/>
                        </a:lnSpc>
                        <a:spcBef>
                          <a:spcPts val="0"/>
                        </a:spcBef>
                        <a:spcAft>
                          <a:spcPts val="1000"/>
                        </a:spcAft>
                      </a:pPr>
                      <a:r>
                        <a:rPr lang="en-US" sz="1400" dirty="0" smtClean="0">
                          <a:effectLst/>
                          <a:latin typeface="Times New Roman"/>
                          <a:ea typeface="Calibri"/>
                          <a:cs typeface="Times New Roman"/>
                        </a:rPr>
                        <a:t> days</a:t>
                      </a:r>
                      <a:r>
                        <a:rPr lang="ar-SA" sz="1400" dirty="0" smtClean="0">
                          <a:effectLst/>
                          <a:latin typeface="Times New Roman"/>
                          <a:ea typeface="Calibri"/>
                          <a:cs typeface="Times New Roman"/>
                        </a:rPr>
                        <a:t>10</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a:effectLst/>
                          <a:latin typeface="Times New Roman"/>
                          <a:ea typeface="Calibri"/>
                          <a:cs typeface="Times New Roman"/>
                        </a:rPr>
                        <a:t>Nourhan + Marwa</a:t>
                      </a:r>
                      <a:endParaRPr lang="en-US" sz="100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3"/>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3.3 Operations Branch</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3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err="1">
                          <a:effectLst/>
                          <a:latin typeface="Times New Roman"/>
                          <a:ea typeface="Calibri"/>
                          <a:cs typeface="Times New Roman"/>
                        </a:rPr>
                        <a:t>AbdelRahman</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4"/>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3.4 Laboratory Branch</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10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Ahmed + </a:t>
                      </a:r>
                      <a:r>
                        <a:rPr lang="en-US" sz="1400" dirty="0" err="1">
                          <a:effectLst/>
                          <a:latin typeface="Times New Roman"/>
                          <a:ea typeface="Calibri"/>
                          <a:cs typeface="Times New Roman"/>
                        </a:rPr>
                        <a:t>Nourhan</a:t>
                      </a:r>
                      <a:r>
                        <a:rPr lang="en-US" sz="1400" dirty="0">
                          <a:effectLst/>
                          <a:latin typeface="Times New Roman"/>
                          <a:ea typeface="Calibri"/>
                          <a:cs typeface="Times New Roman"/>
                        </a:rPr>
                        <a:t> + </a:t>
                      </a:r>
                      <a:r>
                        <a:rPr lang="en-US" sz="1400" dirty="0" err="1">
                          <a:effectLst/>
                          <a:latin typeface="Times New Roman"/>
                          <a:ea typeface="Calibri"/>
                          <a:cs typeface="Times New Roman"/>
                        </a:rPr>
                        <a:t>Heba</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5"/>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3.5 Nutrition Branch</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5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err="1">
                          <a:effectLst/>
                          <a:latin typeface="Times New Roman"/>
                          <a:ea typeface="Calibri"/>
                          <a:cs typeface="Times New Roman"/>
                        </a:rPr>
                        <a:t>Shimaa</a:t>
                      </a:r>
                      <a:r>
                        <a:rPr lang="en-US" sz="1400" dirty="0">
                          <a:effectLst/>
                          <a:latin typeface="Times New Roman"/>
                          <a:ea typeface="Calibri"/>
                          <a:cs typeface="Times New Roman"/>
                        </a:rPr>
                        <a:t> + </a:t>
                      </a:r>
                      <a:r>
                        <a:rPr lang="en-US" sz="1400" dirty="0" err="1">
                          <a:effectLst/>
                          <a:latin typeface="Times New Roman"/>
                          <a:ea typeface="Calibri"/>
                          <a:cs typeface="Times New Roman"/>
                        </a:rPr>
                        <a:t>Heba</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6"/>
                  </a:ext>
                </a:extLst>
              </a:tr>
              <a:tr h="370840">
                <a:tc>
                  <a:txBody>
                    <a:bodyPr/>
                    <a:lstStyle/>
                    <a:p>
                      <a:pPr marL="0" marR="0" algn="l" rtl="0">
                        <a:lnSpc>
                          <a:spcPct val="115000"/>
                        </a:lnSpc>
                        <a:spcBef>
                          <a:spcPts val="0"/>
                        </a:spcBef>
                        <a:spcAft>
                          <a:spcPts val="1000"/>
                        </a:spcAft>
                      </a:pPr>
                      <a:r>
                        <a:rPr lang="en-US" sz="1400" dirty="0">
                          <a:effectLst/>
                          <a:latin typeface="Times New Roman"/>
                          <a:ea typeface="Calibri"/>
                          <a:cs typeface="Times New Roman"/>
                        </a:rPr>
                        <a:t>3.6 admin branch</a:t>
                      </a:r>
                      <a:endParaRPr lang="en-US" sz="1000" dirty="0">
                        <a:effectLst/>
                        <a:latin typeface="Times New Roman"/>
                        <a:ea typeface="Times New Roman"/>
                        <a:cs typeface="Traditional Arabic"/>
                      </a:endParaRPr>
                    </a:p>
                  </a:txBody>
                  <a:tcPr marL="68580" marR="68580" marT="0" marB="0"/>
                </a:tc>
                <a:tc>
                  <a:txBody>
                    <a:bodyPr/>
                    <a:lstStyle/>
                    <a:p>
                      <a:pPr marL="0" marR="0" algn="ctr" rtl="1">
                        <a:lnSpc>
                          <a:spcPct val="115000"/>
                        </a:lnSpc>
                        <a:spcBef>
                          <a:spcPts val="0"/>
                        </a:spcBef>
                        <a:spcAft>
                          <a:spcPts val="1000"/>
                        </a:spcAft>
                      </a:pPr>
                      <a:r>
                        <a:rPr lang="en-US" sz="1400" dirty="0" smtClean="0">
                          <a:effectLst/>
                          <a:latin typeface="Times New Roman"/>
                          <a:ea typeface="Calibri"/>
                          <a:cs typeface="Times New Roman"/>
                        </a:rPr>
                        <a:t> days</a:t>
                      </a:r>
                      <a:r>
                        <a:rPr lang="ar-SA" sz="1400" dirty="0" smtClean="0">
                          <a:effectLst/>
                          <a:latin typeface="Times New Roman"/>
                          <a:ea typeface="Calibri"/>
                          <a:cs typeface="Times New Roman"/>
                        </a:rPr>
                        <a:t>10</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Mohamed </a:t>
                      </a:r>
                      <a:r>
                        <a:rPr lang="en-US" sz="1400" dirty="0" smtClean="0">
                          <a:effectLst/>
                          <a:latin typeface="Times New Roman"/>
                          <a:ea typeface="Calibri"/>
                          <a:cs typeface="Times New Roman"/>
                        </a:rPr>
                        <a:t>+ </a:t>
                      </a:r>
                      <a:r>
                        <a:rPr lang="en-US" sz="1400" dirty="0" err="1">
                          <a:effectLst/>
                          <a:latin typeface="Times New Roman"/>
                          <a:ea typeface="Calibri"/>
                          <a:cs typeface="Times New Roman"/>
                        </a:rPr>
                        <a:t>Marwa</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6772586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Work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1604719"/>
              </p:ext>
            </p:extLst>
          </p:nvPr>
        </p:nvGraphicFramePr>
        <p:xfrm>
          <a:off x="2434130" y="1197405"/>
          <a:ext cx="6261099" cy="3143504"/>
        </p:xfrm>
        <a:graphic>
          <a:graphicData uri="http://schemas.openxmlformats.org/drawingml/2006/table">
            <a:tbl>
              <a:tblPr firstRow="1" bandRow="1">
                <a:tableStyleId>{5C22544A-7EE6-4342-B048-85BDC9FD1C3A}</a:tableStyleId>
              </a:tblPr>
              <a:tblGrid>
                <a:gridCol w="2087033">
                  <a:extLst>
                    <a:ext uri="{9D8B030D-6E8A-4147-A177-3AD203B41FA5}">
                      <a16:colId xmlns:a16="http://schemas.microsoft.com/office/drawing/2014/main" val="20000"/>
                    </a:ext>
                  </a:extLst>
                </a:gridCol>
                <a:gridCol w="2087033">
                  <a:extLst>
                    <a:ext uri="{9D8B030D-6E8A-4147-A177-3AD203B41FA5}">
                      <a16:colId xmlns:a16="http://schemas.microsoft.com/office/drawing/2014/main" val="20001"/>
                    </a:ext>
                  </a:extLst>
                </a:gridCol>
                <a:gridCol w="2087033">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Tasks</a:t>
                      </a:r>
                    </a:p>
                  </a:txBody>
                  <a:tcPr/>
                </a:tc>
                <a:tc>
                  <a:txBody>
                    <a:bodyPr/>
                    <a:lstStyle/>
                    <a:p>
                      <a:pPr algn="ctr"/>
                      <a:r>
                        <a:rPr lang="en-US" dirty="0" smtClean="0"/>
                        <a:t>Duration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Assigned to</a:t>
                      </a:r>
                    </a:p>
                  </a:txBody>
                  <a:tcPr/>
                </a:tc>
                <a:extLst>
                  <a:ext uri="{0D108BD9-81ED-4DB2-BD59-A6C34878D82A}">
                    <a16:rowId xmlns:a16="http://schemas.microsoft.com/office/drawing/2014/main" val="10000"/>
                  </a:ext>
                </a:extLst>
              </a:tr>
              <a:tr h="370840">
                <a:tc>
                  <a:txBody>
                    <a:bodyPr/>
                    <a:lstStyle/>
                    <a:p>
                      <a:pPr marL="0" marR="0" algn="l" rtl="0">
                        <a:lnSpc>
                          <a:spcPct val="115000"/>
                        </a:lnSpc>
                        <a:spcBef>
                          <a:spcPts val="0"/>
                        </a:spcBef>
                        <a:spcAft>
                          <a:spcPts val="1000"/>
                        </a:spcAft>
                      </a:pPr>
                      <a:r>
                        <a:rPr lang="en-US" sz="1400" b="1" dirty="0">
                          <a:effectLst/>
                          <a:latin typeface="Times New Roman"/>
                          <a:ea typeface="Calibri"/>
                          <a:cs typeface="Times New Roman"/>
                        </a:rPr>
                        <a:t>4. Implementation</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55 days</a:t>
                      </a:r>
                      <a:endParaRPr lang="en-US" sz="1000" dirty="0">
                        <a:effectLst/>
                        <a:latin typeface="Times New Roman"/>
                        <a:ea typeface="Times New Roman"/>
                        <a:cs typeface="Traditional Arabic"/>
                      </a:endParaRPr>
                    </a:p>
                  </a:txBody>
                  <a:tcPr marL="68580" marR="68580" marT="0" marB="0"/>
                </a:tc>
                <a:tc>
                  <a:txBody>
                    <a:bodyPr/>
                    <a:lstStyle/>
                    <a:p>
                      <a:endParaRPr lang="en-US"/>
                    </a:p>
                  </a:txBody>
                  <a:tcPr/>
                </a:tc>
                <a:extLst>
                  <a:ext uri="{0D108BD9-81ED-4DB2-BD59-A6C34878D82A}">
                    <a16:rowId xmlns:a16="http://schemas.microsoft.com/office/drawing/2014/main" val="10001"/>
                  </a:ext>
                </a:extLst>
              </a:tr>
              <a:tr h="370840">
                <a:tc>
                  <a:txBody>
                    <a:bodyPr/>
                    <a:lstStyle/>
                    <a:p>
                      <a:pPr marL="0" marR="0" algn="l" rtl="0">
                        <a:lnSpc>
                          <a:spcPct val="115000"/>
                        </a:lnSpc>
                        <a:spcBef>
                          <a:spcPts val="0"/>
                        </a:spcBef>
                        <a:spcAft>
                          <a:spcPts val="1000"/>
                        </a:spcAft>
                      </a:pPr>
                      <a:r>
                        <a:rPr lang="ar-SA" sz="1400" dirty="0">
                          <a:effectLst/>
                          <a:latin typeface="Times New Roman"/>
                          <a:ea typeface="Calibri"/>
                          <a:cs typeface="Times New Roman"/>
                        </a:rPr>
                        <a:t>4</a:t>
                      </a:r>
                      <a:r>
                        <a:rPr lang="en-US" sz="1400" dirty="0">
                          <a:effectLst/>
                          <a:latin typeface="Times New Roman"/>
                          <a:ea typeface="Calibri"/>
                          <a:cs typeface="Times New Roman"/>
                        </a:rPr>
                        <a:t>.1 login page</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smtClean="0">
                          <a:effectLst/>
                          <a:latin typeface="Times New Roman"/>
                          <a:ea typeface="Calibri"/>
                          <a:cs typeface="Times New Roman"/>
                        </a:rPr>
                        <a:t>5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a:effectLst/>
                          <a:latin typeface="Times New Roman"/>
                          <a:ea typeface="Calibri"/>
                          <a:cs typeface="Times New Roman"/>
                        </a:rPr>
                        <a:t>Mohamed</a:t>
                      </a: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2"/>
                  </a:ext>
                </a:extLst>
              </a:tr>
              <a:tr h="370840">
                <a:tc>
                  <a:txBody>
                    <a:bodyPr/>
                    <a:lstStyle/>
                    <a:p>
                      <a:pPr marL="0" marR="0" algn="l" rtl="0">
                        <a:lnSpc>
                          <a:spcPct val="115000"/>
                        </a:lnSpc>
                        <a:spcBef>
                          <a:spcPts val="0"/>
                        </a:spcBef>
                        <a:spcAft>
                          <a:spcPts val="1000"/>
                        </a:spcAft>
                      </a:pPr>
                      <a:r>
                        <a:rPr lang="ar-SA" sz="1400" dirty="0">
                          <a:effectLst/>
                          <a:latin typeface="Times New Roman"/>
                          <a:ea typeface="Calibri"/>
                          <a:cs typeface="Times New Roman"/>
                        </a:rPr>
                        <a:t>4</a:t>
                      </a:r>
                      <a:r>
                        <a:rPr lang="en-US" sz="1400" dirty="0">
                          <a:effectLst/>
                          <a:latin typeface="Times New Roman"/>
                          <a:ea typeface="Calibri"/>
                          <a:cs typeface="Times New Roman"/>
                        </a:rPr>
                        <a:t>.2 </a:t>
                      </a:r>
                      <a:r>
                        <a:rPr lang="en-US" sz="1400" dirty="0">
                          <a:solidFill>
                            <a:srgbClr val="222222"/>
                          </a:solidFill>
                          <a:effectLst/>
                          <a:latin typeface="Times New Roman"/>
                          <a:ea typeface="Times New Roman"/>
                          <a:cs typeface="Times New Roman"/>
                        </a:rPr>
                        <a:t>Reception Branch</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a:effectLst/>
                          <a:latin typeface="Times New Roman"/>
                          <a:ea typeface="Calibri"/>
                          <a:cs typeface="Times New Roman"/>
                        </a:rPr>
                        <a:t>1</a:t>
                      </a:r>
                      <a:r>
                        <a:rPr lang="ar-SA" sz="1400">
                          <a:effectLst/>
                          <a:latin typeface="Times New Roman"/>
                          <a:ea typeface="Calibri"/>
                          <a:cs typeface="Times New Roman"/>
                        </a:rPr>
                        <a:t>5</a:t>
                      </a:r>
                      <a:r>
                        <a:rPr lang="en-US" sz="1400">
                          <a:effectLst/>
                          <a:latin typeface="Times New Roman"/>
                          <a:ea typeface="Calibri"/>
                          <a:cs typeface="Times New Roman"/>
                        </a:rPr>
                        <a:t> days</a:t>
                      </a:r>
                      <a:endParaRPr lang="en-US" sz="100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a:effectLst/>
                          <a:latin typeface="Times New Roman"/>
                          <a:ea typeface="Calibri"/>
                          <a:cs typeface="Times New Roman"/>
                        </a:rPr>
                        <a:t>Mohamed + Ahmed</a:t>
                      </a:r>
                      <a:endParaRPr lang="en-US" sz="100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3"/>
                  </a:ext>
                </a:extLst>
              </a:tr>
              <a:tr h="370840">
                <a:tc>
                  <a:txBody>
                    <a:bodyPr/>
                    <a:lstStyle/>
                    <a:p>
                      <a:pPr marL="0" marR="0" algn="l" rtl="0">
                        <a:lnSpc>
                          <a:spcPct val="115000"/>
                        </a:lnSpc>
                        <a:spcBef>
                          <a:spcPts val="0"/>
                        </a:spcBef>
                        <a:spcAft>
                          <a:spcPts val="1000"/>
                        </a:spcAft>
                      </a:pPr>
                      <a:r>
                        <a:rPr lang="ar-SA" sz="1400" dirty="0">
                          <a:effectLst/>
                          <a:latin typeface="Times New Roman"/>
                          <a:ea typeface="Calibri"/>
                          <a:cs typeface="Times New Roman"/>
                        </a:rPr>
                        <a:t>4</a:t>
                      </a:r>
                      <a:r>
                        <a:rPr lang="en-US" sz="1400" dirty="0">
                          <a:effectLst/>
                          <a:latin typeface="Times New Roman"/>
                          <a:ea typeface="Calibri"/>
                          <a:cs typeface="Times New Roman"/>
                        </a:rPr>
                        <a:t>.3 Operations Branch</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dirty="0" smtClean="0">
                          <a:effectLst/>
                          <a:latin typeface="Times New Roman"/>
                          <a:ea typeface="Calibri"/>
                          <a:cs typeface="Times New Roman"/>
                        </a:rPr>
                        <a:t>5 days</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a:effectLst/>
                          <a:latin typeface="Times New Roman"/>
                          <a:ea typeface="Calibri"/>
                          <a:cs typeface="Times New Roman"/>
                        </a:rPr>
                        <a:t>Mohamed </a:t>
                      </a:r>
                      <a:endParaRPr lang="en-US" sz="100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4"/>
                  </a:ext>
                </a:extLst>
              </a:tr>
              <a:tr h="370840">
                <a:tc>
                  <a:txBody>
                    <a:bodyPr/>
                    <a:lstStyle/>
                    <a:p>
                      <a:pPr marL="0" marR="0" algn="l" rtl="0">
                        <a:lnSpc>
                          <a:spcPct val="115000"/>
                        </a:lnSpc>
                        <a:spcBef>
                          <a:spcPts val="0"/>
                        </a:spcBef>
                        <a:spcAft>
                          <a:spcPts val="1000"/>
                        </a:spcAft>
                      </a:pPr>
                      <a:r>
                        <a:rPr lang="ar-SA" sz="1400" dirty="0">
                          <a:effectLst/>
                          <a:latin typeface="Times New Roman"/>
                          <a:ea typeface="Calibri"/>
                          <a:cs typeface="Times New Roman"/>
                        </a:rPr>
                        <a:t>4</a:t>
                      </a:r>
                      <a:r>
                        <a:rPr lang="en-US" sz="1400" dirty="0">
                          <a:effectLst/>
                          <a:latin typeface="Times New Roman"/>
                          <a:ea typeface="Calibri"/>
                          <a:cs typeface="Times New Roman"/>
                        </a:rPr>
                        <a:t>.4 Nutrition Branch</a:t>
                      </a:r>
                      <a:endParaRPr lang="en-US" sz="1000" dirty="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a:effectLst/>
                          <a:latin typeface="Times New Roman"/>
                          <a:ea typeface="Calibri"/>
                          <a:cs typeface="Times New Roman"/>
                        </a:rPr>
                        <a:t>5 days</a:t>
                      </a:r>
                      <a:endParaRPr lang="en-US" sz="1000">
                        <a:effectLst/>
                        <a:latin typeface="Times New Roman"/>
                        <a:ea typeface="Times New Roman"/>
                        <a:cs typeface="Traditional Arabic"/>
                      </a:endParaRPr>
                    </a:p>
                  </a:txBody>
                  <a:tcPr marL="68580" marR="68580" marT="0" marB="0"/>
                </a:tc>
                <a:tc>
                  <a:txBody>
                    <a:bodyPr/>
                    <a:lstStyle/>
                    <a:p>
                      <a:pPr marL="0" marR="0" algn="ctr" rtl="0">
                        <a:lnSpc>
                          <a:spcPct val="115000"/>
                        </a:lnSpc>
                        <a:spcBef>
                          <a:spcPts val="0"/>
                        </a:spcBef>
                        <a:spcAft>
                          <a:spcPts val="1000"/>
                        </a:spcAft>
                      </a:pPr>
                      <a:r>
                        <a:rPr lang="en-US" sz="1400">
                          <a:effectLst/>
                          <a:latin typeface="Times New Roman"/>
                          <a:ea typeface="Calibri"/>
                          <a:cs typeface="Times New Roman"/>
                        </a:rPr>
                        <a:t>Mohamed + Ahmed</a:t>
                      </a:r>
                      <a:endParaRPr lang="en-US" sz="100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ar-SA" sz="1400" dirty="0" smtClean="0">
                          <a:effectLst/>
                          <a:latin typeface="Times New Roman"/>
                          <a:ea typeface="Calibri"/>
                          <a:cs typeface="Times New Roman"/>
                        </a:rPr>
                        <a:t>4</a:t>
                      </a:r>
                      <a:r>
                        <a:rPr lang="en-US" sz="1400" dirty="0" smtClean="0">
                          <a:effectLst/>
                          <a:latin typeface="Times New Roman"/>
                          <a:ea typeface="Calibri"/>
                          <a:cs typeface="Times New Roman"/>
                        </a:rPr>
                        <a:t>.5 Laboratory Branch</a:t>
                      </a:r>
                      <a:endParaRPr lang="en-US" sz="1000" dirty="0" smtClean="0">
                        <a:effectLst/>
                        <a:latin typeface="Times New Roman"/>
                        <a:ea typeface="Times New Roman"/>
                        <a:cs typeface="Traditional Arabic"/>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smtClean="0">
                          <a:effectLst/>
                          <a:latin typeface="Times New Roman"/>
                          <a:ea typeface="Calibri"/>
                          <a:cs typeface="Times New Roman"/>
                        </a:rPr>
                        <a:t>15 days</a:t>
                      </a:r>
                      <a:endParaRPr lang="en-US" sz="1000" dirty="0" smtClean="0">
                        <a:effectLst/>
                        <a:latin typeface="Times New Roman"/>
                        <a:ea typeface="Times New Roman"/>
                        <a:cs typeface="Traditional Arabic"/>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smtClean="0">
                          <a:effectLst/>
                          <a:latin typeface="Times New Roman"/>
                          <a:ea typeface="Calibri"/>
                          <a:cs typeface="Times New Roman"/>
                        </a:rPr>
                        <a:t>Ahmed</a:t>
                      </a:r>
                      <a:endParaRPr lang="en-US" sz="1000" dirty="0" smtClean="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ar-SA" sz="1400" dirty="0" smtClean="0">
                          <a:effectLst/>
                          <a:latin typeface="Times New Roman"/>
                          <a:ea typeface="Calibri"/>
                          <a:cs typeface="Times New Roman"/>
                        </a:rPr>
                        <a:t>4</a:t>
                      </a:r>
                      <a:r>
                        <a:rPr lang="en-US" sz="1400" dirty="0" smtClean="0">
                          <a:effectLst/>
                          <a:latin typeface="Times New Roman"/>
                          <a:ea typeface="Calibri"/>
                          <a:cs typeface="Times New Roman"/>
                        </a:rPr>
                        <a:t>.6 Admin branch</a:t>
                      </a:r>
                      <a:endParaRPr lang="en-US" sz="1400" dirty="0" smtClean="0">
                        <a:effectLst/>
                        <a:latin typeface="Times New Roman"/>
                        <a:ea typeface="Times New Roman"/>
                        <a:cs typeface="Traditional Arabic"/>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smtClean="0">
                          <a:effectLst/>
                          <a:latin typeface="Times New Roman"/>
                          <a:ea typeface="Calibri"/>
                          <a:cs typeface="Times New Roman"/>
                        </a:rPr>
                        <a:t>10 days</a:t>
                      </a:r>
                      <a:endParaRPr lang="en-US" sz="1400" dirty="0" smtClean="0">
                        <a:effectLst/>
                        <a:latin typeface="Times New Roman"/>
                        <a:ea typeface="Times New Roman"/>
                        <a:cs typeface="Traditional Arabic"/>
                      </a:endParaRPr>
                    </a:p>
                    <a:p>
                      <a:pPr marL="0" marR="0" algn="ctr" rtl="0">
                        <a:lnSpc>
                          <a:spcPct val="115000"/>
                        </a:lnSpc>
                        <a:spcBef>
                          <a:spcPts val="0"/>
                        </a:spcBef>
                        <a:spcAft>
                          <a:spcPts val="1000"/>
                        </a:spcAft>
                      </a:pPr>
                      <a:endParaRPr lang="en-US" sz="1000" dirty="0">
                        <a:effectLst/>
                        <a:latin typeface="Times New Roman"/>
                        <a:ea typeface="Times New Roman"/>
                        <a:cs typeface="Traditional Arabic"/>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smtClean="0">
                          <a:effectLst/>
                          <a:latin typeface="Times New Roman"/>
                          <a:ea typeface="Calibri"/>
                          <a:cs typeface="Times New Roman"/>
                        </a:rPr>
                        <a:t>Mohamed</a:t>
                      </a:r>
                      <a:endParaRPr lang="en-US" sz="1400" dirty="0" smtClean="0">
                        <a:effectLst/>
                        <a:latin typeface="Times New Roman"/>
                        <a:ea typeface="Times New Roman"/>
                        <a:cs typeface="Traditional Arabic"/>
                      </a:endParaRPr>
                    </a:p>
                    <a:p>
                      <a:pPr marL="0" marR="0" algn="ctr" rtl="0">
                        <a:lnSpc>
                          <a:spcPct val="115000"/>
                        </a:lnSpc>
                        <a:spcBef>
                          <a:spcPts val="0"/>
                        </a:spcBef>
                        <a:spcAft>
                          <a:spcPts val="1000"/>
                        </a:spcAft>
                      </a:pPr>
                      <a:endParaRPr lang="en-US" sz="1000" dirty="0">
                        <a:effectLst/>
                        <a:latin typeface="Times New Roman"/>
                        <a:ea typeface="Times New Roman"/>
                        <a:cs typeface="Traditional Arabic"/>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72015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win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Team members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898656"/>
              </p:ext>
            </p:extLst>
          </p:nvPr>
        </p:nvGraphicFramePr>
        <p:xfrm>
          <a:off x="2438784" y="1350110"/>
          <a:ext cx="6261100" cy="2956560"/>
        </p:xfrm>
        <a:graphic>
          <a:graphicData uri="http://schemas.openxmlformats.org/drawingml/2006/table">
            <a:tbl>
              <a:tblPr firstRow="1" bandRow="1">
                <a:tableStyleId>{5C22544A-7EE6-4342-B048-85BDC9FD1C3A}</a:tableStyleId>
              </a:tblPr>
              <a:tblGrid>
                <a:gridCol w="4123527">
                  <a:extLst>
                    <a:ext uri="{9D8B030D-6E8A-4147-A177-3AD203B41FA5}">
                      <a16:colId xmlns:a16="http://schemas.microsoft.com/office/drawing/2014/main" val="20000"/>
                    </a:ext>
                  </a:extLst>
                </a:gridCol>
                <a:gridCol w="2137573">
                  <a:extLst>
                    <a:ext uri="{9D8B030D-6E8A-4147-A177-3AD203B41FA5}">
                      <a16:colId xmlns:a16="http://schemas.microsoft.com/office/drawing/2014/main" val="20001"/>
                    </a:ext>
                  </a:extLst>
                </a:gridCol>
              </a:tblGrid>
              <a:tr h="351736">
                <a:tc>
                  <a:txBody>
                    <a:bodyPr/>
                    <a:lstStyle/>
                    <a:p>
                      <a:pPr algn="ctr"/>
                      <a:r>
                        <a:rPr lang="en-US" sz="2000" dirty="0" smtClean="0">
                          <a:solidFill>
                            <a:schemeClr val="accent5">
                              <a:lumMod val="50000"/>
                            </a:schemeClr>
                          </a:solidFill>
                          <a:cs typeface="+mj-cs"/>
                        </a:rPr>
                        <a:t>Name</a:t>
                      </a:r>
                      <a:endParaRPr lang="en-US" sz="2000" dirty="0">
                        <a:solidFill>
                          <a:schemeClr val="accent5">
                            <a:lumMod val="50000"/>
                          </a:schemeClr>
                        </a:solidFill>
                        <a:cs typeface="+mj-cs"/>
                      </a:endParaRPr>
                    </a:p>
                  </a:txBody>
                  <a:tcPr>
                    <a:noFill/>
                  </a:tcPr>
                </a:tc>
                <a:tc>
                  <a:txBody>
                    <a:bodyPr/>
                    <a:lstStyle/>
                    <a:p>
                      <a:pPr algn="ctr"/>
                      <a:r>
                        <a:rPr lang="en-US" sz="2000" dirty="0" smtClean="0">
                          <a:solidFill>
                            <a:schemeClr val="accent5">
                              <a:lumMod val="50000"/>
                            </a:schemeClr>
                          </a:solidFill>
                          <a:cs typeface="+mj-cs"/>
                        </a:rPr>
                        <a:t>ID</a:t>
                      </a:r>
                      <a:endParaRPr lang="en-US" sz="2000" dirty="0">
                        <a:solidFill>
                          <a:schemeClr val="accent5">
                            <a:lumMod val="50000"/>
                          </a:schemeClr>
                        </a:solidFill>
                        <a:cs typeface="+mj-cs"/>
                      </a:endParaRPr>
                    </a:p>
                  </a:txBody>
                  <a:tcPr>
                    <a:noFill/>
                  </a:tcPr>
                </a:tc>
                <a:extLst>
                  <a:ext uri="{0D108BD9-81ED-4DB2-BD59-A6C34878D82A}">
                    <a16:rowId xmlns:a16="http://schemas.microsoft.com/office/drawing/2014/main" val="10000"/>
                  </a:ext>
                </a:extLst>
              </a:tr>
              <a:tr h="351736">
                <a:tc>
                  <a:txBody>
                    <a:bodyPr/>
                    <a:lstStyle/>
                    <a:p>
                      <a:pPr marL="0" indent="0" algn="l">
                        <a:buFont typeface="+mj-lt"/>
                        <a:buNone/>
                      </a:pPr>
                      <a:r>
                        <a:rPr lang="en-US" sz="1800" dirty="0" smtClean="0">
                          <a:solidFill>
                            <a:schemeClr val="accent5">
                              <a:lumMod val="50000"/>
                            </a:schemeClr>
                          </a:solidFill>
                          <a:latin typeface="Arial" pitchFamily="34" charset="0"/>
                          <a:cs typeface="Arial" pitchFamily="34" charset="0"/>
                        </a:rPr>
                        <a:t>Mohamed Ahmed Khalaf</a:t>
                      </a:r>
                      <a:endParaRPr lang="en-US" dirty="0">
                        <a:solidFill>
                          <a:schemeClr val="accent5">
                            <a:lumMod val="50000"/>
                          </a:schemeClr>
                        </a:solidFill>
                        <a:cs typeface="+mj-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5">
                              <a:lumMod val="50000"/>
                            </a:schemeClr>
                          </a:solidFill>
                          <a:latin typeface="Arial" pitchFamily="34" charset="0"/>
                          <a:cs typeface="Arial" pitchFamily="34" charset="0"/>
                        </a:rPr>
                        <a:t>14-01623</a:t>
                      </a:r>
                      <a:endParaRPr lang="ar-EG" sz="1800" dirty="0" smtClean="0">
                        <a:solidFill>
                          <a:schemeClr val="accent5">
                            <a:lumMod val="50000"/>
                          </a:schemeClr>
                        </a:solidFill>
                        <a:latin typeface="Arial" pitchFamily="34" charset="0"/>
                        <a:cs typeface="+mn-cs"/>
                      </a:endParaRPr>
                    </a:p>
                  </a:txBody>
                  <a:tcPr>
                    <a:noFill/>
                  </a:tcPr>
                </a:tc>
                <a:extLst>
                  <a:ext uri="{0D108BD9-81ED-4DB2-BD59-A6C34878D82A}">
                    <a16:rowId xmlns:a16="http://schemas.microsoft.com/office/drawing/2014/main" val="10001"/>
                  </a:ext>
                </a:extLst>
              </a:tr>
              <a:tr h="351736">
                <a:tc>
                  <a:txBody>
                    <a:bodyPr/>
                    <a:lstStyle/>
                    <a:p>
                      <a:pPr marL="0" indent="0" algn="l">
                        <a:buFont typeface="+mj-lt"/>
                        <a:buNone/>
                      </a:pPr>
                      <a:r>
                        <a:rPr lang="en-US" sz="1800" dirty="0" smtClean="0">
                          <a:solidFill>
                            <a:schemeClr val="accent5">
                              <a:lumMod val="50000"/>
                            </a:schemeClr>
                          </a:solidFill>
                          <a:latin typeface="Arial" pitchFamily="34" charset="0"/>
                          <a:cs typeface="+mj-cs"/>
                        </a:rPr>
                        <a:t>Ahmed</a:t>
                      </a:r>
                      <a:r>
                        <a:rPr lang="en-US" sz="1800" baseline="0" dirty="0" smtClean="0">
                          <a:solidFill>
                            <a:schemeClr val="accent5">
                              <a:lumMod val="50000"/>
                            </a:schemeClr>
                          </a:solidFill>
                          <a:latin typeface="Arial" pitchFamily="34" charset="0"/>
                          <a:cs typeface="+mj-cs"/>
                        </a:rPr>
                        <a:t> Fathy Khalifa</a:t>
                      </a:r>
                      <a:endParaRPr lang="en-US" dirty="0">
                        <a:solidFill>
                          <a:schemeClr val="accent5">
                            <a:lumMod val="50000"/>
                          </a:schemeClr>
                        </a:solidFill>
                        <a:cs typeface="+mj-cs"/>
                      </a:endParaRPr>
                    </a:p>
                  </a:txBody>
                  <a:tcPr>
                    <a:noFill/>
                  </a:tcPr>
                </a:tc>
                <a:tc>
                  <a:txBody>
                    <a:bodyPr/>
                    <a:lstStyle/>
                    <a:p>
                      <a:pPr algn="ctr"/>
                      <a:r>
                        <a:rPr lang="en-US" sz="1800" dirty="0" smtClean="0">
                          <a:solidFill>
                            <a:schemeClr val="accent5">
                              <a:lumMod val="50000"/>
                            </a:schemeClr>
                          </a:solidFill>
                          <a:latin typeface="Arial" pitchFamily="34" charset="0"/>
                          <a:cs typeface="+mj-cs"/>
                        </a:rPr>
                        <a:t>14-01495</a:t>
                      </a:r>
                      <a:endParaRPr lang="en-US" dirty="0">
                        <a:solidFill>
                          <a:schemeClr val="accent5">
                            <a:lumMod val="50000"/>
                          </a:schemeClr>
                        </a:solidFill>
                        <a:cs typeface="+mj-cs"/>
                      </a:endParaRPr>
                    </a:p>
                  </a:txBody>
                  <a:tcPr>
                    <a:noFill/>
                  </a:tcPr>
                </a:tc>
                <a:extLst>
                  <a:ext uri="{0D108BD9-81ED-4DB2-BD59-A6C34878D82A}">
                    <a16:rowId xmlns:a16="http://schemas.microsoft.com/office/drawing/2014/main" val="10002"/>
                  </a:ext>
                </a:extLst>
              </a:tr>
              <a:tr h="351736">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smtClean="0">
                          <a:solidFill>
                            <a:schemeClr val="accent5">
                              <a:lumMod val="50000"/>
                            </a:schemeClr>
                          </a:solidFill>
                          <a:latin typeface="Arial" pitchFamily="34" charset="0"/>
                          <a:cs typeface="+mj-cs"/>
                        </a:rPr>
                        <a:t>Abdelrahman Mostafa Mohamed </a:t>
                      </a:r>
                      <a:endParaRPr lang="ar-EG" sz="1800" dirty="0" smtClean="0">
                        <a:solidFill>
                          <a:schemeClr val="accent5">
                            <a:lumMod val="50000"/>
                          </a:schemeClr>
                        </a:solidFill>
                        <a:latin typeface="Arial" pitchFamily="34" charset="0"/>
                        <a:cs typeface="+mj-cs"/>
                      </a:endParaRPr>
                    </a:p>
                  </a:txBody>
                  <a:tcPr>
                    <a:noFill/>
                  </a:tcPr>
                </a:tc>
                <a:tc>
                  <a:txBody>
                    <a:bodyPr/>
                    <a:lstStyle/>
                    <a:p>
                      <a:pPr algn="ctr"/>
                      <a:r>
                        <a:rPr lang="en-US" sz="1800" dirty="0" smtClean="0">
                          <a:solidFill>
                            <a:schemeClr val="accent5">
                              <a:lumMod val="50000"/>
                            </a:schemeClr>
                          </a:solidFill>
                          <a:latin typeface="Arial" pitchFamily="34" charset="0"/>
                          <a:cs typeface="+mj-cs"/>
                        </a:rPr>
                        <a:t>14-01363</a:t>
                      </a:r>
                      <a:endParaRPr lang="en-US" dirty="0">
                        <a:solidFill>
                          <a:schemeClr val="accent5">
                            <a:lumMod val="50000"/>
                          </a:schemeClr>
                        </a:solidFill>
                        <a:cs typeface="+mj-cs"/>
                      </a:endParaRPr>
                    </a:p>
                  </a:txBody>
                  <a:tcPr>
                    <a:noFill/>
                  </a:tcPr>
                </a:tc>
                <a:extLst>
                  <a:ext uri="{0D108BD9-81ED-4DB2-BD59-A6C34878D82A}">
                    <a16:rowId xmlns:a16="http://schemas.microsoft.com/office/drawing/2014/main" val="10003"/>
                  </a:ext>
                </a:extLst>
              </a:tr>
              <a:tr h="351736">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smtClean="0">
                          <a:solidFill>
                            <a:schemeClr val="accent5">
                              <a:lumMod val="50000"/>
                            </a:schemeClr>
                          </a:solidFill>
                          <a:latin typeface="Arial" pitchFamily="34" charset="0"/>
                          <a:cs typeface="+mj-cs"/>
                        </a:rPr>
                        <a:t>Marwa</a:t>
                      </a:r>
                      <a:r>
                        <a:rPr lang="en-US" sz="1800" baseline="0" dirty="0" smtClean="0">
                          <a:solidFill>
                            <a:schemeClr val="accent5">
                              <a:lumMod val="50000"/>
                            </a:schemeClr>
                          </a:solidFill>
                          <a:latin typeface="Arial" pitchFamily="34" charset="0"/>
                          <a:cs typeface="+mj-cs"/>
                        </a:rPr>
                        <a:t> Mohamed Adel</a:t>
                      </a:r>
                      <a:endParaRPr lang="ar-EG" sz="1800" dirty="0" smtClean="0">
                        <a:solidFill>
                          <a:schemeClr val="accent5">
                            <a:lumMod val="50000"/>
                          </a:schemeClr>
                        </a:solidFill>
                        <a:latin typeface="Arial" pitchFamily="34" charset="0"/>
                        <a:cs typeface="+mj-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5">
                              <a:lumMod val="50000"/>
                            </a:schemeClr>
                          </a:solidFill>
                          <a:latin typeface="Arial" pitchFamily="34" charset="0"/>
                          <a:cs typeface="Arial" pitchFamily="34" charset="0"/>
                        </a:rPr>
                        <a:t>14-01753</a:t>
                      </a:r>
                    </a:p>
                  </a:txBody>
                  <a:tcPr>
                    <a:noFill/>
                  </a:tcPr>
                </a:tc>
                <a:extLst>
                  <a:ext uri="{0D108BD9-81ED-4DB2-BD59-A6C34878D82A}">
                    <a16:rowId xmlns:a16="http://schemas.microsoft.com/office/drawing/2014/main" val="10004"/>
                  </a:ext>
                </a:extLst>
              </a:tr>
              <a:tr h="351736">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smtClean="0">
                          <a:solidFill>
                            <a:schemeClr val="accent5">
                              <a:lumMod val="50000"/>
                            </a:schemeClr>
                          </a:solidFill>
                          <a:latin typeface="Arial" pitchFamily="34" charset="0"/>
                          <a:cs typeface="+mj-cs"/>
                        </a:rPr>
                        <a:t>Nourhan Ahmed</a:t>
                      </a:r>
                      <a:r>
                        <a:rPr lang="en-US" sz="1800" baseline="0" dirty="0" smtClean="0">
                          <a:solidFill>
                            <a:schemeClr val="accent5">
                              <a:lumMod val="50000"/>
                            </a:schemeClr>
                          </a:solidFill>
                          <a:latin typeface="Arial" pitchFamily="34" charset="0"/>
                          <a:cs typeface="+mj-cs"/>
                        </a:rPr>
                        <a:t> </a:t>
                      </a:r>
                      <a:r>
                        <a:rPr lang="en-US" sz="1800" dirty="0" err="1" smtClean="0">
                          <a:solidFill>
                            <a:schemeClr val="accent5">
                              <a:lumMod val="50000"/>
                            </a:schemeClr>
                          </a:solidFill>
                          <a:latin typeface="Arial" pitchFamily="34" charset="0"/>
                          <a:cs typeface="+mj-cs"/>
                        </a:rPr>
                        <a:t>Diaa</a:t>
                      </a:r>
                      <a:endParaRPr lang="ar-EG" sz="1800" dirty="0" smtClean="0">
                        <a:solidFill>
                          <a:schemeClr val="accent5">
                            <a:lumMod val="50000"/>
                          </a:schemeClr>
                        </a:solidFill>
                        <a:latin typeface="Arial" pitchFamily="34" charset="0"/>
                        <a:cs typeface="+mj-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5">
                              <a:lumMod val="50000"/>
                            </a:schemeClr>
                          </a:solidFill>
                          <a:latin typeface="Arial" pitchFamily="34" charset="0"/>
                          <a:cs typeface="+mj-cs"/>
                        </a:rPr>
                        <a:t>14-01421</a:t>
                      </a:r>
                      <a:endParaRPr lang="ar-EG" sz="1800" dirty="0" smtClean="0">
                        <a:solidFill>
                          <a:schemeClr val="accent5">
                            <a:lumMod val="50000"/>
                          </a:schemeClr>
                        </a:solidFill>
                        <a:latin typeface="Arial" pitchFamily="34" charset="0"/>
                        <a:cs typeface="+mj-cs"/>
                      </a:endParaRPr>
                    </a:p>
                  </a:txBody>
                  <a:tcPr>
                    <a:noFill/>
                  </a:tcPr>
                </a:tc>
                <a:extLst>
                  <a:ext uri="{0D108BD9-81ED-4DB2-BD59-A6C34878D82A}">
                    <a16:rowId xmlns:a16="http://schemas.microsoft.com/office/drawing/2014/main" val="10005"/>
                  </a:ext>
                </a:extLst>
              </a:tr>
              <a:tr h="351736">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smtClean="0">
                          <a:solidFill>
                            <a:schemeClr val="accent5">
                              <a:lumMod val="50000"/>
                            </a:schemeClr>
                          </a:solidFill>
                          <a:latin typeface="Arial" pitchFamily="34" charset="0"/>
                          <a:cs typeface="Arial" pitchFamily="34" charset="0"/>
                        </a:rPr>
                        <a:t>Shimaa Sayed Abd El-moaz</a:t>
                      </a:r>
                      <a:endParaRPr lang="ar-EG" sz="1800" dirty="0" smtClean="0">
                        <a:solidFill>
                          <a:schemeClr val="accent5">
                            <a:lumMod val="50000"/>
                          </a:schemeClr>
                        </a:solidFill>
                        <a:latin typeface="Arial" pitchFamily="34" charset="0"/>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5">
                              <a:lumMod val="50000"/>
                            </a:schemeClr>
                          </a:solidFill>
                          <a:latin typeface="Arial" pitchFamily="34" charset="0"/>
                          <a:cs typeface="Arial" pitchFamily="34" charset="0"/>
                        </a:rPr>
                        <a:t>14-01433</a:t>
                      </a:r>
                      <a:endParaRPr lang="ar-EG" sz="1800" dirty="0" smtClean="0">
                        <a:solidFill>
                          <a:schemeClr val="accent5">
                            <a:lumMod val="50000"/>
                          </a:schemeClr>
                        </a:solidFill>
                        <a:latin typeface="Arial" pitchFamily="34" charset="0"/>
                        <a:cs typeface="+mn-cs"/>
                      </a:endParaRPr>
                    </a:p>
                  </a:txBody>
                  <a:tcPr>
                    <a:noFill/>
                  </a:tcPr>
                </a:tc>
                <a:extLst>
                  <a:ext uri="{0D108BD9-81ED-4DB2-BD59-A6C34878D82A}">
                    <a16:rowId xmlns:a16="http://schemas.microsoft.com/office/drawing/2014/main" val="10006"/>
                  </a:ext>
                </a:extLst>
              </a:tr>
              <a:tr h="351736">
                <a:tc>
                  <a:txBody>
                    <a:bodyPr/>
                    <a:lstStyle/>
                    <a:p>
                      <a:pPr marL="0" indent="0" algn="l">
                        <a:buFont typeface="+mj-lt"/>
                        <a:buNone/>
                      </a:pPr>
                      <a:r>
                        <a:rPr lang="en-US" sz="1800" dirty="0" smtClean="0">
                          <a:solidFill>
                            <a:schemeClr val="accent5">
                              <a:lumMod val="50000"/>
                            </a:schemeClr>
                          </a:solidFill>
                          <a:latin typeface="Arial" pitchFamily="34" charset="0"/>
                          <a:cs typeface="Arial" pitchFamily="34" charset="0"/>
                        </a:rPr>
                        <a:t>Heba</a:t>
                      </a:r>
                      <a:r>
                        <a:rPr lang="en-US" sz="1800" baseline="0" dirty="0" smtClean="0">
                          <a:solidFill>
                            <a:schemeClr val="accent5">
                              <a:lumMod val="50000"/>
                            </a:schemeClr>
                          </a:solidFill>
                          <a:latin typeface="Arial" pitchFamily="34" charset="0"/>
                          <a:cs typeface="Arial" pitchFamily="34" charset="0"/>
                        </a:rPr>
                        <a:t> Nasser Sayed</a:t>
                      </a:r>
                      <a:endParaRPr lang="en-US" dirty="0">
                        <a:solidFill>
                          <a:schemeClr val="accent5">
                            <a:lumMod val="50000"/>
                          </a:schemeClr>
                        </a:solidFill>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5">
                              <a:lumMod val="50000"/>
                            </a:schemeClr>
                          </a:solidFill>
                          <a:latin typeface="Arial" pitchFamily="34" charset="0"/>
                          <a:cs typeface="Arial" pitchFamily="34" charset="0"/>
                        </a:rPr>
                        <a:t>14-01641</a:t>
                      </a:r>
                      <a:endParaRPr lang="ar-EG" sz="1800" dirty="0" smtClean="0">
                        <a:solidFill>
                          <a:schemeClr val="accent5">
                            <a:lumMod val="50000"/>
                          </a:schemeClr>
                        </a:solidFill>
                        <a:latin typeface="Arial" pitchFamily="34" charset="0"/>
                        <a:cs typeface="+mn-cs"/>
                      </a:endParaRPr>
                    </a:p>
                  </a:txBody>
                  <a:tcP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859392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Work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7860020"/>
              </p:ext>
            </p:extLst>
          </p:nvPr>
        </p:nvGraphicFramePr>
        <p:xfrm>
          <a:off x="2434130" y="1197405"/>
          <a:ext cx="6261099" cy="741680"/>
        </p:xfrm>
        <a:graphic>
          <a:graphicData uri="http://schemas.openxmlformats.org/drawingml/2006/table">
            <a:tbl>
              <a:tblPr firstRow="1" bandRow="1">
                <a:tableStyleId>{5C22544A-7EE6-4342-B048-85BDC9FD1C3A}</a:tableStyleId>
              </a:tblPr>
              <a:tblGrid>
                <a:gridCol w="2748690">
                  <a:extLst>
                    <a:ext uri="{9D8B030D-6E8A-4147-A177-3AD203B41FA5}">
                      <a16:colId xmlns:a16="http://schemas.microsoft.com/office/drawing/2014/main" val="20000"/>
                    </a:ext>
                  </a:extLst>
                </a:gridCol>
                <a:gridCol w="1679755">
                  <a:extLst>
                    <a:ext uri="{9D8B030D-6E8A-4147-A177-3AD203B41FA5}">
                      <a16:colId xmlns:a16="http://schemas.microsoft.com/office/drawing/2014/main" val="20001"/>
                    </a:ext>
                  </a:extLst>
                </a:gridCol>
                <a:gridCol w="1832654">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Tasks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Duration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Assigned to</a:t>
                      </a:r>
                    </a:p>
                  </a:txBody>
                  <a:tcPr/>
                </a:tc>
                <a:extLst>
                  <a:ext uri="{0D108BD9-81ED-4DB2-BD59-A6C34878D82A}">
                    <a16:rowId xmlns:a16="http://schemas.microsoft.com/office/drawing/2014/main" val="10000"/>
                  </a:ext>
                </a:extLst>
              </a:tr>
              <a:tr h="370840">
                <a:tc>
                  <a:txBody>
                    <a:bodyPr/>
                    <a:lstStyle/>
                    <a:p>
                      <a:pPr marL="0" marR="0" algn="l" rtl="0">
                        <a:lnSpc>
                          <a:spcPct val="115000"/>
                        </a:lnSpc>
                        <a:spcBef>
                          <a:spcPts val="0"/>
                        </a:spcBef>
                        <a:spcAft>
                          <a:spcPts val="1000"/>
                        </a:spcAft>
                      </a:pPr>
                      <a:r>
                        <a:rPr lang="en-US" sz="1400" b="1" dirty="0">
                          <a:effectLst/>
                          <a:latin typeface="Times New Roman"/>
                          <a:ea typeface="Calibri"/>
                          <a:cs typeface="Times New Roman"/>
                        </a:rPr>
                        <a:t>5. </a:t>
                      </a:r>
                      <a:r>
                        <a:rPr lang="en-US" sz="1400" b="1" dirty="0" smtClean="0">
                          <a:effectLst/>
                          <a:latin typeface="Times New Roman"/>
                          <a:ea typeface="Calibri"/>
                          <a:cs typeface="Times New Roman"/>
                        </a:rPr>
                        <a:t>Documentation &amp; Presentation</a:t>
                      </a:r>
                      <a:endParaRPr lang="en-US" sz="1000" dirty="0">
                        <a:effectLst/>
                        <a:latin typeface="Times New Roman"/>
                        <a:ea typeface="Times New Roman"/>
                        <a:cs typeface="Traditional Arabic"/>
                      </a:endParaRPr>
                    </a:p>
                  </a:txBody>
                  <a:tcPr marL="68580" marR="68580" marT="0" marB="0"/>
                </a:tc>
                <a:tc>
                  <a:txBody>
                    <a:bodyPr/>
                    <a:lstStyle/>
                    <a:p>
                      <a:pPr algn="ctr"/>
                      <a:r>
                        <a:rPr lang="en-US" sz="1400" b="1" dirty="0" smtClean="0">
                          <a:latin typeface="Times New Roman" pitchFamily="18" charset="0"/>
                          <a:cs typeface="Times New Roman" pitchFamily="18" charset="0"/>
                        </a:rPr>
                        <a:t>21 days</a:t>
                      </a:r>
                      <a:endParaRPr lang="en-US" sz="1400" b="1" dirty="0">
                        <a:latin typeface="Times New Roman" pitchFamily="18" charset="0"/>
                        <a:cs typeface="Times New Roman" pitchFamily="18" charset="0"/>
                      </a:endParaRPr>
                    </a:p>
                  </a:txBody>
                  <a:tcPr/>
                </a:tc>
                <a:tc>
                  <a:txBody>
                    <a:bodyPr/>
                    <a:lstStyle/>
                    <a:p>
                      <a:pPr algn="ctr"/>
                      <a:r>
                        <a:rPr lang="en-US" dirty="0" smtClean="0"/>
                        <a:t>All</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42775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fractur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2113635"/>
            <a:ext cx="6260905" cy="572644"/>
          </a:xfrm>
        </p:spPr>
        <p:txBody>
          <a:bodyPr>
            <a:noAutofit/>
          </a:bodyPr>
          <a:lstStyle/>
          <a:p>
            <a:pPr algn="ctr"/>
            <a:r>
              <a:rPr lang="en-US" sz="4800" dirty="0" smtClean="0"/>
              <a:t>OIA System</a:t>
            </a:r>
            <a:endParaRPr lang="en-US" sz="4800" dirty="0"/>
          </a:p>
        </p:txBody>
      </p:sp>
    </p:spTree>
    <p:extLst>
      <p:ext uri="{BB962C8B-B14F-4D97-AF65-F5344CB8AC3E}">
        <p14:creationId xmlns:p14="http://schemas.microsoft.com/office/powerpoint/2010/main" val="3423044313"/>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281175"/>
            <a:ext cx="3008313" cy="489739"/>
          </a:xfrm>
        </p:spPr>
        <p:txBody>
          <a:bodyPr>
            <a:noAutofit/>
          </a:bodyPr>
          <a:lstStyle/>
          <a:p>
            <a:pPr algn="ctr"/>
            <a:r>
              <a:rPr lang="en-US" sz="2800" dirty="0" smtClean="0">
                <a:solidFill>
                  <a:srgbClr val="003F4C"/>
                </a:solidFill>
              </a:rPr>
              <a:t>Login</a:t>
            </a:r>
            <a:endParaRPr lang="en-US" sz="2800" dirty="0">
              <a:solidFill>
                <a:srgbClr val="003F4C"/>
              </a:solidFill>
            </a:endParaRPr>
          </a:p>
        </p:txBody>
      </p:sp>
      <p:sp>
        <p:nvSpPr>
          <p:cNvPr id="4" name="Text Placeholder 3"/>
          <p:cNvSpPr>
            <a:spLocks noGrp="1"/>
          </p:cNvSpPr>
          <p:nvPr>
            <p:ph type="body" sz="half" idx="2"/>
          </p:nvPr>
        </p:nvSpPr>
        <p:spPr>
          <a:xfrm>
            <a:off x="143555" y="1808225"/>
            <a:ext cx="3655770" cy="3206805"/>
          </a:xfrm>
        </p:spPr>
        <p:txBody>
          <a:bodyPr>
            <a:normAutofit/>
          </a:bodyPr>
          <a:lstStyle/>
          <a:p>
            <a:r>
              <a:rPr lang="en-US" sz="1800" dirty="0">
                <a:solidFill>
                  <a:schemeClr val="accent5">
                    <a:lumMod val="50000"/>
                  </a:schemeClr>
                </a:solidFill>
              </a:rPr>
              <a:t>The user enters his username and the password to enter on his own </a:t>
            </a:r>
            <a:r>
              <a:rPr lang="en-US" sz="1800" dirty="0" smtClean="0">
                <a:solidFill>
                  <a:schemeClr val="accent5">
                    <a:lumMod val="50000"/>
                  </a:schemeClr>
                </a:solidFill>
              </a:rPr>
              <a:t>branch .</a:t>
            </a:r>
          </a:p>
          <a:p>
            <a:r>
              <a:rPr lang="en-US" sz="1800" dirty="0">
                <a:solidFill>
                  <a:schemeClr val="accent5">
                    <a:lumMod val="50000"/>
                  </a:schemeClr>
                </a:solidFill>
              </a:rPr>
              <a:t>If user enter his username and password incorrect , then message show  to enter again his username and password </a:t>
            </a:r>
            <a:r>
              <a:rPr lang="en-US" sz="1800" dirty="0" smtClean="0">
                <a:solidFill>
                  <a:schemeClr val="accent5">
                    <a:lumMod val="50000"/>
                  </a:schemeClr>
                </a:solidFill>
              </a:rPr>
              <a:t>.</a:t>
            </a:r>
          </a:p>
          <a:p>
            <a:r>
              <a:rPr lang="en-US" sz="1800" dirty="0">
                <a:solidFill>
                  <a:schemeClr val="accent5">
                    <a:lumMod val="50000"/>
                  </a:schemeClr>
                </a:solidFill>
              </a:rPr>
              <a:t>Each user can enter only to own branch . but admin  access to all branches </a:t>
            </a:r>
            <a:r>
              <a:rPr lang="en-US" sz="1800" dirty="0" smtClean="0">
                <a:solidFill>
                  <a:schemeClr val="accent5">
                    <a:lumMod val="50000"/>
                  </a:schemeClr>
                </a:solidFill>
              </a:rPr>
              <a:t>.</a:t>
            </a: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08475" y="1197404"/>
            <a:ext cx="5335524" cy="3970331"/>
          </a:xfrm>
          <a:prstGeom prst="rect">
            <a:avLst/>
          </a:prstGeom>
        </p:spPr>
      </p:pic>
    </p:spTree>
    <p:extLst>
      <p:ext uri="{BB962C8B-B14F-4D97-AF65-F5344CB8AC3E}">
        <p14:creationId xmlns:p14="http://schemas.microsoft.com/office/powerpoint/2010/main" val="3913173216"/>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281175"/>
            <a:ext cx="3321960" cy="642445"/>
          </a:xfrm>
        </p:spPr>
        <p:txBody>
          <a:bodyPr>
            <a:normAutofit/>
          </a:bodyPr>
          <a:lstStyle/>
          <a:p>
            <a:pPr algn="ctr"/>
            <a:r>
              <a:rPr lang="en-US" sz="2400" dirty="0" smtClean="0">
                <a:solidFill>
                  <a:srgbClr val="003F4C"/>
                </a:solidFill>
              </a:rPr>
              <a:t>1.   Reception </a:t>
            </a:r>
            <a:r>
              <a:rPr lang="en-US" sz="2400" dirty="0">
                <a:solidFill>
                  <a:srgbClr val="003F4C"/>
                </a:solidFill>
              </a:rPr>
              <a:t>Branch</a:t>
            </a:r>
          </a:p>
        </p:txBody>
      </p:sp>
      <p:sp>
        <p:nvSpPr>
          <p:cNvPr id="4" name="Text Placeholder 3"/>
          <p:cNvSpPr>
            <a:spLocks noGrp="1"/>
          </p:cNvSpPr>
          <p:nvPr>
            <p:ph type="body" sz="half" idx="2"/>
          </p:nvPr>
        </p:nvSpPr>
        <p:spPr>
          <a:xfrm>
            <a:off x="143555" y="1655520"/>
            <a:ext cx="3465514" cy="3359509"/>
          </a:xfrm>
        </p:spPr>
        <p:txBody>
          <a:bodyPr>
            <a:normAutofit fontScale="92500" lnSpcReduction="10000"/>
          </a:bodyPr>
          <a:lstStyle/>
          <a:p>
            <a:r>
              <a:rPr lang="en-US" sz="1600" dirty="0">
                <a:solidFill>
                  <a:schemeClr val="accent5">
                    <a:lumMod val="50000"/>
                  </a:schemeClr>
                </a:solidFill>
              </a:rPr>
              <a:t>This branch is responsible for registering a new patient at the Institute. If the patient is already present, the user will fill in the patient's admission data. He can modify the patient's data, which transfers a patient from one department to another, responsible for Tickets data , Patient exit registration and write final diagnosis.</a:t>
            </a:r>
          </a:p>
          <a:p>
            <a:r>
              <a:rPr lang="en-US" sz="1600" dirty="0">
                <a:solidFill>
                  <a:schemeClr val="accent5">
                    <a:lumMod val="50000"/>
                  </a:schemeClr>
                </a:solidFill>
              </a:rPr>
              <a:t>T</a:t>
            </a:r>
            <a:r>
              <a:rPr lang="en-US" sz="1600" dirty="0" smtClean="0">
                <a:solidFill>
                  <a:schemeClr val="accent5">
                    <a:lumMod val="50000"/>
                  </a:schemeClr>
                </a:solidFill>
              </a:rPr>
              <a:t>here </a:t>
            </a:r>
            <a:r>
              <a:rPr lang="en-US" sz="1600" dirty="0">
                <a:solidFill>
                  <a:schemeClr val="accent5">
                    <a:lumMod val="50000"/>
                  </a:schemeClr>
                </a:solidFill>
              </a:rPr>
              <a:t>are reports on the admission and discharge of the day, the current patients and current patients in the ward, the number of current patients in the ward, the current patients in the department and the current patients for more than a month.</a:t>
            </a:r>
          </a:p>
          <a:p>
            <a:endParaRPr lang="en-US"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5770" y="1197405"/>
            <a:ext cx="5488230" cy="3946095"/>
          </a:xfrm>
          <a:prstGeom prst="rect">
            <a:avLst/>
          </a:prstGeom>
        </p:spPr>
      </p:pic>
    </p:spTree>
    <p:extLst>
      <p:ext uri="{BB962C8B-B14F-4D97-AF65-F5344CB8AC3E}">
        <p14:creationId xmlns:p14="http://schemas.microsoft.com/office/powerpoint/2010/main" val="649735558"/>
      </p:ext>
    </p:extLst>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4" y="1471190"/>
            <a:ext cx="2702903" cy="642445"/>
          </a:xfrm>
        </p:spPr>
        <p:txBody>
          <a:bodyPr>
            <a:normAutofit/>
          </a:bodyPr>
          <a:lstStyle/>
          <a:p>
            <a:pPr algn="ctr"/>
            <a:r>
              <a:rPr lang="en-US" sz="2200" dirty="0" smtClean="0">
                <a:solidFill>
                  <a:srgbClr val="003F4C"/>
                </a:solidFill>
              </a:rPr>
              <a:t>2.  Operation </a:t>
            </a:r>
            <a:r>
              <a:rPr lang="en-US" sz="2200" dirty="0">
                <a:solidFill>
                  <a:srgbClr val="003F4C"/>
                </a:solidFill>
              </a:rPr>
              <a:t>B</a:t>
            </a:r>
            <a:r>
              <a:rPr lang="en-US" sz="2200" dirty="0" smtClean="0">
                <a:solidFill>
                  <a:srgbClr val="003F4C"/>
                </a:solidFill>
              </a:rPr>
              <a:t>ranch</a:t>
            </a:r>
            <a:endParaRPr lang="en-US" sz="2200" dirty="0">
              <a:solidFill>
                <a:srgbClr val="003F4C"/>
              </a:solidFill>
            </a:endParaRPr>
          </a:p>
        </p:txBody>
      </p:sp>
      <p:sp>
        <p:nvSpPr>
          <p:cNvPr id="4" name="Text Placeholder 3"/>
          <p:cNvSpPr>
            <a:spLocks noGrp="1"/>
          </p:cNvSpPr>
          <p:nvPr>
            <p:ph type="body" sz="half" idx="2"/>
          </p:nvPr>
        </p:nvSpPr>
        <p:spPr>
          <a:xfrm>
            <a:off x="143554" y="2113635"/>
            <a:ext cx="3655769" cy="2901394"/>
          </a:xfrm>
        </p:spPr>
        <p:txBody>
          <a:bodyPr>
            <a:normAutofit/>
          </a:bodyPr>
          <a:lstStyle/>
          <a:p>
            <a:r>
              <a:rPr lang="en-US" sz="1600" dirty="0">
                <a:solidFill>
                  <a:schemeClr val="accent5">
                    <a:lumMod val="50000"/>
                  </a:schemeClr>
                </a:solidFill>
              </a:rPr>
              <a:t>When performing a new surgical procedure, you must first perform the registration process on the system, insert the date of surgery day, and choose the operating room where the operation will take place, Pre-operative diagnosis must be recorded for preoperative </a:t>
            </a:r>
            <a:r>
              <a:rPr lang="en-US" sz="1600" dirty="0" smtClean="0">
                <a:solidFill>
                  <a:schemeClr val="accent5">
                    <a:lumMod val="50000"/>
                  </a:schemeClr>
                </a:solidFill>
              </a:rPr>
              <a:t>condition, and </a:t>
            </a:r>
            <a:r>
              <a:rPr lang="en-US" sz="1600" dirty="0">
                <a:solidFill>
                  <a:schemeClr val="accent5">
                    <a:lumMod val="50000"/>
                  </a:schemeClr>
                </a:solidFill>
              </a:rPr>
              <a:t>Choose the type of operation, doctor's name, assistant, anesthesiologist, nurse</a:t>
            </a:r>
            <a:r>
              <a:rPr lang="en-US" sz="1600" dirty="0" smtClean="0">
                <a:solidFill>
                  <a:schemeClr val="accent5">
                    <a:lumMod val="50000"/>
                  </a:schemeClr>
                </a:solidFill>
              </a:rPr>
              <a:t>, and </a:t>
            </a:r>
            <a:r>
              <a:rPr lang="en-US" sz="1600" dirty="0">
                <a:solidFill>
                  <a:schemeClr val="accent5">
                    <a:lumMod val="50000"/>
                  </a:schemeClr>
                </a:solidFill>
              </a:rPr>
              <a:t>anesthesia </a:t>
            </a:r>
            <a:r>
              <a:rPr lang="en-US" sz="1600" dirty="0" smtClean="0">
                <a:solidFill>
                  <a:schemeClr val="accent5">
                    <a:lumMod val="50000"/>
                  </a:schemeClr>
                </a:solidFill>
              </a:rPr>
              <a:t>time .</a:t>
            </a:r>
            <a:endParaRPr lang="en-US" sz="1600" dirty="0">
              <a:solidFill>
                <a:schemeClr val="accent5">
                  <a:lumMod val="50000"/>
                </a:schemeClr>
              </a:solidFill>
            </a:endParaRP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08475" y="0"/>
            <a:ext cx="5335526" cy="5167735"/>
          </a:xfrm>
          <a:prstGeom prst="rect">
            <a:avLst/>
          </a:prstGeom>
        </p:spPr>
      </p:pic>
    </p:spTree>
    <p:extLst>
      <p:ext uri="{BB962C8B-B14F-4D97-AF65-F5344CB8AC3E}">
        <p14:creationId xmlns:p14="http://schemas.microsoft.com/office/powerpoint/2010/main" val="29032913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433880"/>
            <a:ext cx="3503065" cy="489739"/>
          </a:xfrm>
        </p:spPr>
        <p:txBody>
          <a:bodyPr>
            <a:normAutofit/>
          </a:bodyPr>
          <a:lstStyle/>
          <a:p>
            <a:pPr algn="ctr"/>
            <a:r>
              <a:rPr lang="en-US" sz="2400" dirty="0" smtClean="0">
                <a:solidFill>
                  <a:srgbClr val="003F4C"/>
                </a:solidFill>
              </a:rPr>
              <a:t>3.   Laboratory</a:t>
            </a:r>
            <a:r>
              <a:rPr lang="en-US" sz="2400" dirty="0" smtClean="0"/>
              <a:t> </a:t>
            </a:r>
            <a:r>
              <a:rPr lang="en-US" sz="2400" dirty="0">
                <a:solidFill>
                  <a:srgbClr val="003F4C"/>
                </a:solidFill>
              </a:rPr>
              <a:t>B</a:t>
            </a:r>
            <a:r>
              <a:rPr lang="en-US" sz="2400" dirty="0" smtClean="0">
                <a:solidFill>
                  <a:srgbClr val="003F4C"/>
                </a:solidFill>
              </a:rPr>
              <a:t>ranch</a:t>
            </a:r>
            <a:endParaRPr lang="en-US" sz="2400" dirty="0">
              <a:solidFill>
                <a:srgbClr val="003F4C"/>
              </a:solidFill>
            </a:endParaRPr>
          </a:p>
        </p:txBody>
      </p:sp>
      <p:sp>
        <p:nvSpPr>
          <p:cNvPr id="4" name="Text Placeholder 3"/>
          <p:cNvSpPr>
            <a:spLocks noGrp="1"/>
          </p:cNvSpPr>
          <p:nvPr>
            <p:ph type="body" sz="half" idx="2"/>
          </p:nvPr>
        </p:nvSpPr>
        <p:spPr>
          <a:xfrm>
            <a:off x="143555" y="1655520"/>
            <a:ext cx="3655769" cy="3359510"/>
          </a:xfrm>
        </p:spPr>
        <p:txBody>
          <a:bodyPr>
            <a:normAutofit fontScale="92500" lnSpcReduction="10000"/>
          </a:bodyPr>
          <a:lstStyle/>
          <a:p>
            <a:r>
              <a:rPr lang="en-US" sz="1600" dirty="0">
                <a:solidFill>
                  <a:schemeClr val="accent5">
                    <a:lumMod val="50000"/>
                  </a:schemeClr>
                </a:solidFill>
              </a:rPr>
              <a:t>This branch enables the user to register and modify analyzes</a:t>
            </a:r>
            <a:r>
              <a:rPr lang="en-US" sz="1600" dirty="0" smtClean="0">
                <a:solidFill>
                  <a:schemeClr val="accent5">
                    <a:lumMod val="50000"/>
                  </a:schemeClr>
                </a:solidFill>
              </a:rPr>
              <a:t>, and </a:t>
            </a:r>
            <a:r>
              <a:rPr lang="en-US" sz="1600" dirty="0">
                <a:solidFill>
                  <a:schemeClr val="accent5">
                    <a:lumMod val="50000"/>
                  </a:schemeClr>
                </a:solidFill>
              </a:rPr>
              <a:t>contains many types of analyzes , , include </a:t>
            </a:r>
            <a:r>
              <a:rPr lang="en-US" sz="1600" dirty="0" smtClean="0">
                <a:solidFill>
                  <a:schemeClr val="accent5">
                    <a:lumMod val="50000"/>
                  </a:schemeClr>
                </a:solidFill>
              </a:rPr>
              <a:t>:</a:t>
            </a:r>
          </a:p>
          <a:p>
            <a:pPr marL="285750" indent="-285750">
              <a:buFont typeface="Courier New" pitchFamily="49" charset="0"/>
              <a:buChar char="o"/>
            </a:pPr>
            <a:r>
              <a:rPr lang="en-US" sz="1600" dirty="0" smtClean="0">
                <a:solidFill>
                  <a:schemeClr val="accent5">
                    <a:lumMod val="50000"/>
                  </a:schemeClr>
                </a:solidFill>
              </a:rPr>
              <a:t>Stool </a:t>
            </a:r>
          </a:p>
          <a:p>
            <a:pPr marL="285750" indent="-285750">
              <a:buFont typeface="Courier New" pitchFamily="49" charset="0"/>
              <a:buChar char="o"/>
            </a:pPr>
            <a:r>
              <a:rPr lang="en-US" sz="1600" dirty="0" smtClean="0">
                <a:solidFill>
                  <a:schemeClr val="accent5">
                    <a:lumMod val="50000"/>
                  </a:schemeClr>
                </a:solidFill>
              </a:rPr>
              <a:t>CSF (</a:t>
            </a:r>
            <a:r>
              <a:rPr lang="en-US" sz="1600" dirty="0" err="1" smtClean="0">
                <a:solidFill>
                  <a:schemeClr val="accent5">
                    <a:lumMod val="50000"/>
                  </a:schemeClr>
                </a:solidFill>
              </a:rPr>
              <a:t>Cerebo</a:t>
            </a:r>
            <a:r>
              <a:rPr lang="en-US" sz="1600" dirty="0" smtClean="0">
                <a:solidFill>
                  <a:schemeClr val="accent5">
                    <a:lumMod val="50000"/>
                  </a:schemeClr>
                </a:solidFill>
              </a:rPr>
              <a:t> </a:t>
            </a:r>
            <a:r>
              <a:rPr lang="en-US" sz="1600" dirty="0">
                <a:solidFill>
                  <a:schemeClr val="accent5">
                    <a:lumMod val="50000"/>
                  </a:schemeClr>
                </a:solidFill>
              </a:rPr>
              <a:t>spinal fluid) </a:t>
            </a:r>
            <a:endParaRPr lang="en-US" sz="1600" dirty="0" smtClean="0">
              <a:solidFill>
                <a:schemeClr val="accent5">
                  <a:lumMod val="50000"/>
                </a:schemeClr>
              </a:solidFill>
            </a:endParaRPr>
          </a:p>
          <a:p>
            <a:pPr marL="285750" indent="-285750">
              <a:buFont typeface="Courier New" pitchFamily="49" charset="0"/>
              <a:buChar char="o"/>
            </a:pPr>
            <a:r>
              <a:rPr lang="en-US" sz="1600" dirty="0" smtClean="0">
                <a:solidFill>
                  <a:schemeClr val="accent5">
                    <a:lumMod val="50000"/>
                  </a:schemeClr>
                </a:solidFill>
              </a:rPr>
              <a:t>CBC (</a:t>
            </a:r>
            <a:r>
              <a:rPr lang="en-US" sz="1600" dirty="0">
                <a:solidFill>
                  <a:schemeClr val="accent5">
                    <a:lumMod val="50000"/>
                  </a:schemeClr>
                </a:solidFill>
              </a:rPr>
              <a:t>complete blood </a:t>
            </a:r>
            <a:r>
              <a:rPr lang="en-US" sz="1600" dirty="0" smtClean="0">
                <a:solidFill>
                  <a:schemeClr val="accent5">
                    <a:lumMod val="50000"/>
                  </a:schemeClr>
                </a:solidFill>
              </a:rPr>
              <a:t>count)</a:t>
            </a:r>
          </a:p>
          <a:p>
            <a:pPr marL="285750" indent="-285750">
              <a:buFont typeface="Courier New" pitchFamily="49" charset="0"/>
              <a:buChar char="o"/>
            </a:pPr>
            <a:r>
              <a:rPr lang="en-US" sz="1600" dirty="0" smtClean="0">
                <a:solidFill>
                  <a:schemeClr val="accent5">
                    <a:lumMod val="50000"/>
                  </a:schemeClr>
                </a:solidFill>
              </a:rPr>
              <a:t>ESR </a:t>
            </a:r>
            <a:r>
              <a:rPr lang="en-US" sz="1600" dirty="0">
                <a:solidFill>
                  <a:schemeClr val="accent5">
                    <a:lumMod val="50000"/>
                  </a:schemeClr>
                </a:solidFill>
              </a:rPr>
              <a:t>(Erythrocyte Sedimentation Rate) </a:t>
            </a:r>
            <a:endParaRPr lang="en-US" sz="1600" dirty="0" smtClean="0">
              <a:solidFill>
                <a:schemeClr val="accent5">
                  <a:lumMod val="50000"/>
                </a:schemeClr>
              </a:solidFill>
            </a:endParaRPr>
          </a:p>
          <a:p>
            <a:pPr marL="285750" indent="-285750">
              <a:buFont typeface="Courier New" pitchFamily="49" charset="0"/>
              <a:buChar char="o"/>
            </a:pPr>
            <a:r>
              <a:rPr lang="en-US" sz="1600" dirty="0" smtClean="0">
                <a:solidFill>
                  <a:schemeClr val="accent5">
                    <a:lumMod val="50000"/>
                  </a:schemeClr>
                </a:solidFill>
              </a:rPr>
              <a:t>Urinalysis</a:t>
            </a:r>
          </a:p>
          <a:p>
            <a:pPr marL="285750" indent="-285750">
              <a:buFont typeface="Courier New" pitchFamily="49" charset="0"/>
              <a:buChar char="o"/>
            </a:pPr>
            <a:r>
              <a:rPr lang="en-US" sz="1600" dirty="0">
                <a:solidFill>
                  <a:schemeClr val="accent5">
                    <a:lumMod val="50000"/>
                  </a:schemeClr>
                </a:solidFill>
              </a:rPr>
              <a:t>immunology </a:t>
            </a:r>
            <a:endParaRPr lang="en-US" sz="1600" dirty="0" smtClean="0">
              <a:solidFill>
                <a:schemeClr val="accent5">
                  <a:lumMod val="50000"/>
                </a:schemeClr>
              </a:solidFill>
            </a:endParaRPr>
          </a:p>
          <a:p>
            <a:pPr marL="285750" indent="-285750">
              <a:buFont typeface="Courier New" pitchFamily="49" charset="0"/>
              <a:buChar char="o"/>
            </a:pPr>
            <a:r>
              <a:rPr lang="en-US" sz="1600" dirty="0" err="1" smtClean="0">
                <a:solidFill>
                  <a:schemeClr val="accent5">
                    <a:lumMod val="50000"/>
                  </a:schemeClr>
                </a:solidFill>
              </a:rPr>
              <a:t>Prothrombin</a:t>
            </a:r>
            <a:r>
              <a:rPr lang="en-US" sz="1600" dirty="0" smtClean="0">
                <a:solidFill>
                  <a:schemeClr val="accent5">
                    <a:lumMod val="50000"/>
                  </a:schemeClr>
                </a:solidFill>
              </a:rPr>
              <a:t> </a:t>
            </a:r>
          </a:p>
          <a:p>
            <a:pPr marL="285750" indent="-285750">
              <a:buFont typeface="Courier New" pitchFamily="49" charset="0"/>
              <a:buChar char="o"/>
            </a:pPr>
            <a:r>
              <a:rPr lang="en-US" sz="1600" dirty="0" smtClean="0">
                <a:solidFill>
                  <a:schemeClr val="accent5">
                    <a:lumMod val="50000"/>
                  </a:schemeClr>
                </a:solidFill>
              </a:rPr>
              <a:t>Culture &amp; Sensitivity</a:t>
            </a:r>
          </a:p>
          <a:p>
            <a:pPr marL="285750" indent="-285750">
              <a:buFont typeface="Courier New" pitchFamily="49" charset="0"/>
              <a:buChar char="o"/>
            </a:pPr>
            <a:r>
              <a:rPr lang="en-US" sz="1600" dirty="0" smtClean="0">
                <a:solidFill>
                  <a:schemeClr val="accent5">
                    <a:lumMod val="50000"/>
                  </a:schemeClr>
                </a:solidFill>
              </a:rPr>
              <a:t>Bleeding Profile </a:t>
            </a:r>
          </a:p>
          <a:p>
            <a:r>
              <a:rPr lang="en-US" sz="1700" dirty="0">
                <a:solidFill>
                  <a:schemeClr val="accent5">
                    <a:lumMod val="50000"/>
                  </a:schemeClr>
                </a:solidFill>
              </a:rPr>
              <a:t>The user can cancel </a:t>
            </a:r>
            <a:r>
              <a:rPr lang="en-US" sz="1700" dirty="0" smtClean="0">
                <a:solidFill>
                  <a:schemeClr val="accent5">
                    <a:lumMod val="50000"/>
                  </a:schemeClr>
                </a:solidFill>
              </a:rPr>
              <a:t>analysis .</a:t>
            </a:r>
            <a:endParaRPr lang="en-US" sz="1700" dirty="0">
              <a:solidFill>
                <a:schemeClr val="accent5">
                  <a:lumMod val="50000"/>
                </a:schemeClr>
              </a:solidFill>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08475" y="1197405"/>
            <a:ext cx="5335524" cy="3946094"/>
          </a:xfrm>
          <a:prstGeom prst="rect">
            <a:avLst/>
          </a:prstGeom>
        </p:spPr>
      </p:pic>
    </p:spTree>
    <p:extLst>
      <p:ext uri="{BB962C8B-B14F-4D97-AF65-F5344CB8AC3E}">
        <p14:creationId xmlns:p14="http://schemas.microsoft.com/office/powerpoint/2010/main" val="3299334169"/>
      </p:ext>
    </p:extLst>
  </p:cSld>
  <p:clrMapOvr>
    <a:masterClrMapping/>
  </p:clrMapOvr>
  <mc:AlternateContent xmlns:mc="http://schemas.openxmlformats.org/markup-compatibility/2006" xmlns:p14="http://schemas.microsoft.com/office/powerpoint/2010/main">
    <mc:Choice Requires="p14">
      <p:transition spd="slow" p14:dur="1500">
        <p14:prism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3.   Laboratory Branch</a:t>
            </a:r>
          </a:p>
        </p:txBody>
      </p:sp>
      <p:pic>
        <p:nvPicPr>
          <p:cNvPr id="4"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34129" y="1044574"/>
            <a:ext cx="6260905" cy="3970455"/>
          </a:xfrm>
          <a:prstGeom prst="rect">
            <a:avLst/>
          </a:prstGeom>
        </p:spPr>
      </p:pic>
    </p:spTree>
    <p:extLst>
      <p:ext uri="{BB962C8B-B14F-4D97-AF65-F5344CB8AC3E}">
        <p14:creationId xmlns:p14="http://schemas.microsoft.com/office/powerpoint/2010/main" val="1457121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3.   Laboratory Branch</a:t>
            </a:r>
          </a:p>
        </p:txBody>
      </p:sp>
      <p:pic>
        <p:nvPicPr>
          <p:cNvPr id="8"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33638" y="1197405"/>
            <a:ext cx="6261100" cy="3664920"/>
          </a:xfrm>
          <a:prstGeom prst="rect">
            <a:avLst/>
          </a:prstGeom>
        </p:spPr>
      </p:pic>
    </p:spTree>
    <p:extLst>
      <p:ext uri="{BB962C8B-B14F-4D97-AF65-F5344CB8AC3E}">
        <p14:creationId xmlns:p14="http://schemas.microsoft.com/office/powerpoint/2010/main" val="41312183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3.   Laboratory Branch</a:t>
            </a:r>
          </a:p>
        </p:txBody>
      </p:sp>
      <p:pic>
        <p:nvPicPr>
          <p:cNvPr id="5"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95736" y="1044575"/>
            <a:ext cx="6136904" cy="3817750"/>
          </a:xfrm>
          <a:prstGeom prst="rect">
            <a:avLst/>
          </a:prstGeom>
        </p:spPr>
      </p:pic>
    </p:spTree>
    <p:extLst>
      <p:ext uri="{BB962C8B-B14F-4D97-AF65-F5344CB8AC3E}">
        <p14:creationId xmlns:p14="http://schemas.microsoft.com/office/powerpoint/2010/main" val="14762165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3.   Laboratory Branch</a:t>
            </a: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4129" y="1044575"/>
            <a:ext cx="6260907" cy="3817750"/>
          </a:xfrm>
          <a:prstGeom prst="rect">
            <a:avLst/>
          </a:prstGeom>
        </p:spPr>
      </p:pic>
    </p:spTree>
    <p:extLst>
      <p:ext uri="{BB962C8B-B14F-4D97-AF65-F5344CB8AC3E}">
        <p14:creationId xmlns:p14="http://schemas.microsoft.com/office/powerpoint/2010/main" val="12813757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Agenda</a:t>
            </a:r>
            <a:endParaRPr lang="en-US" dirty="0"/>
          </a:p>
        </p:txBody>
      </p:sp>
      <p:sp>
        <p:nvSpPr>
          <p:cNvPr id="3" name="Content Placeholder 2"/>
          <p:cNvSpPr>
            <a:spLocks noGrp="1"/>
          </p:cNvSpPr>
          <p:nvPr>
            <p:ph idx="1"/>
          </p:nvPr>
        </p:nvSpPr>
        <p:spPr>
          <a:xfrm>
            <a:off x="2434128" y="1350110"/>
            <a:ext cx="6260906" cy="3511061"/>
          </a:xfrm>
        </p:spPr>
        <p:txBody>
          <a:bodyPr>
            <a:normAutofit lnSpcReduction="10000"/>
          </a:bodyPr>
          <a:lstStyle/>
          <a:p>
            <a:pPr>
              <a:buFont typeface="Wingdings" panose="05000000000000000000" pitchFamily="2" charset="2"/>
              <a:buChar char="Ø"/>
            </a:pPr>
            <a:r>
              <a:rPr lang="en-US" sz="2000" b="1" dirty="0">
                <a:solidFill>
                  <a:schemeClr val="accent5">
                    <a:lumMod val="50000"/>
                  </a:schemeClr>
                </a:solidFill>
              </a:rPr>
              <a:t>Introduction</a:t>
            </a:r>
          </a:p>
          <a:p>
            <a:pPr lvl="1">
              <a:buFont typeface="Courier New" panose="02070309020205020404" pitchFamily="49" charset="0"/>
              <a:buChar char="o"/>
            </a:pPr>
            <a:r>
              <a:rPr lang="en-US" sz="1800" b="1" dirty="0">
                <a:solidFill>
                  <a:schemeClr val="accent5">
                    <a:lumMod val="50000"/>
                  </a:schemeClr>
                </a:solidFill>
              </a:rPr>
              <a:t>Motivation</a:t>
            </a:r>
          </a:p>
          <a:p>
            <a:pPr lvl="1">
              <a:buFont typeface="Courier New" panose="02070309020205020404" pitchFamily="49" charset="0"/>
              <a:buChar char="o"/>
            </a:pPr>
            <a:r>
              <a:rPr lang="en-US" sz="1800" b="1" dirty="0">
                <a:solidFill>
                  <a:schemeClr val="accent5">
                    <a:lumMod val="50000"/>
                  </a:schemeClr>
                </a:solidFill>
              </a:rPr>
              <a:t>Problem Statement</a:t>
            </a:r>
          </a:p>
          <a:p>
            <a:pPr lvl="1">
              <a:buFont typeface="Courier New" panose="02070309020205020404" pitchFamily="49" charset="0"/>
              <a:buChar char="o"/>
            </a:pPr>
            <a:r>
              <a:rPr lang="en-US" sz="1800" b="1" dirty="0">
                <a:solidFill>
                  <a:schemeClr val="accent5">
                    <a:lumMod val="50000"/>
                  </a:schemeClr>
                </a:solidFill>
              </a:rPr>
              <a:t>Objectives</a:t>
            </a:r>
          </a:p>
          <a:p>
            <a:pPr>
              <a:buFont typeface="Wingdings" panose="05000000000000000000" pitchFamily="2" charset="2"/>
              <a:buChar char="Ø"/>
            </a:pPr>
            <a:r>
              <a:rPr lang="en-US" sz="2000" b="1" dirty="0">
                <a:solidFill>
                  <a:schemeClr val="accent5">
                    <a:lumMod val="50000"/>
                  </a:schemeClr>
                </a:solidFill>
              </a:rPr>
              <a:t>Survey</a:t>
            </a:r>
          </a:p>
          <a:p>
            <a:pPr>
              <a:buFont typeface="Wingdings" panose="05000000000000000000" pitchFamily="2" charset="2"/>
              <a:buChar char="Ø"/>
            </a:pPr>
            <a:r>
              <a:rPr lang="en-US" sz="2000" b="1" dirty="0">
                <a:solidFill>
                  <a:schemeClr val="accent5">
                    <a:lumMod val="50000"/>
                  </a:schemeClr>
                </a:solidFill>
              </a:rPr>
              <a:t>Datasets</a:t>
            </a:r>
          </a:p>
          <a:p>
            <a:pPr marL="342900" lvl="1" indent="-342900">
              <a:buFont typeface="Wingdings" panose="05000000000000000000" pitchFamily="2" charset="2"/>
              <a:buChar char="Ø"/>
            </a:pPr>
            <a:r>
              <a:rPr lang="en-US" sz="2100" b="1" dirty="0">
                <a:solidFill>
                  <a:schemeClr val="accent5">
                    <a:lumMod val="50000"/>
                  </a:schemeClr>
                </a:solidFill>
              </a:rPr>
              <a:t>Tools</a:t>
            </a:r>
          </a:p>
          <a:p>
            <a:pPr>
              <a:buFont typeface="Wingdings" panose="05000000000000000000" pitchFamily="2" charset="2"/>
              <a:buChar char="Ø"/>
            </a:pPr>
            <a:r>
              <a:rPr lang="en-US" sz="2000" b="1" dirty="0">
                <a:solidFill>
                  <a:schemeClr val="accent5">
                    <a:lumMod val="50000"/>
                  </a:schemeClr>
                </a:solidFill>
              </a:rPr>
              <a:t>Work Plan</a:t>
            </a:r>
          </a:p>
          <a:p>
            <a:pPr>
              <a:buFont typeface="Wingdings" panose="05000000000000000000" pitchFamily="2" charset="2"/>
              <a:buChar char="Ø"/>
            </a:pPr>
            <a:r>
              <a:rPr lang="en-US" sz="2000" b="1" dirty="0">
                <a:solidFill>
                  <a:schemeClr val="accent5">
                    <a:lumMod val="50000"/>
                  </a:schemeClr>
                </a:solidFill>
              </a:rPr>
              <a:t>OIA System</a:t>
            </a:r>
          </a:p>
          <a:p>
            <a:pPr>
              <a:buFont typeface="Wingdings" panose="05000000000000000000" pitchFamily="2" charset="2"/>
              <a:buChar char="Ø"/>
            </a:pPr>
            <a:r>
              <a:rPr lang="en-US" sz="2000" b="1" dirty="0">
                <a:solidFill>
                  <a:schemeClr val="accent5">
                    <a:lumMod val="50000"/>
                  </a:schemeClr>
                </a:solidFill>
              </a:rPr>
              <a:t>References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922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3.   Laboratory Branch</a:t>
            </a:r>
          </a:p>
        </p:txBody>
      </p:sp>
      <p:pic>
        <p:nvPicPr>
          <p:cNvPr id="7"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86835" y="1044575"/>
            <a:ext cx="6260905" cy="3817750"/>
          </a:xfrm>
          <a:prstGeom prst="rect">
            <a:avLst/>
          </a:prstGeom>
        </p:spPr>
      </p:pic>
    </p:spTree>
    <p:extLst>
      <p:ext uri="{BB962C8B-B14F-4D97-AF65-F5344CB8AC3E}">
        <p14:creationId xmlns:p14="http://schemas.microsoft.com/office/powerpoint/2010/main" val="35497509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3.   Laboratory Branch</a:t>
            </a:r>
          </a:p>
        </p:txBody>
      </p:sp>
      <p:pic>
        <p:nvPicPr>
          <p:cNvPr id="6"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86835" y="1044575"/>
            <a:ext cx="6108199" cy="3817750"/>
          </a:xfrm>
          <a:prstGeom prst="rect">
            <a:avLst/>
          </a:prstGeom>
        </p:spPr>
      </p:pic>
    </p:spTree>
    <p:extLst>
      <p:ext uri="{BB962C8B-B14F-4D97-AF65-F5344CB8AC3E}">
        <p14:creationId xmlns:p14="http://schemas.microsoft.com/office/powerpoint/2010/main" val="19544333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281175"/>
            <a:ext cx="3503065" cy="642445"/>
          </a:xfrm>
        </p:spPr>
        <p:txBody>
          <a:bodyPr>
            <a:normAutofit/>
          </a:bodyPr>
          <a:lstStyle/>
          <a:p>
            <a:pPr algn="ctr"/>
            <a:r>
              <a:rPr lang="en-US" sz="2400" dirty="0" smtClean="0">
                <a:solidFill>
                  <a:srgbClr val="003F4C"/>
                </a:solidFill>
              </a:rPr>
              <a:t>4.   Nutrition </a:t>
            </a:r>
            <a:r>
              <a:rPr lang="en-US" sz="2400" dirty="0">
                <a:solidFill>
                  <a:srgbClr val="003F4C"/>
                </a:solidFill>
              </a:rPr>
              <a:t>Branch</a:t>
            </a:r>
          </a:p>
        </p:txBody>
      </p:sp>
      <p:sp>
        <p:nvSpPr>
          <p:cNvPr id="4" name="Text Placeholder 3"/>
          <p:cNvSpPr>
            <a:spLocks noGrp="1"/>
          </p:cNvSpPr>
          <p:nvPr>
            <p:ph type="body" sz="half" idx="2"/>
          </p:nvPr>
        </p:nvSpPr>
        <p:spPr>
          <a:xfrm>
            <a:off x="0" y="1655520"/>
            <a:ext cx="3655770" cy="3487980"/>
          </a:xfrm>
        </p:spPr>
        <p:txBody>
          <a:bodyPr>
            <a:normAutofit/>
          </a:bodyPr>
          <a:lstStyle/>
          <a:p>
            <a:pPr marL="285750" indent="-285750">
              <a:buFont typeface="Arial" pitchFamily="34" charset="0"/>
              <a:buChar char="•"/>
            </a:pPr>
            <a:r>
              <a:rPr lang="en-US" sz="1600" dirty="0">
                <a:solidFill>
                  <a:schemeClr val="accent5">
                    <a:lumMod val="50000"/>
                  </a:schemeClr>
                </a:solidFill>
              </a:rPr>
              <a:t>Record the nutrition of the patient according to instructions of the </a:t>
            </a:r>
            <a:r>
              <a:rPr lang="en-US" sz="1600" dirty="0" smtClean="0">
                <a:solidFill>
                  <a:schemeClr val="accent5">
                    <a:lumMod val="50000"/>
                  </a:schemeClr>
                </a:solidFill>
              </a:rPr>
              <a:t>doctor.</a:t>
            </a:r>
          </a:p>
          <a:p>
            <a:pPr marL="285750" indent="-285750">
              <a:buFont typeface="Arial" pitchFamily="34" charset="0"/>
              <a:buChar char="•"/>
            </a:pPr>
            <a:r>
              <a:rPr lang="en-US" sz="1600" dirty="0">
                <a:solidFill>
                  <a:schemeClr val="accent5">
                    <a:lumMod val="50000"/>
                  </a:schemeClr>
                </a:solidFill>
              </a:rPr>
              <a:t>The food is determined according to the patient's condition and the food he needs</a:t>
            </a:r>
            <a:r>
              <a:rPr lang="en-US" sz="1600" dirty="0" smtClean="0">
                <a:solidFill>
                  <a:schemeClr val="accent5">
                    <a:lumMod val="50000"/>
                  </a:schemeClr>
                </a:solidFill>
              </a:rPr>
              <a:t>.</a:t>
            </a:r>
          </a:p>
          <a:p>
            <a:pPr marL="285750" indent="-285750">
              <a:buFont typeface="Arial" pitchFamily="34" charset="0"/>
              <a:buChar char="•"/>
            </a:pPr>
            <a:r>
              <a:rPr lang="en-US" sz="1600" dirty="0">
                <a:solidFill>
                  <a:schemeClr val="accent5">
                    <a:lumMod val="50000"/>
                  </a:schemeClr>
                </a:solidFill>
              </a:rPr>
              <a:t>This branch has reports on every ward of women, men or children, reports on intensive care and a free treatment ward </a:t>
            </a:r>
            <a:endParaRPr lang="en-US" sz="1600" dirty="0">
              <a:solidFill>
                <a:srgbClr val="003F4C"/>
              </a:solidFill>
            </a:endParaRPr>
          </a:p>
          <a:p>
            <a:endParaRPr lang="en-US" sz="1600"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08475" y="1221640"/>
            <a:ext cx="5335524" cy="3946095"/>
          </a:xfrm>
          <a:prstGeom prst="rect">
            <a:avLst/>
          </a:prstGeom>
        </p:spPr>
      </p:pic>
    </p:spTree>
    <p:extLst>
      <p:ext uri="{BB962C8B-B14F-4D97-AF65-F5344CB8AC3E}">
        <p14:creationId xmlns:p14="http://schemas.microsoft.com/office/powerpoint/2010/main" val="249255549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525" y="281175"/>
            <a:ext cx="3008313" cy="489739"/>
          </a:xfrm>
        </p:spPr>
        <p:txBody>
          <a:bodyPr/>
          <a:lstStyle/>
          <a:p>
            <a:pPr algn="ctr"/>
            <a:r>
              <a:rPr lang="en-US" sz="2400" dirty="0" smtClean="0">
                <a:solidFill>
                  <a:srgbClr val="003F4C"/>
                </a:solidFill>
              </a:rPr>
              <a:t>5.   Admin</a:t>
            </a:r>
            <a:endParaRPr lang="en-US" sz="2400" dirty="0">
              <a:solidFill>
                <a:srgbClr val="003F4C"/>
              </a:solidFill>
            </a:endParaRPr>
          </a:p>
        </p:txBody>
      </p:sp>
      <p:sp>
        <p:nvSpPr>
          <p:cNvPr id="4" name="Text Placeholder 3"/>
          <p:cNvSpPr>
            <a:spLocks noGrp="1"/>
          </p:cNvSpPr>
          <p:nvPr>
            <p:ph type="body" sz="half" idx="2"/>
          </p:nvPr>
        </p:nvSpPr>
        <p:spPr>
          <a:xfrm>
            <a:off x="41830" y="1783990"/>
            <a:ext cx="3613940" cy="3231040"/>
          </a:xfrm>
        </p:spPr>
        <p:txBody>
          <a:bodyPr>
            <a:normAutofit fontScale="92500"/>
          </a:bodyPr>
          <a:lstStyle/>
          <a:p>
            <a:pPr marL="285750" indent="-285750">
              <a:buFont typeface="Arial" pitchFamily="34" charset="0"/>
              <a:buChar char="•"/>
            </a:pPr>
            <a:r>
              <a:rPr lang="en-US" dirty="0">
                <a:solidFill>
                  <a:srgbClr val="003F4C"/>
                </a:solidFill>
              </a:rPr>
              <a:t>Admin access all branches but each employee only access his own branch , able to control all branches but each employee only control his own branch and the possibility to add or delete an employee ,doctor , nurse or modify the data of an employee ,doctor or nurse .</a:t>
            </a:r>
            <a:br>
              <a:rPr lang="en-US" dirty="0">
                <a:solidFill>
                  <a:srgbClr val="003F4C"/>
                </a:solidFill>
              </a:rPr>
            </a:br>
            <a:r>
              <a:rPr lang="en-US" dirty="0">
                <a:solidFill>
                  <a:srgbClr val="003F4C"/>
                </a:solidFill>
              </a:rPr>
              <a:t>The main page of the Admins includes the statistics of the number of patients who entered this day or the exit of patients on this day or the numbers of patients who performed surgeries on this day and the number of tickets today</a:t>
            </a:r>
            <a:r>
              <a:rPr lang="en-US" dirty="0" smtClean="0">
                <a:solidFill>
                  <a:srgbClr val="003F4C"/>
                </a:solidFill>
              </a:rPr>
              <a:t>.</a:t>
            </a:r>
          </a:p>
          <a:p>
            <a:pPr marL="285750" indent="-285750">
              <a:buFont typeface="Arial" pitchFamily="34" charset="0"/>
              <a:buChar char="•"/>
            </a:pPr>
            <a:r>
              <a:rPr lang="en-US" dirty="0">
                <a:solidFill>
                  <a:srgbClr val="003F4C"/>
                </a:solidFill>
              </a:rPr>
              <a:t>Admin can know who the users active </a:t>
            </a:r>
            <a:r>
              <a:rPr lang="en-US" dirty="0" smtClean="0">
                <a:solidFill>
                  <a:srgbClr val="003F4C"/>
                </a:solidFill>
              </a:rPr>
              <a:t>.</a:t>
            </a:r>
          </a:p>
          <a:p>
            <a:pPr marL="285750" indent="-285750">
              <a:buFont typeface="Arial" pitchFamily="34" charset="0"/>
              <a:buChar char="•"/>
            </a:pPr>
            <a:r>
              <a:rPr lang="en-US" dirty="0" smtClean="0">
                <a:solidFill>
                  <a:srgbClr val="003F4C"/>
                </a:solidFill>
              </a:rPr>
              <a:t>Admin able to backup and restore for database.</a:t>
            </a:r>
            <a:endParaRPr lang="en-US" dirty="0">
              <a:solidFill>
                <a:srgbClr val="003F4C"/>
              </a:solidFill>
            </a:endParaRPr>
          </a:p>
          <a:p>
            <a:endParaRPr lang="en-US"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08475" y="1197405"/>
            <a:ext cx="5335525" cy="3946095"/>
          </a:xfrm>
          <a:prstGeom prst="rect">
            <a:avLst/>
          </a:prstGeom>
        </p:spPr>
      </p:pic>
    </p:spTree>
    <p:extLst>
      <p:ext uri="{BB962C8B-B14F-4D97-AF65-F5344CB8AC3E}">
        <p14:creationId xmlns:p14="http://schemas.microsoft.com/office/powerpoint/2010/main" val="3551799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5.   Admin</a:t>
            </a:r>
          </a:p>
        </p:txBody>
      </p:sp>
      <p:pic>
        <p:nvPicPr>
          <p:cNvPr id="4" name="Content Placeholder 4"/>
          <p:cNvPicPr>
            <a:picLocks noGrp="1" noChangeAspect="1"/>
          </p:cNvPicPr>
          <p:nvPr>
            <p:ph idx="1"/>
          </p:nvPr>
        </p:nvPicPr>
        <p:blipFill>
          <a:blip r:embed="rId2"/>
          <a:stretch>
            <a:fillRect/>
          </a:stretch>
        </p:blipFill>
        <p:spPr>
          <a:xfrm>
            <a:off x="2434129" y="1197405"/>
            <a:ext cx="6566807" cy="3784846"/>
          </a:xfrm>
          <a:prstGeom prst="rect">
            <a:avLst/>
          </a:prstGeom>
        </p:spPr>
      </p:pic>
    </p:spTree>
    <p:extLst>
      <p:ext uri="{BB962C8B-B14F-4D97-AF65-F5344CB8AC3E}">
        <p14:creationId xmlns:p14="http://schemas.microsoft.com/office/powerpoint/2010/main" val="2657289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5.   Admin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3637" y="1234259"/>
            <a:ext cx="6566807" cy="3780771"/>
          </a:xfrm>
        </p:spPr>
      </p:pic>
    </p:spTree>
    <p:extLst>
      <p:ext uri="{BB962C8B-B14F-4D97-AF65-F5344CB8AC3E}">
        <p14:creationId xmlns:p14="http://schemas.microsoft.com/office/powerpoint/2010/main" val="9824308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5.   </a:t>
            </a:r>
            <a:r>
              <a:rPr lang="en-US" dirty="0" smtClean="0"/>
              <a:t>Admin</a:t>
            </a:r>
            <a:endParaRPr lang="en-US" dirty="0"/>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3637" y="1232628"/>
            <a:ext cx="6566807" cy="3782402"/>
          </a:xfrm>
        </p:spPr>
      </p:pic>
    </p:spTree>
    <p:extLst>
      <p:ext uri="{BB962C8B-B14F-4D97-AF65-F5344CB8AC3E}">
        <p14:creationId xmlns:p14="http://schemas.microsoft.com/office/powerpoint/2010/main" val="26319858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5.   Admin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3637" y="1232625"/>
            <a:ext cx="6566807" cy="3782405"/>
          </a:xfrm>
        </p:spPr>
      </p:pic>
    </p:spTree>
    <p:extLst>
      <p:ext uri="{BB962C8B-B14F-4D97-AF65-F5344CB8AC3E}">
        <p14:creationId xmlns:p14="http://schemas.microsoft.com/office/powerpoint/2010/main" val="11742640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5.   Admin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3637" y="1234259"/>
            <a:ext cx="6566807" cy="3780771"/>
          </a:xfrm>
        </p:spPr>
      </p:pic>
    </p:spTree>
    <p:extLst>
      <p:ext uri="{BB962C8B-B14F-4D97-AF65-F5344CB8AC3E}">
        <p14:creationId xmlns:p14="http://schemas.microsoft.com/office/powerpoint/2010/main" val="3667019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5.   Admin</a:t>
            </a:r>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3637" y="1234259"/>
            <a:ext cx="6566807" cy="3780771"/>
          </a:xfrm>
        </p:spPr>
      </p:pic>
    </p:spTree>
    <p:extLst>
      <p:ext uri="{BB962C8B-B14F-4D97-AF65-F5344CB8AC3E}">
        <p14:creationId xmlns:p14="http://schemas.microsoft.com/office/powerpoint/2010/main" val="3434478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Introduction</a:t>
            </a:r>
            <a:endParaRPr lang="en-US" dirty="0"/>
          </a:p>
        </p:txBody>
      </p:sp>
      <p:sp>
        <p:nvSpPr>
          <p:cNvPr id="3" name="Content Placeholder 2"/>
          <p:cNvSpPr>
            <a:spLocks noGrp="1"/>
          </p:cNvSpPr>
          <p:nvPr>
            <p:ph idx="1"/>
          </p:nvPr>
        </p:nvSpPr>
        <p:spPr>
          <a:xfrm>
            <a:off x="2434129" y="1197405"/>
            <a:ext cx="6260906" cy="3511061"/>
          </a:xfrm>
        </p:spPr>
        <p:txBody>
          <a:bodyPr>
            <a:normAutofit fontScale="92500" lnSpcReduction="20000"/>
          </a:bodyPr>
          <a:lstStyle/>
          <a:p>
            <a:r>
              <a:rPr lang="en-US" sz="2000" dirty="0" smtClean="0">
                <a:solidFill>
                  <a:srgbClr val="006666"/>
                </a:solidFill>
              </a:rPr>
              <a:t>Oncology </a:t>
            </a:r>
            <a:r>
              <a:rPr lang="en-US" sz="2000" dirty="0">
                <a:solidFill>
                  <a:srgbClr val="006666"/>
                </a:solidFill>
              </a:rPr>
              <a:t>Institute </a:t>
            </a:r>
            <a:r>
              <a:rPr lang="en-US" sz="2000" dirty="0" smtClean="0">
                <a:solidFill>
                  <a:srgbClr val="006666"/>
                </a:solidFill>
              </a:rPr>
              <a:t>Automation (OIA) </a:t>
            </a:r>
            <a:r>
              <a:rPr lang="en-US" sz="2000" dirty="0">
                <a:solidFill>
                  <a:srgbClr val="006666"/>
                </a:solidFill>
              </a:rPr>
              <a:t>automates the old system in the South Egypt Cancer Institute to develop the interface of the old system, make the dealing with the system easier and faster using advanced languages, make the system more secure and add new branch to admin includes several features which makes he is more control in the system.</a:t>
            </a:r>
            <a:endParaRPr lang="ar-EG" sz="2000" dirty="0">
              <a:solidFill>
                <a:srgbClr val="006666"/>
              </a:solidFill>
            </a:endParaRPr>
          </a:p>
          <a:p>
            <a:r>
              <a:rPr lang="en-US" sz="2200" b="1" dirty="0" smtClean="0">
                <a:solidFill>
                  <a:schemeClr val="accent5">
                    <a:lumMod val="50000"/>
                  </a:schemeClr>
                </a:solidFill>
              </a:rPr>
              <a:t>OIA</a:t>
            </a:r>
            <a:r>
              <a:rPr lang="en-US" sz="2200" dirty="0" smtClean="0">
                <a:solidFill>
                  <a:schemeClr val="accent5">
                    <a:lumMod val="50000"/>
                  </a:schemeClr>
                </a:solidFill>
              </a:rPr>
              <a:t> helps </a:t>
            </a:r>
            <a:r>
              <a:rPr lang="en-US" sz="2200" dirty="0">
                <a:solidFill>
                  <a:schemeClr val="accent5">
                    <a:lumMod val="50000"/>
                  </a:schemeClr>
                </a:solidFill>
              </a:rPr>
              <a:t>doctors and employees to do the operations and tasks with high performance and in a little time and patients can completion of entry procedures easier</a:t>
            </a:r>
            <a:r>
              <a:rPr lang="en-US" sz="2200" dirty="0" smtClean="0">
                <a:solidFill>
                  <a:schemeClr val="accent5">
                    <a:lumMod val="50000"/>
                  </a:schemeClr>
                </a:solidFill>
              </a:rPr>
              <a:t>.</a:t>
            </a:r>
            <a:endParaRPr lang="en-US" dirty="0" smtClean="0">
              <a:solidFill>
                <a:schemeClr val="accent5">
                  <a:lumMod val="50000"/>
                </a:schemeClr>
              </a:solidFill>
            </a:endParaRPr>
          </a:p>
          <a:p>
            <a:r>
              <a:rPr lang="en-US" sz="2000" b="1" dirty="0" smtClean="0">
                <a:solidFill>
                  <a:schemeClr val="accent5">
                    <a:lumMod val="50000"/>
                  </a:schemeClr>
                </a:solidFill>
              </a:rPr>
              <a:t>OIA</a:t>
            </a:r>
            <a:r>
              <a:rPr lang="en-US" sz="2000" dirty="0" smtClean="0">
                <a:solidFill>
                  <a:schemeClr val="accent5">
                    <a:lumMod val="50000"/>
                  </a:schemeClr>
                </a:solidFill>
              </a:rPr>
              <a:t> </a:t>
            </a:r>
            <a:r>
              <a:rPr lang="en-US" sz="2000" dirty="0">
                <a:solidFill>
                  <a:schemeClr val="accent5">
                    <a:lumMod val="50000"/>
                  </a:schemeClr>
                </a:solidFill>
              </a:rPr>
              <a:t>Divided into several branches such as </a:t>
            </a:r>
            <a:r>
              <a:rPr lang="en-US" sz="2000" b="1" dirty="0" smtClean="0">
                <a:solidFill>
                  <a:schemeClr val="accent5">
                    <a:lumMod val="50000"/>
                  </a:schemeClr>
                </a:solidFill>
              </a:rPr>
              <a:t>Reception</a:t>
            </a:r>
            <a:r>
              <a:rPr lang="en-US" sz="2000" dirty="0">
                <a:solidFill>
                  <a:schemeClr val="accent5">
                    <a:lumMod val="50000"/>
                  </a:schemeClr>
                </a:solidFill>
              </a:rPr>
              <a:t>,</a:t>
            </a:r>
            <a:r>
              <a:rPr lang="ar-EG" sz="2000" dirty="0">
                <a:solidFill>
                  <a:schemeClr val="accent5">
                    <a:lumMod val="50000"/>
                  </a:schemeClr>
                </a:solidFill>
              </a:rPr>
              <a:t> </a:t>
            </a:r>
            <a:r>
              <a:rPr lang="en-US" sz="2000" b="1" dirty="0" smtClean="0">
                <a:solidFill>
                  <a:schemeClr val="accent5">
                    <a:lumMod val="50000"/>
                  </a:schemeClr>
                </a:solidFill>
              </a:rPr>
              <a:t>Operations</a:t>
            </a:r>
            <a:r>
              <a:rPr lang="en-US" sz="2000" dirty="0">
                <a:solidFill>
                  <a:schemeClr val="accent5">
                    <a:lumMod val="50000"/>
                  </a:schemeClr>
                </a:solidFill>
              </a:rPr>
              <a:t>, </a:t>
            </a:r>
            <a:r>
              <a:rPr lang="en-US" sz="2000" b="1" dirty="0" smtClean="0">
                <a:solidFill>
                  <a:schemeClr val="accent5">
                    <a:lumMod val="50000"/>
                  </a:schemeClr>
                </a:solidFill>
              </a:rPr>
              <a:t>Laboratory</a:t>
            </a:r>
            <a:r>
              <a:rPr lang="en-US" sz="2000" dirty="0">
                <a:solidFill>
                  <a:schemeClr val="accent5">
                    <a:lumMod val="50000"/>
                  </a:schemeClr>
                </a:solidFill>
              </a:rPr>
              <a:t>, </a:t>
            </a:r>
            <a:r>
              <a:rPr lang="en-US" sz="2000" b="1" dirty="0" smtClean="0">
                <a:solidFill>
                  <a:schemeClr val="accent5">
                    <a:lumMod val="50000"/>
                  </a:schemeClr>
                </a:solidFill>
              </a:rPr>
              <a:t>Nutrition</a:t>
            </a:r>
            <a:r>
              <a:rPr lang="en-US" sz="2000" b="1" dirty="0">
                <a:solidFill>
                  <a:schemeClr val="accent5">
                    <a:lumMod val="50000"/>
                  </a:schemeClr>
                </a:solidFill>
              </a:rPr>
              <a:t>,  </a:t>
            </a:r>
            <a:r>
              <a:rPr lang="en-US" sz="2000" b="1" dirty="0" smtClean="0">
                <a:solidFill>
                  <a:schemeClr val="accent5">
                    <a:lumMod val="50000"/>
                  </a:schemeClr>
                </a:solidFill>
              </a:rPr>
              <a:t>Admin</a:t>
            </a:r>
            <a:r>
              <a:rPr lang="en-US" sz="2000" dirty="0">
                <a:solidFill>
                  <a:schemeClr val="accent5">
                    <a:lumMod val="50000"/>
                  </a:schemeClr>
                </a:solidFill>
              </a:rPr>
              <a:t>.</a:t>
            </a:r>
          </a:p>
          <a:p>
            <a:endParaRPr lang="en-US" dirty="0"/>
          </a:p>
        </p:txBody>
      </p:sp>
    </p:spTree>
    <p:extLst>
      <p:ext uri="{BB962C8B-B14F-4D97-AF65-F5344CB8AC3E}">
        <p14:creationId xmlns:p14="http://schemas.microsoft.com/office/powerpoint/2010/main" val="930264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References </a:t>
            </a:r>
            <a:endParaRPr lang="en-US" dirty="0"/>
          </a:p>
        </p:txBody>
      </p:sp>
      <p:sp>
        <p:nvSpPr>
          <p:cNvPr id="3" name="Content Placeholder 2"/>
          <p:cNvSpPr>
            <a:spLocks noGrp="1"/>
          </p:cNvSpPr>
          <p:nvPr>
            <p:ph idx="1"/>
          </p:nvPr>
        </p:nvSpPr>
        <p:spPr>
          <a:xfrm>
            <a:off x="2434128" y="1350110"/>
            <a:ext cx="6260906" cy="3511061"/>
          </a:xfrm>
        </p:spPr>
        <p:txBody>
          <a:bodyPr>
            <a:normAutofit fontScale="55000" lnSpcReduction="20000"/>
          </a:bodyPr>
          <a:lstStyle/>
          <a:p>
            <a:pPr marL="514350" indent="-514350">
              <a:buFont typeface="+mj-lt"/>
              <a:buAutoNum type="arabicPeriod"/>
            </a:pPr>
            <a:r>
              <a:rPr lang="en-US" u="sng" dirty="0">
                <a:solidFill>
                  <a:schemeClr val="accent5">
                    <a:lumMod val="50000"/>
                  </a:schemeClr>
                </a:solidFill>
                <a:hlinkClick r:id="rId2"/>
              </a:rPr>
              <a:t>https://www.w3schools.com/</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3"/>
              </a:rPr>
              <a:t>https://www.iconfinder.com/</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4"/>
              </a:rPr>
              <a:t>https://www.wikipedia.org/</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5"/>
              </a:rPr>
              <a:t>https://stackoverflow.com/</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6"/>
              </a:rPr>
              <a:t>https://fontawesome.com/</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7"/>
              </a:rPr>
              <a:t>http://getbootstrap.com/docs/3.3/components/</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8"/>
              </a:rPr>
              <a:t>https://www.youtube.com/user/OsamaElzero</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9"/>
              </a:rPr>
              <a:t>https://www.w3schools.com/jquery/default.asp</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10"/>
              </a:rPr>
              <a:t>https://jqueryui.com/</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11"/>
              </a:rPr>
              <a:t>https://www.w3schools.com/js/default.asp</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12"/>
              </a:rPr>
              <a:t>https://dev.mysql.com/downloads/file/?id=474210</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13"/>
              </a:rPr>
              <a:t>https://adobe-photoshop.ar.softonic.com/</a:t>
            </a:r>
            <a:endParaRPr lang="en-US" dirty="0">
              <a:solidFill>
                <a:schemeClr val="accent5">
                  <a:lumMod val="50000"/>
                </a:schemeClr>
              </a:solidFill>
            </a:endParaRPr>
          </a:p>
          <a:p>
            <a:pPr marL="514350" indent="-514350">
              <a:buFont typeface="+mj-lt"/>
              <a:buAutoNum type="arabicPeriod"/>
            </a:pPr>
            <a:r>
              <a:rPr lang="en-US" u="sng" dirty="0">
                <a:solidFill>
                  <a:schemeClr val="accent5">
                    <a:lumMod val="50000"/>
                  </a:schemeClr>
                </a:solidFill>
                <a:hlinkClick r:id="rId14"/>
              </a:rPr>
              <a:t>https://www.free-power-point-templates.com/tag/dark/page/9/</a:t>
            </a:r>
            <a:endParaRPr lang="en-US" dirty="0">
              <a:solidFill>
                <a:schemeClr val="accent5">
                  <a:lumMod val="50000"/>
                </a:schemeClr>
              </a:solidFill>
            </a:endParaRPr>
          </a:p>
          <a:p>
            <a:pPr marL="0" indent="0">
              <a:buNone/>
            </a:pPr>
            <a:endParaRPr lang="en-US" dirty="0"/>
          </a:p>
        </p:txBody>
      </p:sp>
    </p:spTree>
    <p:extLst>
      <p:ext uri="{BB962C8B-B14F-4D97-AF65-F5344CB8AC3E}">
        <p14:creationId xmlns:p14="http://schemas.microsoft.com/office/powerpoint/2010/main" val="166489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a:t>
            </a:r>
            <a:r>
              <a:rPr lang="en-US" dirty="0" smtClean="0"/>
              <a:t>cknowledgement</a:t>
            </a:r>
            <a:endParaRPr lang="en-US" dirty="0"/>
          </a:p>
        </p:txBody>
      </p:sp>
      <p:sp>
        <p:nvSpPr>
          <p:cNvPr id="3" name="Content Placeholder 2"/>
          <p:cNvSpPr>
            <a:spLocks noGrp="1"/>
          </p:cNvSpPr>
          <p:nvPr>
            <p:ph idx="1"/>
          </p:nvPr>
        </p:nvSpPr>
        <p:spPr>
          <a:xfrm>
            <a:off x="2434128" y="1350110"/>
            <a:ext cx="6260906" cy="3511061"/>
          </a:xfrm>
        </p:spPr>
        <p:txBody>
          <a:bodyPr/>
          <a:lstStyle/>
          <a:p>
            <a:r>
              <a:rPr lang="en-US" dirty="0">
                <a:solidFill>
                  <a:srgbClr val="003F4C"/>
                </a:solidFill>
              </a:rPr>
              <a:t>We sincerely </a:t>
            </a:r>
            <a:r>
              <a:rPr lang="en-US" dirty="0" smtClean="0">
                <a:solidFill>
                  <a:srgbClr val="003F4C"/>
                </a:solidFill>
              </a:rPr>
              <a:t>thank Dr</a:t>
            </a:r>
            <a:r>
              <a:rPr lang="en-US" dirty="0">
                <a:solidFill>
                  <a:srgbClr val="003F4C"/>
                </a:solidFill>
              </a:rPr>
              <a:t>. Ahmed </a:t>
            </a:r>
            <a:r>
              <a:rPr lang="en-US" dirty="0" smtClean="0">
                <a:solidFill>
                  <a:srgbClr val="003F4C"/>
                </a:solidFill>
              </a:rPr>
              <a:t>Taloba</a:t>
            </a:r>
            <a:r>
              <a:rPr lang="en-US" dirty="0">
                <a:solidFill>
                  <a:srgbClr val="003F4C"/>
                </a:solidFill>
              </a:rPr>
              <a:t>, </a:t>
            </a:r>
            <a:r>
              <a:rPr lang="en-US" dirty="0" smtClean="0">
                <a:solidFill>
                  <a:srgbClr val="003F4C"/>
                </a:solidFill>
              </a:rPr>
              <a:t>for </a:t>
            </a:r>
            <a:r>
              <a:rPr lang="en-US" dirty="0">
                <a:solidFill>
                  <a:srgbClr val="003F4C"/>
                </a:solidFill>
              </a:rPr>
              <a:t>his efforts and fatigue throughout the period of work on the project. Wishing </a:t>
            </a:r>
            <a:r>
              <a:rPr lang="en-US" dirty="0" smtClean="0">
                <a:solidFill>
                  <a:srgbClr val="003F4C"/>
                </a:solidFill>
              </a:rPr>
              <a:t>him </a:t>
            </a:r>
            <a:r>
              <a:rPr lang="en-US" dirty="0">
                <a:solidFill>
                  <a:srgbClr val="003F4C"/>
                </a:solidFill>
              </a:rPr>
              <a:t>progress and promotion to the highest </a:t>
            </a:r>
            <a:r>
              <a:rPr lang="en-US" dirty="0" smtClean="0">
                <a:solidFill>
                  <a:srgbClr val="003F4C"/>
                </a:solidFill>
              </a:rPr>
              <a:t>positions</a:t>
            </a:r>
            <a:r>
              <a:rPr lang="en-US" dirty="0">
                <a:solidFill>
                  <a:srgbClr val="003F4C"/>
                </a:solidFill>
              </a:rPr>
              <a:t>.</a:t>
            </a:r>
          </a:p>
        </p:txBody>
      </p:sp>
      <p:sp>
        <p:nvSpPr>
          <p:cNvPr id="5" name="Title 1"/>
          <p:cNvSpPr txBox="1">
            <a:spLocks/>
          </p:cNvSpPr>
          <p:nvPr/>
        </p:nvSpPr>
        <p:spPr>
          <a:xfrm>
            <a:off x="7311540" y="4098800"/>
            <a:ext cx="1832460" cy="57264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sz="2400" dirty="0" smtClean="0">
                <a:latin typeface="Ink Free" panose="03080402000500000000" pitchFamily="66" charset="0"/>
              </a:rPr>
              <a:t>OIA Team</a:t>
            </a:r>
            <a:endParaRPr lang="en-US" sz="2400" dirty="0">
              <a:latin typeface="Ink Free" panose="03080402000500000000" pitchFamily="66" charset="0"/>
            </a:endParaRPr>
          </a:p>
        </p:txBody>
      </p:sp>
    </p:spTree>
    <p:extLst>
      <p:ext uri="{BB962C8B-B14F-4D97-AF65-F5344CB8AC3E}">
        <p14:creationId xmlns:p14="http://schemas.microsoft.com/office/powerpoint/2010/main" val="1431158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266340"/>
            <a:ext cx="8229600" cy="857250"/>
          </a:xfrm>
        </p:spPr>
        <p:txBody>
          <a:bodyPr/>
          <a:lstStyle/>
          <a:p>
            <a:r>
              <a:rPr lang="en-US" b="1" dirty="0">
                <a:ln w="22225">
                  <a:solidFill>
                    <a:schemeClr val="tx1"/>
                  </a:solidFill>
                  <a:prstDash val="solid"/>
                </a:ln>
                <a:effectLst>
                  <a:outerShdw blurRad="50800" dist="38100" dir="5400000" algn="t" rotWithShape="0">
                    <a:prstClr val="black">
                      <a:alpha val="40000"/>
                    </a:prstClr>
                  </a:outerShdw>
                </a:effectLst>
              </a:rPr>
              <a:t>Thank You</a:t>
            </a:r>
          </a:p>
        </p:txBody>
      </p:sp>
      <p:sp>
        <p:nvSpPr>
          <p:cNvPr id="3" name="Smiley Face 2"/>
          <p:cNvSpPr/>
          <p:nvPr/>
        </p:nvSpPr>
        <p:spPr>
          <a:xfrm>
            <a:off x="5793640" y="2389555"/>
            <a:ext cx="610820" cy="610820"/>
          </a:xfrm>
          <a:prstGeom prst="smileyFac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66775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Motivation</a:t>
            </a:r>
            <a:endParaRPr lang="en-US" dirty="0"/>
          </a:p>
        </p:txBody>
      </p:sp>
      <p:sp>
        <p:nvSpPr>
          <p:cNvPr id="3" name="Content Placeholder 2"/>
          <p:cNvSpPr>
            <a:spLocks noGrp="1"/>
          </p:cNvSpPr>
          <p:nvPr>
            <p:ph idx="1"/>
          </p:nvPr>
        </p:nvSpPr>
        <p:spPr>
          <a:xfrm>
            <a:off x="2434128" y="1350110"/>
            <a:ext cx="6260906" cy="3511061"/>
          </a:xfrm>
        </p:spPr>
        <p:txBody>
          <a:bodyPr>
            <a:normAutofit fontScale="92500"/>
          </a:bodyPr>
          <a:lstStyle/>
          <a:p>
            <a:pPr algn="just"/>
            <a:r>
              <a:rPr lang="en-US" dirty="0">
                <a:solidFill>
                  <a:schemeClr val="accent5">
                    <a:lumMod val="50000"/>
                  </a:schemeClr>
                </a:solidFill>
              </a:rPr>
              <a:t>We are trying to help firstly the patients that suffer from their illness in addition to problems with entry procedures.</a:t>
            </a:r>
          </a:p>
          <a:p>
            <a:pPr algn="just"/>
            <a:r>
              <a:rPr lang="en-US" dirty="0">
                <a:solidFill>
                  <a:schemeClr val="accent5">
                    <a:lumMod val="50000"/>
                  </a:schemeClr>
                </a:solidFill>
              </a:rPr>
              <a:t>Help the user to do operations with good quality and access to any thing in the system easier, there many difficulties to dealing with the system in short period</a:t>
            </a:r>
            <a:r>
              <a:rPr lang="ar-EG" dirty="0">
                <a:solidFill>
                  <a:schemeClr val="accent5">
                    <a:lumMod val="50000"/>
                  </a:schemeClr>
                </a:solidFill>
              </a:rPr>
              <a:t>.</a:t>
            </a:r>
            <a:endParaRPr lang="en-US" dirty="0">
              <a:solidFill>
                <a:schemeClr val="accent5">
                  <a:lumMod val="50000"/>
                </a:schemeClr>
              </a:solidFill>
            </a:endParaRPr>
          </a:p>
          <a:p>
            <a:endParaRPr lang="en-US" dirty="0"/>
          </a:p>
          <a:p>
            <a:endParaRPr lang="en-US" dirty="0"/>
          </a:p>
        </p:txBody>
      </p:sp>
    </p:spTree>
    <p:extLst>
      <p:ext uri="{BB962C8B-B14F-4D97-AF65-F5344CB8AC3E}">
        <p14:creationId xmlns:p14="http://schemas.microsoft.com/office/powerpoint/2010/main" val="181398703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Problem Statement</a:t>
            </a:r>
          </a:p>
        </p:txBody>
      </p:sp>
      <p:sp>
        <p:nvSpPr>
          <p:cNvPr id="3" name="Content Placeholder 2"/>
          <p:cNvSpPr>
            <a:spLocks noGrp="1"/>
          </p:cNvSpPr>
          <p:nvPr>
            <p:ph idx="1"/>
          </p:nvPr>
        </p:nvSpPr>
        <p:spPr>
          <a:xfrm>
            <a:off x="2434129" y="1350110"/>
            <a:ext cx="6260906" cy="3511061"/>
          </a:xfrm>
        </p:spPr>
        <p:txBody>
          <a:bodyPr/>
          <a:lstStyle/>
          <a:p>
            <a:r>
              <a:rPr lang="en-US" sz="2200" b="1" dirty="0">
                <a:solidFill>
                  <a:schemeClr val="accent5">
                    <a:lumMod val="50000"/>
                  </a:schemeClr>
                </a:solidFill>
              </a:rPr>
              <a:t>The main problems that we build the OIA system for it</a:t>
            </a:r>
            <a:r>
              <a:rPr lang="en-US" sz="2200" b="1" dirty="0" smtClean="0">
                <a:solidFill>
                  <a:schemeClr val="accent5">
                    <a:lumMod val="50000"/>
                  </a:schemeClr>
                </a:solidFill>
              </a:rPr>
              <a:t>:</a:t>
            </a:r>
          </a:p>
          <a:p>
            <a:pPr lvl="0">
              <a:buFont typeface="Wingdings" pitchFamily="2" charset="2"/>
              <a:buChar char="Ø"/>
            </a:pPr>
            <a:r>
              <a:rPr lang="en-US" sz="2400" dirty="0">
                <a:solidFill>
                  <a:schemeClr val="accent5">
                    <a:lumMod val="50000"/>
                  </a:schemeClr>
                </a:solidFill>
              </a:rPr>
              <a:t>Patient suffering from traditional procedure </a:t>
            </a:r>
          </a:p>
          <a:p>
            <a:pPr lvl="0">
              <a:buFont typeface="Wingdings" pitchFamily="2" charset="2"/>
              <a:buChar char="Ø"/>
            </a:pPr>
            <a:r>
              <a:rPr lang="en-US" sz="2400" dirty="0">
                <a:solidFill>
                  <a:schemeClr val="accent5">
                    <a:lumMod val="50000"/>
                  </a:schemeClr>
                </a:solidFill>
              </a:rPr>
              <a:t>Data </a:t>
            </a:r>
            <a:r>
              <a:rPr lang="en-US" sz="2400" dirty="0" smtClean="0">
                <a:solidFill>
                  <a:schemeClr val="accent5">
                    <a:lumMod val="50000"/>
                  </a:schemeClr>
                </a:solidFill>
              </a:rPr>
              <a:t>complexity</a:t>
            </a:r>
            <a:endParaRPr lang="en-US" sz="2400" dirty="0">
              <a:solidFill>
                <a:schemeClr val="accent5">
                  <a:lumMod val="50000"/>
                </a:schemeClr>
              </a:solidFill>
            </a:endParaRPr>
          </a:p>
          <a:p>
            <a:pPr>
              <a:buFont typeface="Wingdings" pitchFamily="2" charset="2"/>
              <a:buChar char="Ø"/>
            </a:pPr>
            <a:r>
              <a:rPr lang="en-US" sz="2400" dirty="0">
                <a:solidFill>
                  <a:schemeClr val="accent5">
                    <a:lumMod val="50000"/>
                  </a:schemeClr>
                </a:solidFill>
              </a:rPr>
              <a:t>Bad </a:t>
            </a:r>
            <a:r>
              <a:rPr lang="en-US" sz="2400" dirty="0" smtClean="0">
                <a:solidFill>
                  <a:schemeClr val="accent5">
                    <a:lumMod val="50000"/>
                  </a:schemeClr>
                </a:solidFill>
              </a:rPr>
              <a:t>performance &amp; complexity </a:t>
            </a:r>
            <a:r>
              <a:rPr lang="en-US" sz="2400" dirty="0">
                <a:solidFill>
                  <a:schemeClr val="accent5">
                    <a:lumMod val="50000"/>
                  </a:schemeClr>
                </a:solidFill>
              </a:rPr>
              <a:t>of the old system</a:t>
            </a:r>
          </a:p>
          <a:p>
            <a:pPr lvl="0">
              <a:buFont typeface="Wingdings" pitchFamily="2" charset="2"/>
              <a:buChar char="Ø"/>
            </a:pPr>
            <a:endParaRPr lang="en-US" sz="2400" dirty="0">
              <a:solidFill>
                <a:schemeClr val="accent5">
                  <a:lumMod val="50000"/>
                </a:schemeClr>
              </a:solidFill>
            </a:endParaRPr>
          </a:p>
          <a:p>
            <a:endParaRPr lang="en-US" sz="2400" b="1" dirty="0">
              <a:solidFill>
                <a:schemeClr val="accent5">
                  <a:lumMod val="50000"/>
                </a:schemeClr>
              </a:solidFill>
            </a:endParaRPr>
          </a:p>
          <a:p>
            <a:endParaRPr lang="en-US" dirty="0"/>
          </a:p>
        </p:txBody>
      </p:sp>
    </p:spTree>
    <p:extLst>
      <p:ext uri="{BB962C8B-B14F-4D97-AF65-F5344CB8AC3E}">
        <p14:creationId xmlns:p14="http://schemas.microsoft.com/office/powerpoint/2010/main" val="3477587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4129" y="1350110"/>
            <a:ext cx="6260906" cy="3511061"/>
          </a:xfrm>
        </p:spPr>
        <p:txBody>
          <a:bodyPr>
            <a:normAutofit fontScale="77500" lnSpcReduction="20000"/>
          </a:bodyPr>
          <a:lstStyle/>
          <a:p>
            <a:r>
              <a:rPr lang="en-US" dirty="0">
                <a:solidFill>
                  <a:schemeClr val="accent5">
                    <a:lumMod val="50000"/>
                  </a:schemeClr>
                </a:solidFill>
              </a:rPr>
              <a:t>The system is highly efficient to save time and effort for patients and employees</a:t>
            </a:r>
          </a:p>
          <a:p>
            <a:r>
              <a:rPr lang="en-US" dirty="0">
                <a:solidFill>
                  <a:schemeClr val="accent5">
                    <a:lumMod val="50000"/>
                  </a:schemeClr>
                </a:solidFill>
              </a:rPr>
              <a:t>Ease of data entry by reducing number of screens used for input</a:t>
            </a:r>
          </a:p>
          <a:p>
            <a:r>
              <a:rPr lang="en-US" dirty="0">
                <a:solidFill>
                  <a:schemeClr val="accent5">
                    <a:lumMod val="50000"/>
                  </a:schemeClr>
                </a:solidFill>
              </a:rPr>
              <a:t>Many reports and statistics were made available to the Institute</a:t>
            </a:r>
          </a:p>
          <a:p>
            <a:r>
              <a:rPr lang="en-US" dirty="0">
                <a:solidFill>
                  <a:schemeClr val="accent5">
                    <a:lumMod val="50000"/>
                  </a:schemeClr>
                </a:solidFill>
              </a:rPr>
              <a:t>rebuild the old system from desktop to web application to be access from anywhere</a:t>
            </a:r>
          </a:p>
          <a:p>
            <a:r>
              <a:rPr lang="en-US" dirty="0">
                <a:solidFill>
                  <a:schemeClr val="accent5">
                    <a:lumMod val="50000"/>
                  </a:schemeClr>
                </a:solidFill>
              </a:rPr>
              <a:t>Protect the system and add permissions to users, each user can access only his/her branch</a:t>
            </a:r>
            <a:endParaRPr lang="en-US" dirty="0"/>
          </a:p>
          <a:p>
            <a:pPr algn="just"/>
            <a:endParaRPr lang="en-US" dirty="0"/>
          </a:p>
        </p:txBody>
      </p:sp>
      <p:sp>
        <p:nvSpPr>
          <p:cNvPr id="4" name="Title 1"/>
          <p:cNvSpPr txBox="1">
            <a:spLocks/>
          </p:cNvSpPr>
          <p:nvPr/>
        </p:nvSpPr>
        <p:spPr>
          <a:xfrm>
            <a:off x="2434130" y="433880"/>
            <a:ext cx="6260905" cy="610821"/>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3600" kern="1200">
                <a:solidFill>
                  <a:srgbClr val="003F4C"/>
                </a:solidFill>
                <a:effectLst>
                  <a:outerShdw blurRad="50800" dist="38100" dir="2700000" algn="tl" rotWithShape="0">
                    <a:prstClr val="black">
                      <a:alpha val="40000"/>
                    </a:prstClr>
                  </a:outerShdw>
                </a:effectLst>
                <a:latin typeface="+mj-lt"/>
                <a:ea typeface="+mj-ea"/>
                <a:cs typeface="+mj-cs"/>
              </a:defRPr>
            </a:lvl1pPr>
          </a:lstStyle>
          <a:p>
            <a:pPr algn="ctr"/>
            <a:r>
              <a:rPr lang="en-US" b="1" dirty="0" smtClean="0"/>
              <a:t>Objectives</a:t>
            </a:r>
            <a:endParaRPr lang="en-US" dirty="0"/>
          </a:p>
        </p:txBody>
      </p:sp>
    </p:spTree>
    <p:extLst>
      <p:ext uri="{BB962C8B-B14F-4D97-AF65-F5344CB8AC3E}">
        <p14:creationId xmlns:p14="http://schemas.microsoft.com/office/powerpoint/2010/main" val="6327258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Survey</a:t>
            </a:r>
            <a:endParaRPr lang="en-US" dirty="0"/>
          </a:p>
        </p:txBody>
      </p:sp>
      <p:sp>
        <p:nvSpPr>
          <p:cNvPr id="3" name="Content Placeholder 2"/>
          <p:cNvSpPr>
            <a:spLocks noGrp="1"/>
          </p:cNvSpPr>
          <p:nvPr>
            <p:ph idx="1"/>
          </p:nvPr>
        </p:nvSpPr>
        <p:spPr>
          <a:xfrm>
            <a:off x="2434129" y="1197405"/>
            <a:ext cx="6260906" cy="3511061"/>
          </a:xfrm>
        </p:spPr>
        <p:txBody>
          <a:bodyPr/>
          <a:lstStyle/>
          <a:p>
            <a:pPr algn="just"/>
            <a:r>
              <a:rPr lang="en-US" sz="2000" dirty="0">
                <a:solidFill>
                  <a:schemeClr val="accent5">
                    <a:lumMod val="50000"/>
                  </a:schemeClr>
                </a:solidFill>
              </a:rPr>
              <a:t>We </a:t>
            </a:r>
            <a:r>
              <a:rPr lang="en-US" sz="2000" dirty="0" smtClean="0">
                <a:solidFill>
                  <a:schemeClr val="accent5">
                    <a:lumMod val="50000"/>
                  </a:schemeClr>
                </a:solidFill>
              </a:rPr>
              <a:t>visited </a:t>
            </a:r>
            <a:r>
              <a:rPr lang="en-US" sz="2000" dirty="0">
                <a:solidFill>
                  <a:schemeClr val="accent5">
                    <a:lumMod val="50000"/>
                  </a:schemeClr>
                </a:solidFill>
              </a:rPr>
              <a:t>the oncology institute and met the employees at each </a:t>
            </a:r>
            <a:r>
              <a:rPr lang="en-US" sz="2000" dirty="0" smtClean="0">
                <a:solidFill>
                  <a:schemeClr val="accent5">
                    <a:lumMod val="50000"/>
                  </a:schemeClr>
                </a:solidFill>
              </a:rPr>
              <a:t>branch </a:t>
            </a:r>
            <a:r>
              <a:rPr lang="en-US" sz="2000" dirty="0" smtClean="0">
                <a:solidFill>
                  <a:schemeClr val="accent5">
                    <a:lumMod val="50000"/>
                  </a:schemeClr>
                </a:solidFill>
              </a:rPr>
              <a:t>to extract</a:t>
            </a:r>
            <a:r>
              <a:rPr lang="ar-EG" sz="2000" dirty="0" smtClean="0">
                <a:solidFill>
                  <a:schemeClr val="accent5">
                    <a:lumMod val="50000"/>
                  </a:schemeClr>
                </a:solidFill>
              </a:rPr>
              <a:t> </a:t>
            </a:r>
            <a:r>
              <a:rPr lang="en-US" sz="2000" dirty="0" smtClean="0">
                <a:solidFill>
                  <a:schemeClr val="accent5">
                    <a:lumMod val="50000"/>
                  </a:schemeClr>
                </a:solidFill>
              </a:rPr>
              <a:t>the </a:t>
            </a:r>
            <a:r>
              <a:rPr lang="en-US" sz="2000" dirty="0">
                <a:solidFill>
                  <a:schemeClr val="accent5">
                    <a:lumMod val="50000"/>
                  </a:schemeClr>
                </a:solidFill>
              </a:rPr>
              <a:t>details of each </a:t>
            </a:r>
            <a:r>
              <a:rPr lang="en-US" sz="2000" dirty="0" smtClean="0">
                <a:solidFill>
                  <a:schemeClr val="accent5">
                    <a:lumMod val="50000"/>
                  </a:schemeClr>
                </a:solidFill>
              </a:rPr>
              <a:t>branch, the </a:t>
            </a:r>
            <a:r>
              <a:rPr lang="en-US" sz="2000" dirty="0">
                <a:solidFill>
                  <a:schemeClr val="accent5">
                    <a:lumMod val="50000"/>
                  </a:schemeClr>
                </a:solidFill>
              </a:rPr>
              <a:t>difficulties that face them in using the system, and </a:t>
            </a:r>
            <a:r>
              <a:rPr lang="en-US" sz="2000" dirty="0" smtClean="0">
                <a:solidFill>
                  <a:schemeClr val="accent5">
                    <a:lumMod val="50000"/>
                  </a:schemeClr>
                </a:solidFill>
              </a:rPr>
              <a:t>knew </a:t>
            </a:r>
            <a:r>
              <a:rPr lang="en-US" sz="2000" dirty="0">
                <a:solidFill>
                  <a:schemeClr val="accent5">
                    <a:lumMod val="50000"/>
                  </a:schemeClr>
                </a:solidFill>
              </a:rPr>
              <a:t>their requirements</a:t>
            </a:r>
            <a:r>
              <a:rPr lang="en-US" sz="2000" dirty="0" smtClean="0">
                <a:solidFill>
                  <a:schemeClr val="accent5">
                    <a:lumMod val="50000"/>
                  </a:schemeClr>
                </a:solidFill>
              </a:rPr>
              <a:t>.</a:t>
            </a:r>
          </a:p>
          <a:p>
            <a:pPr algn="just"/>
            <a:r>
              <a:rPr lang="en-US" sz="2000" dirty="0" smtClean="0">
                <a:solidFill>
                  <a:schemeClr val="accent5">
                    <a:lumMod val="50000"/>
                  </a:schemeClr>
                </a:solidFill>
              </a:rPr>
              <a:t>we </a:t>
            </a:r>
            <a:r>
              <a:rPr lang="en-US" sz="2000" dirty="0" smtClean="0">
                <a:solidFill>
                  <a:schemeClr val="accent5">
                    <a:lumMod val="50000"/>
                  </a:schemeClr>
                </a:solidFill>
              </a:rPr>
              <a:t>inspected old </a:t>
            </a:r>
            <a:r>
              <a:rPr lang="en-US" sz="2000" dirty="0">
                <a:solidFill>
                  <a:schemeClr val="accent5">
                    <a:lumMod val="50000"/>
                  </a:schemeClr>
                </a:solidFill>
              </a:rPr>
              <a:t>system well to avoid mistakes and </a:t>
            </a:r>
            <a:r>
              <a:rPr lang="en-US" sz="2000" dirty="0" smtClean="0">
                <a:solidFill>
                  <a:schemeClr val="accent5">
                    <a:lumMod val="50000"/>
                  </a:schemeClr>
                </a:solidFill>
              </a:rPr>
              <a:t>maked more accurate .</a:t>
            </a:r>
            <a:endParaRPr lang="en-US" dirty="0"/>
          </a:p>
        </p:txBody>
      </p:sp>
    </p:spTree>
    <p:extLst>
      <p:ext uri="{BB962C8B-B14F-4D97-AF65-F5344CB8AC3E}">
        <p14:creationId xmlns:p14="http://schemas.microsoft.com/office/powerpoint/2010/main" val="21936207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2820" y="281175"/>
            <a:ext cx="3817625" cy="763524"/>
          </a:xfrm>
        </p:spPr>
        <p:txBody>
          <a:bodyPr>
            <a:noAutofit/>
          </a:bodyPr>
          <a:lstStyle/>
          <a:p>
            <a:pPr algn="ctr"/>
            <a:r>
              <a:rPr lang="en-US" sz="2400" dirty="0">
                <a:solidFill>
                  <a:srgbClr val="003F4C"/>
                </a:solidFill>
              </a:rPr>
              <a:t>1</a:t>
            </a:r>
            <a:r>
              <a:rPr lang="en-US" sz="2400" dirty="0" smtClean="0">
                <a:solidFill>
                  <a:srgbClr val="003F4C"/>
                </a:solidFill>
              </a:rPr>
              <a:t>.   Ticket Window Branch  </a:t>
            </a:r>
            <a:br>
              <a:rPr lang="en-US" sz="2400" dirty="0" smtClean="0">
                <a:solidFill>
                  <a:srgbClr val="003F4C"/>
                </a:solidFill>
              </a:rPr>
            </a:br>
            <a:endParaRPr lang="en-US" sz="2400" dirty="0">
              <a:solidFill>
                <a:srgbClr val="003F4C"/>
              </a:solidFill>
            </a:endParaRPr>
          </a:p>
        </p:txBody>
      </p:sp>
      <p:sp>
        <p:nvSpPr>
          <p:cNvPr id="4" name="Text Placeholder 3"/>
          <p:cNvSpPr>
            <a:spLocks noGrp="1"/>
          </p:cNvSpPr>
          <p:nvPr>
            <p:ph type="body" sz="half" idx="2"/>
          </p:nvPr>
        </p:nvSpPr>
        <p:spPr>
          <a:xfrm>
            <a:off x="152705" y="1741615"/>
            <a:ext cx="3961180" cy="3397218"/>
          </a:xfrm>
        </p:spPr>
        <p:txBody>
          <a:bodyPr/>
          <a:lstStyle/>
          <a:p>
            <a:r>
              <a:rPr lang="en-US" sz="1600" dirty="0">
                <a:solidFill>
                  <a:schemeClr val="accent5">
                    <a:lumMod val="50000"/>
                  </a:schemeClr>
                </a:solidFill>
              </a:rPr>
              <a:t>U</a:t>
            </a:r>
            <a:r>
              <a:rPr lang="en-US" sz="1600" dirty="0" smtClean="0">
                <a:solidFill>
                  <a:schemeClr val="accent5">
                    <a:lumMod val="50000"/>
                  </a:schemeClr>
                </a:solidFill>
              </a:rPr>
              <a:t>ser </a:t>
            </a:r>
            <a:r>
              <a:rPr lang="en-US" sz="1600" dirty="0">
                <a:solidFill>
                  <a:schemeClr val="accent5">
                    <a:lumMod val="50000"/>
                  </a:schemeClr>
                </a:solidFill>
              </a:rPr>
              <a:t>will print patient ticket , If he is the first time he visits the Institute, he will record his entire data then print ticket and if patient’s data already exist employee will print ticket.</a:t>
            </a:r>
            <a:br>
              <a:rPr lang="en-US" sz="1600" dirty="0">
                <a:solidFill>
                  <a:schemeClr val="accent5">
                    <a:lumMod val="50000"/>
                  </a:schemeClr>
                </a:solidFill>
              </a:rPr>
            </a:br>
            <a:r>
              <a:rPr lang="en-US" sz="1600" dirty="0">
                <a:solidFill>
                  <a:schemeClr val="accent5">
                    <a:lumMod val="50000"/>
                  </a:schemeClr>
                </a:solidFill>
              </a:rPr>
              <a:t>When login to ticket window branch, it is available to you:</a:t>
            </a:r>
            <a:br>
              <a:rPr lang="en-US" sz="1600" dirty="0">
                <a:solidFill>
                  <a:schemeClr val="accent5">
                    <a:lumMod val="50000"/>
                  </a:schemeClr>
                </a:solidFill>
              </a:rPr>
            </a:br>
            <a:r>
              <a:rPr lang="en-US" sz="1600" dirty="0" smtClean="0">
                <a:solidFill>
                  <a:schemeClr val="accent5">
                    <a:lumMod val="50000"/>
                  </a:schemeClr>
                </a:solidFill>
              </a:rPr>
              <a:t>- </a:t>
            </a:r>
            <a:r>
              <a:rPr lang="en-US" sz="1600" dirty="0">
                <a:solidFill>
                  <a:schemeClr val="accent5">
                    <a:lumMod val="50000"/>
                  </a:schemeClr>
                </a:solidFill>
              </a:rPr>
              <a:t>register new patient or searching about old patient whether using patient name or code .</a:t>
            </a:r>
            <a:br>
              <a:rPr lang="en-US" sz="1600" dirty="0">
                <a:solidFill>
                  <a:schemeClr val="accent5">
                    <a:lumMod val="50000"/>
                  </a:schemeClr>
                </a:solidFill>
              </a:rPr>
            </a:br>
            <a:r>
              <a:rPr lang="en-US" sz="1600" dirty="0">
                <a:solidFill>
                  <a:schemeClr val="accent5">
                    <a:lumMod val="50000"/>
                  </a:schemeClr>
                </a:solidFill>
              </a:rPr>
              <a:t>- View patient data </a:t>
            </a:r>
            <a:br>
              <a:rPr lang="en-US" sz="1600" dirty="0">
                <a:solidFill>
                  <a:schemeClr val="accent5">
                    <a:lumMod val="50000"/>
                  </a:schemeClr>
                </a:solidFill>
              </a:rPr>
            </a:br>
            <a:r>
              <a:rPr lang="en-US" sz="1600" dirty="0">
                <a:solidFill>
                  <a:schemeClr val="accent5">
                    <a:lumMod val="50000"/>
                  </a:schemeClr>
                </a:solidFill>
              </a:rPr>
              <a:t>- day's report includes a report on regular tickets or chemical injection </a:t>
            </a:r>
            <a:r>
              <a:rPr lang="en-US" sz="1600" dirty="0" smtClean="0">
                <a:solidFill>
                  <a:schemeClr val="accent5">
                    <a:lumMod val="50000"/>
                  </a:schemeClr>
                </a:solidFill>
              </a:rPr>
              <a:t>tickets .</a:t>
            </a:r>
            <a:endParaRPr lang="en-US" sz="1600" dirty="0">
              <a:solidFill>
                <a:schemeClr val="accent5">
                  <a:lumMod val="50000"/>
                </a:schemeClr>
              </a:solidFill>
            </a:endParaRPr>
          </a:p>
          <a:p>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3885" y="1044700"/>
            <a:ext cx="5030114" cy="4098800"/>
          </a:xfrm>
          <a:prstGeom prst="rect">
            <a:avLst/>
          </a:prstGeom>
          <a:noFill/>
          <a:ln>
            <a:noFill/>
          </a:ln>
          <a:effectLst>
            <a:innerShdw blurRad="114300">
              <a:prstClr val="black"/>
            </a:innerShdw>
          </a:effectLst>
        </p:spPr>
      </p:pic>
    </p:spTree>
    <p:extLst>
      <p:ext uri="{BB962C8B-B14F-4D97-AF65-F5344CB8AC3E}">
        <p14:creationId xmlns:p14="http://schemas.microsoft.com/office/powerpoint/2010/main" val="4020663114"/>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1456</Words>
  <Application>Microsoft Office PowerPoint</Application>
  <PresentationFormat>On-screen Show (16:9)</PresentationFormat>
  <Paragraphs>249</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Buxton Sketch</vt:lpstr>
      <vt:lpstr>Calibri</vt:lpstr>
      <vt:lpstr>Courier New</vt:lpstr>
      <vt:lpstr>Ink Free</vt:lpstr>
      <vt:lpstr>Times New Roman</vt:lpstr>
      <vt:lpstr>Traditional Arabic</vt:lpstr>
      <vt:lpstr>Wingdings</vt:lpstr>
      <vt:lpstr>Office Theme</vt:lpstr>
      <vt:lpstr>Oncology Institute Automation  (OIA)</vt:lpstr>
      <vt:lpstr>Team members</vt:lpstr>
      <vt:lpstr>Agenda</vt:lpstr>
      <vt:lpstr>Introduction</vt:lpstr>
      <vt:lpstr>Motivation</vt:lpstr>
      <vt:lpstr>Problem Statement</vt:lpstr>
      <vt:lpstr>PowerPoint Presentation</vt:lpstr>
      <vt:lpstr>Survey</vt:lpstr>
      <vt:lpstr>1.   Ticket Window Branch   </vt:lpstr>
      <vt:lpstr>2.  Patient Affairs Branch</vt:lpstr>
      <vt:lpstr>3.   Operation Branch </vt:lpstr>
      <vt:lpstr>4.   Laboratory Branch</vt:lpstr>
      <vt:lpstr>5.   Nutrition Branch </vt:lpstr>
      <vt:lpstr>Datasets</vt:lpstr>
      <vt:lpstr>Tools</vt:lpstr>
      <vt:lpstr>Work Plan</vt:lpstr>
      <vt:lpstr>Work Plan</vt:lpstr>
      <vt:lpstr>Work Plan</vt:lpstr>
      <vt:lpstr>Work Plan</vt:lpstr>
      <vt:lpstr>Work Plan</vt:lpstr>
      <vt:lpstr>OIA System</vt:lpstr>
      <vt:lpstr>Login</vt:lpstr>
      <vt:lpstr>1.   Reception Branch</vt:lpstr>
      <vt:lpstr>2.  Operation Branch</vt:lpstr>
      <vt:lpstr>3.   Laboratory Branch</vt:lpstr>
      <vt:lpstr>3.   Laboratory Branch</vt:lpstr>
      <vt:lpstr>3.   Laboratory Branch</vt:lpstr>
      <vt:lpstr>3.   Laboratory Branch</vt:lpstr>
      <vt:lpstr>3.   Laboratory Branch</vt:lpstr>
      <vt:lpstr>3.   Laboratory Branch</vt:lpstr>
      <vt:lpstr>3.   Laboratory Branch</vt:lpstr>
      <vt:lpstr>4.   Nutrition Branch</vt:lpstr>
      <vt:lpstr>5.   Admin</vt:lpstr>
      <vt:lpstr>5.   Admin</vt:lpstr>
      <vt:lpstr>5.   Admin</vt:lpstr>
      <vt:lpstr>5.   Admin</vt:lpstr>
      <vt:lpstr>5.   Admin</vt:lpstr>
      <vt:lpstr>5.   Admin</vt:lpstr>
      <vt:lpstr>5.   Admin</vt:lpstr>
      <vt:lpstr>References </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2018-06-26T22:21:19Z</dcterms:modified>
</cp:coreProperties>
</file>