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98" r:id="rId15"/>
    <p:sldId id="299" r:id="rId16"/>
    <p:sldId id="301" r:id="rId17"/>
    <p:sldId id="300" r:id="rId18"/>
    <p:sldId id="302" r:id="rId19"/>
    <p:sldId id="303" r:id="rId20"/>
    <p:sldId id="304" r:id="rId21"/>
    <p:sldId id="310" r:id="rId22"/>
    <p:sldId id="305" r:id="rId23"/>
    <p:sldId id="306" r:id="rId24"/>
    <p:sldId id="307" r:id="rId25"/>
    <p:sldId id="309" r:id="rId26"/>
    <p:sldId id="308" r:id="rId27"/>
    <p:sldId id="311" r:id="rId28"/>
    <p:sldId id="312" r:id="rId29"/>
    <p:sldId id="313" r:id="rId30"/>
    <p:sldId id="314" r:id="rId31"/>
    <p:sldId id="315" r:id="rId32"/>
    <p:sldId id="31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1" d="100"/>
          <a:sy n="71" d="100"/>
        </p:scale>
        <p:origin x="696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562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4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299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37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5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474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1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71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87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4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22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104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15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60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071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600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88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704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399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39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47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3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67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43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7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37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01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8" y="1999122"/>
            <a:ext cx="9144000" cy="4431983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Implementation and Analysis of Parallel Graph Algorithms 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Using MPI/OpenCL,</a:t>
            </a: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OpenMP, and METIS</a:t>
            </a:r>
            <a:br>
              <a:rPr lang="en-US" sz="3600" dirty="0">
                <a:solidFill>
                  <a:schemeClr val="accent4"/>
                </a:solidFill>
              </a:rPr>
            </a:b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Project Phase#1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5C773-5286-4C60-BEF6-286CB4A1FEB0}"/>
              </a:ext>
            </a:extLst>
          </p:cNvPr>
          <p:cNvSpPr txBox="1"/>
          <p:nvPr/>
        </p:nvSpPr>
        <p:spPr>
          <a:xfrm>
            <a:off x="3234159" y="5607197"/>
            <a:ext cx="189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Ahmed Ateeb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22i-1079</a:t>
            </a:r>
            <a:endParaRPr lang="en-PK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9685C-8838-40F9-9DB8-638C8F71ADBD}"/>
              </a:ext>
            </a:extLst>
          </p:cNvPr>
          <p:cNvSpPr txBox="1"/>
          <p:nvPr/>
        </p:nvSpPr>
        <p:spPr>
          <a:xfrm>
            <a:off x="5296746" y="5607197"/>
            <a:ext cx="189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Faizan Shahid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22i-1235</a:t>
            </a:r>
            <a:endParaRPr lang="en-PK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9FF9F-A53E-4BB9-B5ED-5F88F8EC703D}"/>
              </a:ext>
            </a:extLst>
          </p:cNvPr>
          <p:cNvSpPr txBox="1"/>
          <p:nvPr/>
        </p:nvSpPr>
        <p:spPr>
          <a:xfrm>
            <a:off x="7157377" y="5607197"/>
            <a:ext cx="24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Muneeb Ur Rehman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22i-1017</a:t>
            </a:r>
            <a:endParaRPr lang="en-PK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Implementation Details on Platforms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509473" y="2544592"/>
            <a:ext cx="12051596" cy="245753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Processes edge deletions then insertions in parallel.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Asynchronous updates with configurable synchronization levels.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Batch processing to improve load balancing and reduce memory hotspots.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Uses C++ and OpenMP for parallelism.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977189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(OpenMP)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0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C442E3-E15F-43CD-9743-870EE1FA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5" y="1384745"/>
            <a:ext cx="5125165" cy="5239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233774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Implementation Details on Platforms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790010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(OpenMP)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9CBA-1C01-4C0E-8AB1-75808C34F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486" y="1384744"/>
            <a:ext cx="449098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7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Implementation Details on Platforms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058323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(OpenMP)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207EB-1BFA-4D79-94A1-9650AB7C763C}"/>
              </a:ext>
            </a:extLst>
          </p:cNvPr>
          <p:cNvSpPr txBox="1"/>
          <p:nvPr/>
        </p:nvSpPr>
        <p:spPr>
          <a:xfrm>
            <a:off x="255495" y="1853480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How is thread synchronization achieved? 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0815B-6B2C-45E6-B0CD-E049AE8B6AB4}"/>
              </a:ext>
            </a:extLst>
          </p:cNvPr>
          <p:cNvSpPr txBox="1"/>
          <p:nvPr/>
        </p:nvSpPr>
        <p:spPr>
          <a:xfrm>
            <a:off x="255495" y="2315145"/>
            <a:ext cx="10771093" cy="3073085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Instead of locking Dist[v] with a mutex, threads write updates directly. If two threads update Dist[v] simultaneously, one update may be overwritten, but the iterative process ensures the correct (lower) distance is eventually applied.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Threads synchronize only at the end of each iteration via Change flag to check if any update occurred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705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Implementation Details on Platforms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058323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(OpenMP)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207EB-1BFA-4D79-94A1-9650AB7C763C}"/>
              </a:ext>
            </a:extLst>
          </p:cNvPr>
          <p:cNvSpPr txBox="1"/>
          <p:nvPr/>
        </p:nvSpPr>
        <p:spPr>
          <a:xfrm>
            <a:off x="255495" y="1853480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Why better than using mutex locks? 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0815B-6B2C-45E6-B0CD-E049AE8B6AB4}"/>
              </a:ext>
            </a:extLst>
          </p:cNvPr>
          <p:cNvSpPr txBox="1"/>
          <p:nvPr/>
        </p:nvSpPr>
        <p:spPr>
          <a:xfrm>
            <a:off x="255495" y="2315145"/>
            <a:ext cx="10838329" cy="430419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Iterative updates allow all threads to work concurrently. Mutexes may cause serialization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Lower Overhead: Synchronization at iteration boundaries (or after depth d) is less costly than per-update locks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Scalability: Locks scale poorly with increasing threads (e.g., contention on mutexes).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Iterative updates scale better, as shown in the paper’s results (up to 5x speedup vs. Galois).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86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Implementation Details on Platforms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058323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(OpenMP)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207EB-1BFA-4D79-94A1-9650AB7C763C}"/>
              </a:ext>
            </a:extLst>
          </p:cNvPr>
          <p:cNvSpPr txBox="1"/>
          <p:nvPr/>
        </p:nvSpPr>
        <p:spPr>
          <a:xfrm>
            <a:off x="255495" y="1853480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How are race conditions handled? 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0815B-6B2C-45E6-B0CD-E049AE8B6AB4}"/>
              </a:ext>
            </a:extLst>
          </p:cNvPr>
          <p:cNvSpPr txBox="1"/>
          <p:nvPr/>
        </p:nvSpPr>
        <p:spPr>
          <a:xfrm>
            <a:off x="255495" y="2315145"/>
            <a:ext cx="11053481" cy="3073085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Race conditions (e.g., two threads updating Dist[v]) are harmless because: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Updates are monotonic as Dist[v] is only reduced, so incorrect overwrites are corrected in later iterations.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iterative process ensures all neighbors are rechecked, catching any missed updates.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70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Implementation Details on Platforms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496026" y="2544592"/>
            <a:ext cx="12051596" cy="3073085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Uses Compressed Sparse Row (CSR) format for graph storage.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Vertex Marking Functional Blocks (VMFB) for parallel execution: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ProcessIns, ProcessDel, DisconnectC, ChkNbr functions.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Grid-Stride Loops for handling large operand arrays.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Manages race conditions without explicit locks.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977189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GPU (CUDA)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779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63217" y="817613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GPU (CUDA)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87232-8E6F-47C5-A1FA-D018907B99F8}"/>
              </a:ext>
            </a:extLst>
          </p:cNvPr>
          <p:cNvSpPr txBox="1"/>
          <p:nvPr/>
        </p:nvSpPr>
        <p:spPr>
          <a:xfrm>
            <a:off x="5269362" y="1356541"/>
            <a:ext cx="6922638" cy="4991046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Each phase is divided into a Functional Block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 VMFB has three steps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Vertex Marking: Here each CUDA thread is allocated an operand array element (can be array of edges)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Synchronization: Acts as a global barrier 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Filter: The filter step identifies and stores all marked vertices in an array without duplication. Moreover, this operation reduces the redundant computation due to overlapping affected subgraphs</a:t>
            </a:r>
            <a:endParaRPr lang="en-PK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68C2C-D9DE-4580-B2E4-91FD4475A056}"/>
              </a:ext>
            </a:extLst>
          </p:cNvPr>
          <p:cNvSpPr/>
          <p:nvPr/>
        </p:nvSpPr>
        <p:spPr>
          <a:xfrm>
            <a:off x="263217" y="233399"/>
            <a:ext cx="6566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59F26"/>
                </a:solidFill>
                <a:latin typeface="Century Gothic"/>
              </a:rPr>
              <a:t>Implementation Details on Platforms</a:t>
            </a:r>
            <a:endParaRPr lang="en-PK" sz="2800" b="1" dirty="0">
              <a:solidFill>
                <a:srgbClr val="F59F26"/>
              </a:solidFill>
              <a:latin typeface="Century 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C5539F-2FD9-4FDB-BDA3-A07E7796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4" y="1356541"/>
            <a:ext cx="510611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63217" y="817613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GPU (CUDA)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68C2C-D9DE-4580-B2E4-91FD4475A056}"/>
              </a:ext>
            </a:extLst>
          </p:cNvPr>
          <p:cNvSpPr/>
          <p:nvPr/>
        </p:nvSpPr>
        <p:spPr>
          <a:xfrm>
            <a:off x="263217" y="233399"/>
            <a:ext cx="6566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59F26"/>
                </a:solidFill>
                <a:latin typeface="Century Gothic"/>
              </a:rPr>
              <a:t>Implementation Details on Platforms</a:t>
            </a:r>
            <a:endParaRPr lang="en-PK" sz="2800" b="1" dirty="0">
              <a:solidFill>
                <a:srgbClr val="F59F26"/>
              </a:solidFill>
              <a:latin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C51D6-E1B8-45F0-918A-CAF370E9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" y="1704860"/>
            <a:ext cx="5868219" cy="4801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4297F-5B5B-40C3-9667-C29A8DE57835}"/>
              </a:ext>
            </a:extLst>
          </p:cNvPr>
          <p:cNvSpPr txBox="1"/>
          <p:nvPr/>
        </p:nvSpPr>
        <p:spPr>
          <a:xfrm>
            <a:off x="6731251" y="1613870"/>
            <a:ext cx="4250512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Illustration of the functional steps involved in a VMFB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following VMFB functions are used: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ProcessIns()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ProcessDel()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DisconnectC()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ChkNbr()</a:t>
            </a:r>
            <a:endParaRPr lang="en-PK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2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Experimental Results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GPU and CPU Implementation Setup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B8B54F-CA1B-432A-8A3C-41B6563613E7}"/>
              </a:ext>
            </a:extLst>
          </p:cNvPr>
          <p:cNvSpPr/>
          <p:nvPr/>
        </p:nvSpPr>
        <p:spPr>
          <a:xfrm>
            <a:off x="255495" y="2200234"/>
            <a:ext cx="9695329" cy="24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GPU: NVIDIA Tesla V100 (32GB), AMD EPYC 7452 host.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 CPU: Intel Xeon Gold 6148 (384GB RAM).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 Datasets: Real-world (e.g., Orkut, LiveJournal) and synthetic (R-MAT).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 Edge changes: 50M and 100M, varying insertion/deletion ratios.</a:t>
            </a:r>
          </a:p>
        </p:txBody>
      </p:sp>
    </p:spTree>
    <p:extLst>
      <p:ext uri="{BB962C8B-B14F-4D97-AF65-F5344CB8AC3E}">
        <p14:creationId xmlns:p14="http://schemas.microsoft.com/office/powerpoint/2010/main" val="190951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Experimental Results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55495" y="1979816"/>
            <a:ext cx="12051596" cy="245753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Speedup: Up to 5x vs. Galois.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Scalability improves with more threads, but reduces if less than 15% nodes affected.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Asynchronous updates reduce execution time (Fig. 9).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Batch processing boosts performance at higher thread counts (Fig. 10).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Implementation Results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2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47" y="2190272"/>
            <a:ext cx="9144000" cy="4764381"/>
          </a:xfrm>
        </p:spPr>
        <p:txBody>
          <a:bodyPr lIns="0" tIns="0" rIns="0" bIns="0" anchor="t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“A Parallel Algorithm Template for Updating Single-Source Shortest Paths in Large-Scale Dynamic Networks”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Arindam Khanda, Sriram Srinivasan, Sanjukta Bhowmick, Boyana Norris, Sajal K. Das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Published: IEEE Transactions on Parallel and Distributed Systems, Vol. 33, No. 4, April 2022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714702" y="904477"/>
            <a:ext cx="461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Research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b="1" dirty="0">
                <a:solidFill>
                  <a:schemeClr val="accent4"/>
                </a:solidFill>
                <a:latin typeface="+mj-lt"/>
              </a:rPr>
              <a:t>Paper 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Experimental Results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Implementation Results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C7823-4D66-4A17-923F-D6725C3B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2" y="1870766"/>
            <a:ext cx="5410955" cy="4810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94DBF-BF27-48C1-BAB5-4D916466D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39809"/>
            <a:ext cx="551574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Experimental Results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Shared Memory Implementation Results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6C3C7-D9C0-4CED-ACC1-FD64E1967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7" y="1939485"/>
            <a:ext cx="8957274" cy="46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Experimental Results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55495" y="1979816"/>
            <a:ext cx="12051596" cy="1841979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Speedup: Up to 8.5x (50M changes), 5.6x (100M changes) vs. Gunrock.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Best performance when insertions ≥ 25%.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Recomputation better if deletions &gt; 50% and changes &gt; 50% of network.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GPU Implementation Results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445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Experimental Results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GPU Implementation Results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09734-80A2-4B22-A668-6FDE85A3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1" y="1924144"/>
            <a:ext cx="10068813" cy="46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8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491067" y="1751185"/>
            <a:ext cx="7209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+mj-lt"/>
              </a:rPr>
              <a:t>Our Proposed Parallelizing Strategy for SSSP Algorithm in Dynamic Networks </a:t>
            </a:r>
            <a:endParaRPr lang="en-PK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99897-8F3D-49FD-B14C-FE176EE47C13}"/>
              </a:ext>
            </a:extLst>
          </p:cNvPr>
          <p:cNvSpPr txBox="1"/>
          <p:nvPr/>
        </p:nvSpPr>
        <p:spPr>
          <a:xfrm>
            <a:off x="1415302" y="3537155"/>
            <a:ext cx="9361395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MPI ~ for inter node communication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METIS ~ for graph partitioning, to be used to form subgraphs for MPI messages 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OpenCL ~ for intra node parallelization on heterogenous systems (GPUs)</a:t>
            </a:r>
            <a:endParaRPr lang="en-PK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17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107576" y="535103"/>
            <a:ext cx="70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Our Proposed Parallelization strategy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01708" y="1750820"/>
            <a:ext cx="12304058" cy="6766404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Assign each subgraph to a node, managed by an MPI process.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Broadcast edge changes to all nodes.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Identify affected vertices locally (Step 1 of algorithm).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Exchange boundary vertex information (distances, parents) during Step 2.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 MPI_Allreduce to synchronize global convergence in iterative updates.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Minimize communication by only exchanging affected boundary vertices.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Use non-blocking sends (MPI_Isend) and receives (MPI_Irecv) to overlap computation and communication.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**Challenges**: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- Load imbalance if affected vertices are unevenly distributed.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- High communication overhead for dense boundary regions.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MPI ~ inter-node communication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95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107576" y="535103"/>
            <a:ext cx="70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Our Proposed Parallelization strategy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55495" y="1981652"/>
            <a:ext cx="12304058" cy="245753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Map VMFB to OpenCL kernels: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ProcessIns, ProcessDel, DisconnectC, ChkNbr as separate kernels.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 work-groups to process vertices in parallel.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Store graph in CSR format in global memory.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OpenCl ~ intra-node parallelization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570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107576" y="535103"/>
            <a:ext cx="70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Our Proposed Parallelization strategy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55495" y="1981652"/>
            <a:ext cx="11416552" cy="245753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 METIS to partition graph G(V, E) into k subgraphs, where k is the number of MPI nodes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Preprocess graph to create METIS-compatible input (adjacency list).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Call METIS_PartGraphKway to generate partitions.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Assign partitions to MPI nodes.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METIS ~ graph partitioning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763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107576" y="535103"/>
            <a:ext cx="70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Our Proposed Parallelization strategy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55495" y="1927510"/>
            <a:ext cx="14023042" cy="4919745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1. Initialization: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Partition graph using METIS, distribute subgraphs to MPI nodes.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Initialize local SSSP trees and CSR data structures.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2. Phase 1: Identify Affected Subgraphs: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Broadcast edge changes (</a:t>
            </a:r>
            <a:r>
              <a:rPr lang="el-GR" sz="2000" dirty="0">
                <a:solidFill>
                  <a:schemeClr val="bg1"/>
                </a:solidFill>
                <a:latin typeface="+mj-lt"/>
              </a:rPr>
              <a:t>Δ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E) via MPI.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Process edge insertions/deletions in parallel using OpenMP/OpenCL.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Mark affected vertices locally.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Integrated Parallelization Workflow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244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107576" y="535103"/>
            <a:ext cx="70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Our Proposed Parallelization strategy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55495" y="1981652"/>
            <a:ext cx="14023042" cy="245753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3. Phase 2: Update Affected Subgraphs: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Perform local updates using OpenMP/OpenCL kernels.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Exchange boundary vertex distances/parents via MPI.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- Iterate until convergence, using MPI_Allreduce for global synchronization.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28915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Integrated Parallelization Workflow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45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14" y="920245"/>
            <a:ext cx="10835298" cy="7608493"/>
          </a:xfrm>
        </p:spPr>
        <p:txBody>
          <a:bodyPr wrap="square" lIns="0" tIns="0" rIns="0" bIns="0" numCol="2" anchor="ctr">
            <a:spAutoFit/>
          </a:bodyPr>
          <a:lstStyle/>
          <a:p>
            <a:pPr algn="l">
              <a:lnSpc>
                <a:spcPct val="150000"/>
              </a:lnSpc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1. Introduction to the Problem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2. Key Contributions of the Paper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3. Overview of the Algorithm Template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4. Implementation Details on Platforms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5. Experimental Results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6. Our Proposed Parallelization Strategy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- MPI for Inter-Node Communication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- OpenMP/OpenCL Parallelism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- METIS for Graph Partitioning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7. Conclusion and Future Directions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540914" y="443191"/>
            <a:ext cx="461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Contents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380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16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140404" y="447277"/>
            <a:ext cx="5053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Introduction to the Problem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140404" y="1118997"/>
            <a:ext cx="12051596" cy="5617980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Single Source Shortest Path (SSSP)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Compute shortest paths from a source vertex to all other vertices in a graph.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Dynamic Networks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Graphs where structure changes over time (edge insertions/deletions).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Challenges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Traditional SSSP algorithms assume static graphs.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Large-scale networks (millions of vertices, billions of edges) require scalable solutions.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Frequent updates in dynamic networks make computation from scratch inefficient.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Leverage power of parallel algorithms to update SSSP in dynamic networks, adaptable to various platforms (CPU, GPU).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356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5496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Key Contributions of the Paper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255495" y="1285192"/>
            <a:ext cx="12051596" cy="5572808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Novel Parallel Framework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Identify and process affected subgraphs only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Platform independent design for CPU and GPU architectures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Implementations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Shared Memory (OpenMP)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GPU (CUDA) using Vertex Marking Functional Blocks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Performance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Up to 8.5x speedup on GPU vs. Gunrock (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recomputation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from scratch algorithm).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Up to 5x speedup on shared-memory vs. Galois (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recomputation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from scratch algorithm).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Scalability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Handles large-scale networks with asynchronous updates.</a:t>
            </a:r>
          </a:p>
          <a:p>
            <a:pPr>
              <a:lnSpc>
                <a:spcPct val="150000"/>
              </a:lnSpc>
            </a:pPr>
            <a:endParaRPr lang="en-PK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78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Overview of the Algorithm Template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509473" y="2544592"/>
            <a:ext cx="12051596" cy="245753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Process edge changes (insertions/deletions) in parallel.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Mark affected vertices without synchronization.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Edge Deletion: Disconnect vertices if edge is in SSSP tree.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Edge Insertion: Update distances if new path is shorter.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86D96-AE4C-413D-A451-4E732BE31B3A}"/>
              </a:ext>
            </a:extLst>
          </p:cNvPr>
          <p:cNvSpPr txBox="1"/>
          <p:nvPr/>
        </p:nvSpPr>
        <p:spPr>
          <a:xfrm>
            <a:off x="6535271" y="49538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~ Two-Step Approach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977189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Step 1 – Identify Affected Subgraphs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56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920308-40C3-4630-B154-092FCB6D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5" y="1802375"/>
            <a:ext cx="5010849" cy="4934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Overview of the Algorithm Template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86D96-AE4C-413D-A451-4E732BE31B3A}"/>
              </a:ext>
            </a:extLst>
          </p:cNvPr>
          <p:cNvSpPr txBox="1"/>
          <p:nvPr/>
        </p:nvSpPr>
        <p:spPr>
          <a:xfrm>
            <a:off x="6535271" y="49538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~ Two-Step Approach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09241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Step 1 – Identify Affected Subgraphs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87232-8E6F-47C5-A1FA-D018907B99F8}"/>
              </a:ext>
            </a:extLst>
          </p:cNvPr>
          <p:cNvSpPr txBox="1"/>
          <p:nvPr/>
        </p:nvSpPr>
        <p:spPr>
          <a:xfrm>
            <a:off x="5678061" y="1802375"/>
            <a:ext cx="6173699" cy="430419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For deleted edges set, first check if the edge is in spanning tree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Check which vertex in edge is parent, subsequently change the distance of child to infinity and mark as affected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Perform a similar marking as affected for each edge in inserted edge set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53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Overview of the Algorithm Template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D23B-322B-4E9D-8363-4DC5BD140285}"/>
              </a:ext>
            </a:extLst>
          </p:cNvPr>
          <p:cNvSpPr txBox="1"/>
          <p:nvPr/>
        </p:nvSpPr>
        <p:spPr>
          <a:xfrm>
            <a:off x="509473" y="2544592"/>
            <a:ext cx="12051596" cy="1841979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Recompute shortest paths for affected vertices.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Iterative method to converge to minimum distances.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Asynchronous updates to reduce synchronization.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86D96-AE4C-413D-A451-4E732BE31B3A}"/>
              </a:ext>
            </a:extLst>
          </p:cNvPr>
          <p:cNvSpPr txBox="1"/>
          <p:nvPr/>
        </p:nvSpPr>
        <p:spPr>
          <a:xfrm>
            <a:off x="6535271" y="49538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~ Two-Step Approach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977189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Step 2 – Update Affected Subgraphs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19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61EF-9D98-4062-AE75-8842EED0DF6E}"/>
              </a:ext>
            </a:extLst>
          </p:cNvPr>
          <p:cNvSpPr txBox="1"/>
          <p:nvPr/>
        </p:nvSpPr>
        <p:spPr>
          <a:xfrm>
            <a:off x="255495" y="433830"/>
            <a:ext cx="646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Overview of the Algorithm Template </a:t>
            </a:r>
            <a:endParaRPr lang="en-PK" sz="28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86D96-AE4C-413D-A451-4E732BE31B3A}"/>
              </a:ext>
            </a:extLst>
          </p:cNvPr>
          <p:cNvSpPr txBox="1"/>
          <p:nvPr/>
        </p:nvSpPr>
        <p:spPr>
          <a:xfrm>
            <a:off x="6535271" y="495385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~ Two-Step Approach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F08D-1223-4902-9B43-3697EA87DAE3}"/>
              </a:ext>
            </a:extLst>
          </p:cNvPr>
          <p:cNvSpPr txBox="1"/>
          <p:nvPr/>
        </p:nvSpPr>
        <p:spPr>
          <a:xfrm>
            <a:off x="255495" y="1088079"/>
            <a:ext cx="64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Step 2 – Update Affected Subgraphs</a:t>
            </a:r>
            <a:endParaRPr lang="en-PK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87232-8E6F-47C5-A1FA-D018907B99F8}"/>
              </a:ext>
            </a:extLst>
          </p:cNvPr>
          <p:cNvSpPr txBox="1"/>
          <p:nvPr/>
        </p:nvSpPr>
        <p:spPr>
          <a:xfrm>
            <a:off x="5436014" y="1689445"/>
            <a:ext cx="6173699" cy="430419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For each affected vertex due to deletion, mark the neighbors in subtree as affected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Each vertex’s subtree is checked by a separate thread in parallel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For each affected vertex, recompute shortest distances for its subtree, again parallelizing the process</a:t>
            </a:r>
            <a:endParaRPr lang="en-PK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2DC37-DAB2-4094-AF01-0F9C3ADB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5" y="1689445"/>
            <a:ext cx="4871928" cy="50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3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1429</Words>
  <Application>Microsoft Office PowerPoint</Application>
  <PresentationFormat>Widescreen</PresentationFormat>
  <Paragraphs>210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Segoe UI Light</vt:lpstr>
      <vt:lpstr>Office Theme</vt:lpstr>
      <vt:lpstr>Implementation and Analysis of Parallel Graph Algorithms   Using MPI/OpenCL, OpenMP, and METIS  Project Phase#1 </vt:lpstr>
      <vt:lpstr>“A Parallel Algorithm Template for Updating Single-Source Shortest Paths in Large-Scale Dynamic Networks”  Arindam Khanda, Sriram Srinivasan, Sanjukta Bhowmick, Boyana Norris, Sajal K. Das  Published: IEEE Transactions on Parallel and Distributed Systems, Vol. 33, No. 4, April 2022   </vt:lpstr>
      <vt:lpstr> 1. Introduction to the Problem 2. Key Contributions of the Paper 3. Overview of the Algorithm Template 4. Implementation Details on Platforms 5. Experimental Results 6. Our Proposed Parallelization Strategy    - MPI for Inter-Node Communication    - OpenMP/OpenCL Parallelism    - METIS for Graph Partitioning 7. Conclusion and Future Directions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2025-04-20T11:43:09Z</dcterms:created>
  <dcterms:modified xsi:type="dcterms:W3CDTF">2025-04-20T19:00:47Z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