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7"/>
  </p:notes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30" r:id="rId10"/>
    <p:sldId id="429" r:id="rId11"/>
    <p:sldId id="431" r:id="rId12"/>
    <p:sldId id="432" r:id="rId13"/>
    <p:sldId id="455" r:id="rId14"/>
    <p:sldId id="433" r:id="rId15"/>
    <p:sldId id="435" r:id="rId16"/>
    <p:sldId id="434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8" r:id="rId29"/>
    <p:sldId id="447" r:id="rId30"/>
    <p:sldId id="449" r:id="rId31"/>
    <p:sldId id="450" r:id="rId32"/>
    <p:sldId id="452" r:id="rId33"/>
    <p:sldId id="451" r:id="rId34"/>
    <p:sldId id="454" r:id="rId35"/>
    <p:sldId id="45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8117" autoAdjust="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additions</a:t>
            </a:r>
            <a:r>
              <a:rPr lang="en-US" baseline="0" dirty="0" smtClean="0"/>
              <a:t> can be performed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Figure 3.3 shows a simplified model where the CPU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and the GPU execution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overlap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Many heterogeneous computing applications actually manage overlapped CPU and GPU execution to take advantage of both CPUs and GPUs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prefix the names of variables that are mainly processed by the host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those of variables that are mainly processed by a device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 ourselves the intended usage of these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show the kernel code for vector addition, it is helpful to first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how a conventional CPU-only vector addition function works.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of the pointer variable should be cast to (void **) because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expects a generic pointer;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cudaMemcpy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cannot be used to copy between different GPUs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multiGPU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blocks of a grid are of the same size; each block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contain up to 1,024 threads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exact organization of a grid is determined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execution configuration parameters (within ,, , and .. .) of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kernel launch statement.</a:t>
            </a:r>
            <a:r>
              <a:rPr lang="en-US" dirty="0" smtClean="0"/>
              <a:t>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execution configuration parameter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specifies the dimensions of the grid in number of blocks. The second specifies the dimensions of each block in number of threads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CS3006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2022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9" y="380431"/>
            <a:ext cx="8632556" cy="56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CUDA: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execution </a:t>
            </a:r>
            <a:r>
              <a:rPr lang="en-US" dirty="0"/>
              <a:t>starts with host (CPU) execution.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kernel function </a:t>
            </a:r>
            <a:r>
              <a:rPr lang="en-US" dirty="0" smtClean="0"/>
              <a:t>is called</a:t>
            </a:r>
            <a:r>
              <a:rPr lang="en-US" dirty="0"/>
              <a:t>, or </a:t>
            </a:r>
            <a:r>
              <a:rPr lang="en-US" b="1" i="1" dirty="0"/>
              <a:t>launched</a:t>
            </a:r>
            <a:r>
              <a:rPr lang="en-US" dirty="0"/>
              <a:t>, it is executed by a large number of threads on </a:t>
            </a:r>
            <a:r>
              <a:rPr lang="en-US" dirty="0" smtClean="0"/>
              <a:t>a device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 threads that are generated by a kernel launch are collectively called a </a:t>
            </a:r>
            <a:r>
              <a:rPr lang="en-US" b="1" dirty="0" smtClean="0"/>
              <a:t>GRID</a:t>
            </a:r>
          </a:p>
          <a:p>
            <a:r>
              <a:rPr lang="en-US" dirty="0"/>
              <a:t>When </a:t>
            </a:r>
            <a:r>
              <a:rPr lang="en-US" dirty="0" smtClean="0"/>
              <a:t>all threads </a:t>
            </a:r>
            <a:r>
              <a:rPr lang="en-US" dirty="0"/>
              <a:t>of a kernel complete their execution, the corresponding grid terminates, and the execution continues on the host until another kernel </a:t>
            </a:r>
            <a:r>
              <a:rPr lang="en-US" dirty="0" smtClean="0"/>
              <a:t>is launched.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78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35" y="960895"/>
            <a:ext cx="10519900" cy="51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2" y="532511"/>
            <a:ext cx="7912288" cy="56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Launching a kernel typically generates a large number of threads </a:t>
            </a:r>
            <a:r>
              <a:rPr lang="en-US" dirty="0" smtClean="0"/>
              <a:t>to exploit data parallelism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vector addition example, each thread can be used to</a:t>
            </a:r>
            <a:br>
              <a:rPr lang="en-US" dirty="0"/>
            </a:br>
            <a:r>
              <a:rPr lang="en-US" dirty="0"/>
              <a:t>compute one element of the output vector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number of </a:t>
            </a:r>
            <a:r>
              <a:rPr lang="en-US" dirty="0" smtClean="0"/>
              <a:t>threads that </a:t>
            </a:r>
            <a:r>
              <a:rPr lang="en-US" dirty="0"/>
              <a:t>will be generated by the kernel is equal to the vector length. </a:t>
            </a:r>
            <a:endParaRPr lang="en-US" dirty="0" smtClean="0"/>
          </a:p>
          <a:p>
            <a:pPr lvl="1"/>
            <a:r>
              <a:rPr lang="en-US" dirty="0"/>
              <a:t>CUDA programmers </a:t>
            </a:r>
            <a:r>
              <a:rPr lang="en-US" dirty="0" smtClean="0"/>
              <a:t>can assume </a:t>
            </a:r>
            <a:r>
              <a:rPr lang="en-US" dirty="0"/>
              <a:t>that these threads take very few clock cycles to generate </a:t>
            </a:r>
            <a:r>
              <a:rPr lang="en-US" dirty="0" smtClean="0"/>
              <a:t>and schedule due </a:t>
            </a:r>
            <a:r>
              <a:rPr lang="en-US" dirty="0"/>
              <a:t>to efficient hardware support.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in contrast with traditional </a:t>
            </a:r>
            <a:r>
              <a:rPr lang="en-US" dirty="0" smtClean="0"/>
              <a:t>CPU threads </a:t>
            </a:r>
            <a:r>
              <a:rPr lang="en-US" dirty="0"/>
              <a:t>that typically take thousands of clock cycles to generate and schedule. </a:t>
            </a:r>
          </a:p>
        </p:txBody>
      </p:sp>
    </p:spTree>
    <p:extLst>
      <p:ext uri="{BB962C8B-B14F-4D97-AF65-F5344CB8AC3E}">
        <p14:creationId xmlns:p14="http://schemas.microsoft.com/office/powerpoint/2010/main" val="2042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1" y="723097"/>
            <a:ext cx="10042880" cy="52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VECTOR ADDITION </a:t>
            </a:r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straightforward way to execute vector addition in parallel is to</a:t>
            </a:r>
            <a:br>
              <a:rPr lang="en-US" dirty="0"/>
            </a:br>
            <a:r>
              <a:rPr lang="en-US" dirty="0"/>
              <a:t>modify the </a:t>
            </a:r>
            <a:r>
              <a:rPr lang="en-US" b="1" dirty="0" err="1"/>
              <a:t>vecAdd</a:t>
            </a:r>
            <a:r>
              <a:rPr lang="en-US" b="1" dirty="0"/>
              <a:t>()</a:t>
            </a:r>
            <a:r>
              <a:rPr lang="en-US" dirty="0"/>
              <a:t> function and move its calculations to a CUDA</a:t>
            </a:r>
            <a:br>
              <a:rPr lang="en-US" dirty="0"/>
            </a:br>
            <a:r>
              <a:rPr lang="en-US" dirty="0" smtClean="0"/>
              <a:t>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0" y="635431"/>
            <a:ext cx="10096598" cy="55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beginning of the file, we need to add a C preprocessor</a:t>
            </a:r>
            <a:br>
              <a:rPr lang="en-US" dirty="0"/>
            </a:br>
            <a:r>
              <a:rPr lang="en-US" dirty="0"/>
              <a:t>directive to include the </a:t>
            </a:r>
            <a:r>
              <a:rPr lang="en-US" b="1" dirty="0" err="1"/>
              <a:t>CUDA.h</a:t>
            </a:r>
            <a:r>
              <a:rPr lang="en-US" dirty="0"/>
              <a:t> header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file defines the </a:t>
            </a:r>
            <a:r>
              <a:rPr lang="en-US" dirty="0" smtClean="0"/>
              <a:t>CUDA API </a:t>
            </a:r>
            <a:r>
              <a:rPr lang="en-US" dirty="0"/>
              <a:t>functions and built-in </a:t>
            </a:r>
            <a:r>
              <a:rPr lang="en-US" dirty="0" smtClean="0"/>
              <a:t>variables.</a:t>
            </a:r>
            <a:endParaRPr lang="en-US" dirty="0"/>
          </a:p>
          <a:p>
            <a:r>
              <a:rPr lang="en-US" b="1" dirty="0" smtClean="0"/>
              <a:t>Part </a:t>
            </a:r>
            <a:r>
              <a:rPr lang="en-US" b="1" dirty="0"/>
              <a:t>1</a:t>
            </a:r>
            <a:r>
              <a:rPr lang="en-US" dirty="0"/>
              <a:t> of the function allocates space in the device (GPU) memory to </a:t>
            </a:r>
            <a:r>
              <a:rPr lang="en-US" dirty="0" smtClean="0"/>
              <a:t>hold copies </a:t>
            </a:r>
            <a:r>
              <a:rPr lang="en-US" dirty="0"/>
              <a:t>of the A, B, and C vectors, and copies the vectors from the </a:t>
            </a:r>
            <a:r>
              <a:rPr lang="en-US" dirty="0" smtClean="0"/>
              <a:t>host memory </a:t>
            </a:r>
            <a:r>
              <a:rPr lang="en-US" dirty="0"/>
              <a:t>to the device memory. </a:t>
            </a:r>
            <a:endParaRPr lang="en-US" dirty="0" smtClean="0"/>
          </a:p>
          <a:p>
            <a:r>
              <a:rPr lang="en-US" b="1" dirty="0" smtClean="0"/>
              <a:t>Part </a:t>
            </a:r>
            <a:r>
              <a:rPr lang="en-US" b="1" dirty="0"/>
              <a:t>2</a:t>
            </a:r>
            <a:r>
              <a:rPr lang="en-US" dirty="0"/>
              <a:t> launches parallel execution of </a:t>
            </a:r>
            <a:r>
              <a:rPr lang="en-US" dirty="0" smtClean="0"/>
              <a:t>the actual </a:t>
            </a:r>
            <a:r>
              <a:rPr lang="en-US" dirty="0"/>
              <a:t>vector addition kernel on the </a:t>
            </a:r>
            <a:r>
              <a:rPr lang="en-US" dirty="0" smtClean="0"/>
              <a:t>device</a:t>
            </a:r>
          </a:p>
          <a:p>
            <a:r>
              <a:rPr lang="en-US" b="1" dirty="0" smtClean="0"/>
              <a:t>Part </a:t>
            </a:r>
            <a:r>
              <a:rPr lang="en-US" b="1" dirty="0"/>
              <a:t>3</a:t>
            </a:r>
            <a:r>
              <a:rPr lang="en-US" dirty="0"/>
              <a:t> copies the sum vector </a:t>
            </a:r>
            <a:r>
              <a:rPr lang="en-US" dirty="0" smtClean="0"/>
              <a:t>C from </a:t>
            </a:r>
            <a:r>
              <a:rPr lang="en-US" dirty="0"/>
              <a:t>the device memory back to the host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</a:t>
            </a:r>
            <a:r>
              <a:rPr lang="en-US" dirty="0"/>
              <a:t>revised </a:t>
            </a:r>
            <a:r>
              <a:rPr lang="en-US" b="1" dirty="0" err="1"/>
              <a:t>vecAdd</a:t>
            </a:r>
            <a:r>
              <a:rPr lang="en-US" b="1" dirty="0"/>
              <a:t>()</a:t>
            </a:r>
            <a:r>
              <a:rPr lang="en-US" dirty="0"/>
              <a:t> function is essentially an </a:t>
            </a:r>
            <a:r>
              <a:rPr lang="en-US" dirty="0" smtClean="0"/>
              <a:t>outsourcing agent </a:t>
            </a:r>
            <a:r>
              <a:rPr lang="en-US" dirty="0"/>
              <a:t>that ships input data to a device, activates the calculation on </a:t>
            </a:r>
            <a:r>
              <a:rPr lang="en-US" dirty="0" smtClean="0"/>
              <a:t>the device</a:t>
            </a:r>
            <a:r>
              <a:rPr lang="en-US" dirty="0"/>
              <a:t>, and collects the results from the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agent does so in </a:t>
            </a:r>
            <a:r>
              <a:rPr lang="en-US" dirty="0" smtClean="0"/>
              <a:t>such a </a:t>
            </a:r>
            <a:r>
              <a:rPr lang="en-US" dirty="0"/>
              <a:t>way that the main program does not need to even be aware that </a:t>
            </a:r>
            <a:r>
              <a:rPr lang="en-US" dirty="0" smtClean="0"/>
              <a:t>the vector </a:t>
            </a:r>
            <a:r>
              <a:rPr lang="en-US" dirty="0"/>
              <a:t>addition is now actually done on a device. </a:t>
            </a:r>
          </a:p>
        </p:txBody>
      </p:sp>
    </p:spTree>
    <p:extLst>
      <p:ext uri="{BB962C8B-B14F-4D97-AF65-F5344CB8AC3E}">
        <p14:creationId xmlns:p14="http://schemas.microsoft.com/office/powerpoint/2010/main" val="25087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CUDA (</a:t>
            </a:r>
            <a:r>
              <a:rPr lang="en-US" sz="3200" b="1" dirty="0"/>
              <a:t>Compute Unified Device </a:t>
            </a:r>
            <a:r>
              <a:rPr lang="en-US" sz="3200" b="1" dirty="0" smtClean="0"/>
              <a:t>Architecture) C and Data Parallelism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Global Memory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CUDA, host and devices have separate memory spaces. This </a:t>
            </a:r>
            <a:r>
              <a:rPr lang="en-US" dirty="0" smtClean="0"/>
              <a:t>reflects the </a:t>
            </a:r>
            <a:r>
              <a:rPr lang="en-US" dirty="0"/>
              <a:t>current reality that devices are often hardware cards that come </a:t>
            </a:r>
            <a:r>
              <a:rPr lang="en-US" dirty="0" smtClean="0"/>
              <a:t>with their </a:t>
            </a:r>
            <a:r>
              <a:rPr lang="en-US" dirty="0"/>
              <a:t>own DRAM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NVIDIA GTX480 comes with up </a:t>
            </a:r>
            <a:r>
              <a:rPr lang="en-US" dirty="0" smtClean="0"/>
              <a:t>to </a:t>
            </a:r>
            <a:r>
              <a:rPr lang="en-US" b="1" dirty="0" smtClean="0"/>
              <a:t>4 GB</a:t>
            </a:r>
            <a:r>
              <a:rPr lang="en-US" dirty="0" smtClean="0"/>
              <a:t> of </a:t>
            </a:r>
            <a:r>
              <a:rPr lang="en-US" dirty="0"/>
              <a:t>DRAM, called </a:t>
            </a:r>
            <a:r>
              <a:rPr lang="en-US" b="1" dirty="0"/>
              <a:t>global </a:t>
            </a:r>
            <a:r>
              <a:rPr lang="en-US" b="1" dirty="0" smtClean="0"/>
              <a:t>memory</a:t>
            </a:r>
            <a:r>
              <a:rPr lang="en-US" dirty="0" smtClean="0"/>
              <a:t>, </a:t>
            </a:r>
            <a:r>
              <a:rPr lang="en-US" dirty="0"/>
              <a:t>We </a:t>
            </a:r>
            <a:r>
              <a:rPr lang="en-US" dirty="0" smtClean="0"/>
              <a:t>will also </a:t>
            </a:r>
            <a:r>
              <a:rPr lang="en-US" dirty="0"/>
              <a:t>refer to global memory as device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execute a kernel on </a:t>
            </a:r>
            <a:r>
              <a:rPr lang="en-US" dirty="0" smtClean="0"/>
              <a:t>a device</a:t>
            </a:r>
            <a:r>
              <a:rPr lang="en-US" dirty="0"/>
              <a:t>, the programmer needs to allocate global memory on the device </a:t>
            </a:r>
            <a:r>
              <a:rPr lang="en-US" dirty="0" smtClean="0"/>
              <a:t>and transfer </a:t>
            </a:r>
            <a:r>
              <a:rPr lang="en-US" dirty="0"/>
              <a:t>pertinent data from the host memory to the allocated device memory </a:t>
            </a:r>
            <a:endParaRPr lang="en-US" dirty="0" smtClean="0"/>
          </a:p>
          <a:p>
            <a:pPr lvl="1"/>
            <a:r>
              <a:rPr lang="en-US" dirty="0"/>
              <a:t>Similarly, after device </a:t>
            </a:r>
            <a:r>
              <a:rPr lang="en-US" dirty="0" smtClean="0"/>
              <a:t>execution, the </a:t>
            </a:r>
            <a:r>
              <a:rPr lang="en-US" dirty="0"/>
              <a:t>programmer needs to transfer result data from the device memory </a:t>
            </a:r>
            <a:r>
              <a:rPr lang="en-US" dirty="0" smtClean="0"/>
              <a:t>back to </a:t>
            </a:r>
            <a:r>
              <a:rPr lang="en-US" dirty="0"/>
              <a:t>the host memory and free up the device memory that is no longer needed </a:t>
            </a:r>
          </a:p>
        </p:txBody>
      </p:sp>
    </p:spTree>
    <p:extLst>
      <p:ext uri="{BB962C8B-B14F-4D97-AF65-F5344CB8AC3E}">
        <p14:creationId xmlns:p14="http://schemas.microsoft.com/office/powerpoint/2010/main" val="21434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CUDA runtime </a:t>
            </a:r>
            <a:r>
              <a:rPr lang="en-US" dirty="0" smtClean="0"/>
              <a:t>system provides </a:t>
            </a:r>
            <a:r>
              <a:rPr lang="en-US" dirty="0"/>
              <a:t>Application Programming Interface (API) functions to </a:t>
            </a:r>
            <a:r>
              <a:rPr lang="en-US" dirty="0" smtClean="0"/>
              <a:t>perform these </a:t>
            </a:r>
            <a:r>
              <a:rPr lang="en-US" dirty="0"/>
              <a:t>activities on behalf of the </a:t>
            </a:r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84" y="3393255"/>
            <a:ext cx="8291592" cy="27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CUDA runtime system provides API functions for managing data </a:t>
            </a:r>
            <a:r>
              <a:rPr lang="en-US" dirty="0" smtClean="0"/>
              <a:t>in the </a:t>
            </a:r>
            <a:r>
              <a:rPr lang="en-US" dirty="0"/>
              <a:t>device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Parts 1 and 3 of the </a:t>
            </a:r>
            <a:r>
              <a:rPr lang="en-US" dirty="0" err="1"/>
              <a:t>vecAdd</a:t>
            </a:r>
            <a:r>
              <a:rPr lang="en-US" dirty="0"/>
              <a:t>() </a:t>
            </a:r>
            <a:r>
              <a:rPr lang="en-US" dirty="0" smtClean="0"/>
              <a:t>function in </a:t>
            </a:r>
            <a:r>
              <a:rPr lang="en-US" dirty="0"/>
              <a:t>Figure 3.5 need to use these API functions to allocate device </a:t>
            </a:r>
            <a:r>
              <a:rPr lang="en-US" dirty="0" smtClean="0"/>
              <a:t>memory for </a:t>
            </a:r>
            <a:r>
              <a:rPr lang="en-US" b="1" dirty="0"/>
              <a:t>A, B,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; transfer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from host memory to device </a:t>
            </a:r>
            <a:r>
              <a:rPr lang="en-US" dirty="0" smtClean="0"/>
              <a:t>memory; transfer </a:t>
            </a:r>
            <a:r>
              <a:rPr lang="en-US" b="1" dirty="0"/>
              <a:t>C </a:t>
            </a:r>
            <a:r>
              <a:rPr lang="en-US" dirty="0"/>
              <a:t>from device memory to host memory; and free the </a:t>
            </a:r>
            <a:r>
              <a:rPr lang="en-US" dirty="0" smtClean="0"/>
              <a:t>device memory </a:t>
            </a:r>
            <a:r>
              <a:rPr lang="en-US" dirty="0"/>
              <a:t>for </a:t>
            </a:r>
            <a:r>
              <a:rPr lang="en-US" b="1" dirty="0"/>
              <a:t>A, B</a:t>
            </a:r>
            <a:r>
              <a:rPr lang="en-US" dirty="0"/>
              <a:t>, and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Function </a:t>
            </a:r>
            <a:r>
              <a:rPr lang="en-US" b="1" dirty="0" err="1"/>
              <a:t>cudaMalloc</a:t>
            </a:r>
            <a:r>
              <a:rPr lang="en-US" b="1" dirty="0"/>
              <a:t>()</a:t>
            </a:r>
            <a:r>
              <a:rPr lang="en-US" dirty="0"/>
              <a:t> can be called </a:t>
            </a:r>
            <a:r>
              <a:rPr lang="en-US" dirty="0" smtClean="0"/>
              <a:t>from the </a:t>
            </a:r>
            <a:r>
              <a:rPr lang="en-US" dirty="0"/>
              <a:t>host code to allocate a piece of device global memory for an object </a:t>
            </a:r>
            <a:endParaRPr lang="en-US" dirty="0" smtClean="0"/>
          </a:p>
          <a:p>
            <a:pPr lvl="1"/>
            <a:r>
              <a:rPr lang="en-US" dirty="0"/>
              <a:t>After the computation, </a:t>
            </a:r>
            <a:r>
              <a:rPr lang="en-US" b="1" dirty="0" err="1"/>
              <a:t>cudaFree</a:t>
            </a:r>
            <a:r>
              <a:rPr lang="en-US" b="1" dirty="0"/>
              <a:t>()</a:t>
            </a:r>
            <a:r>
              <a:rPr lang="en-US" dirty="0"/>
              <a:t> is </a:t>
            </a:r>
            <a:r>
              <a:rPr lang="en-US" dirty="0" smtClean="0"/>
              <a:t>called with </a:t>
            </a:r>
            <a:r>
              <a:rPr lang="en-US" dirty="0"/>
              <a:t>pointer </a:t>
            </a:r>
            <a:r>
              <a:rPr lang="en-US" b="1" dirty="0" err="1"/>
              <a:t>d_A</a:t>
            </a:r>
            <a:r>
              <a:rPr lang="en-US" dirty="0"/>
              <a:t> as input to free the storage space for the A vector from </a:t>
            </a:r>
            <a:r>
              <a:rPr lang="en-US" dirty="0" smtClean="0"/>
              <a:t>the device </a:t>
            </a:r>
            <a:r>
              <a:rPr lang="en-US" dirty="0"/>
              <a:t>global memory </a:t>
            </a:r>
          </a:p>
        </p:txBody>
      </p:sp>
    </p:spTree>
    <p:extLst>
      <p:ext uri="{BB962C8B-B14F-4D97-AF65-F5344CB8AC3E}">
        <p14:creationId xmlns:p14="http://schemas.microsoft.com/office/powerpoint/2010/main" val="3668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1" y="728421"/>
            <a:ext cx="10429233" cy="48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88" y="402956"/>
            <a:ext cx="5566784" cy="192009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097280" y="2479890"/>
            <a:ext cx="10058400" cy="324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addresses in </a:t>
            </a:r>
            <a:r>
              <a:rPr lang="en-US" sz="2400" dirty="0" err="1"/>
              <a:t>d_A</a:t>
            </a:r>
            <a:r>
              <a:rPr lang="en-US" sz="2400" dirty="0"/>
              <a:t>, </a:t>
            </a:r>
            <a:r>
              <a:rPr lang="en-US" sz="2400" dirty="0" err="1"/>
              <a:t>d_B</a:t>
            </a:r>
            <a:r>
              <a:rPr lang="en-US" sz="2400" dirty="0"/>
              <a:t>, and </a:t>
            </a:r>
            <a:r>
              <a:rPr lang="en-US" sz="2400" dirty="0" err="1"/>
              <a:t>d_C</a:t>
            </a:r>
            <a:r>
              <a:rPr lang="en-US" sz="2400" dirty="0"/>
              <a:t> are addresses in the device </a:t>
            </a:r>
            <a:r>
              <a:rPr lang="en-US" sz="2400" dirty="0" smtClean="0"/>
              <a:t>memory.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These </a:t>
            </a:r>
            <a:r>
              <a:rPr lang="en-US" sz="2000" dirty="0"/>
              <a:t>addresses should not be dereferenced in the host </a:t>
            </a:r>
            <a:r>
              <a:rPr lang="en-US" sz="2000" dirty="0" smtClean="0"/>
              <a:t>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They should be </a:t>
            </a:r>
            <a:r>
              <a:rPr lang="en-US" sz="2000" dirty="0"/>
              <a:t>mostly used in calling API functions and kernel </a:t>
            </a:r>
            <a:r>
              <a:rPr lang="en-US" sz="2000" dirty="0" smtClean="0"/>
              <a:t>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Part 3 in Figure 3.6 </a:t>
            </a:r>
            <a:r>
              <a:rPr lang="en-US" sz="2000" dirty="0" smtClean="0"/>
              <a:t>can be </a:t>
            </a:r>
            <a:r>
              <a:rPr lang="en-US" sz="2000" dirty="0"/>
              <a:t>completed with the </a:t>
            </a:r>
            <a:r>
              <a:rPr lang="en-US" sz="2000" dirty="0" err="1"/>
              <a:t>cudaFree</a:t>
            </a:r>
            <a:r>
              <a:rPr lang="en-US" sz="2000" dirty="0"/>
              <a:t>() calls for </a:t>
            </a:r>
            <a:r>
              <a:rPr lang="en-US" sz="2000" dirty="0" err="1"/>
              <a:t>d_B</a:t>
            </a:r>
            <a:r>
              <a:rPr lang="en-US" sz="2000" dirty="0"/>
              <a:t> and </a:t>
            </a:r>
            <a:r>
              <a:rPr lang="en-US" sz="2000" dirty="0" err="1"/>
              <a:t>d_C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25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2705" y="3642101"/>
            <a:ext cx="10058400" cy="2211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Once the host code has allocated device memory for the data objects, </a:t>
            </a:r>
            <a:r>
              <a:rPr lang="en-US" sz="2400" dirty="0" smtClean="0"/>
              <a:t>it can </a:t>
            </a:r>
            <a:r>
              <a:rPr lang="en-US" sz="2400" dirty="0"/>
              <a:t>request that data be transferred from host to device.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4" y="218442"/>
            <a:ext cx="5789666" cy="31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4583" y="340964"/>
            <a:ext cx="110657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vecAdd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(float* A, float* B, float* C,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n *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B_d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((void **) &amp;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solidFill>
                <a:srgbClr val="242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 invocation code – to be shown later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solidFill>
                <a:srgbClr val="2420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sz="2000" b="1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device memory for A, B, C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d_Ad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42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478" y="6428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vTgl"/>
              </a:rPr>
              <a:t>Fig 3.9 A </a:t>
            </a:r>
            <a:r>
              <a:rPr lang="en-US" dirty="0">
                <a:solidFill>
                  <a:schemeClr val="bg1"/>
                </a:solidFill>
                <a:latin typeface="AdvTgl"/>
              </a:rPr>
              <a:t>more complete version of </a:t>
            </a:r>
            <a:r>
              <a:rPr lang="en-US" sz="1600" b="1" dirty="0" err="1">
                <a:solidFill>
                  <a:schemeClr val="bg1"/>
                </a:solidFill>
                <a:latin typeface="AdvOTc8acc91a"/>
              </a:rPr>
              <a:t>vecAdd</a:t>
            </a:r>
            <a:r>
              <a:rPr lang="en-US" sz="1600" b="1" dirty="0" smtClean="0">
                <a:solidFill>
                  <a:schemeClr val="bg1"/>
                </a:solidFill>
                <a:latin typeface="AdvOTc8acc91a"/>
              </a:rPr>
              <a:t>()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 AND THREADING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CUDA, a kernel </a:t>
            </a:r>
            <a:r>
              <a:rPr lang="en-US" dirty="0" smtClean="0"/>
              <a:t>function specifies </a:t>
            </a:r>
            <a:r>
              <a:rPr lang="en-US" dirty="0"/>
              <a:t>the code to be executed by all threads during a </a:t>
            </a:r>
            <a:r>
              <a:rPr lang="en-US" dirty="0" smtClean="0"/>
              <a:t>parallel phase.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all these threads execute the same code, CUDA programming is </a:t>
            </a:r>
            <a:r>
              <a:rPr lang="en-US" dirty="0" smtClean="0"/>
              <a:t>an instance </a:t>
            </a:r>
            <a:r>
              <a:rPr lang="en-US" dirty="0"/>
              <a:t>of the well-known </a:t>
            </a:r>
            <a:r>
              <a:rPr lang="en-US" b="1" dirty="0"/>
              <a:t>SPMD (single program, multiple </a:t>
            </a:r>
            <a:r>
              <a:rPr lang="en-US" b="1" dirty="0" smtClean="0"/>
              <a:t>data)</a:t>
            </a:r>
            <a:r>
              <a:rPr lang="en-US" dirty="0"/>
              <a:t> </a:t>
            </a:r>
            <a:r>
              <a:rPr lang="en-US" dirty="0" smtClean="0"/>
              <a:t>parallel </a:t>
            </a:r>
            <a:r>
              <a:rPr lang="en-US" dirty="0"/>
              <a:t>programming </a:t>
            </a:r>
            <a:r>
              <a:rPr lang="en-US" dirty="0" smtClean="0"/>
              <a:t>style</a:t>
            </a:r>
          </a:p>
          <a:p>
            <a:pPr lvl="1"/>
            <a:endParaRPr lang="en-US" dirty="0"/>
          </a:p>
          <a:p>
            <a:r>
              <a:rPr lang="en-US" dirty="0"/>
              <a:t>When a host code launches a kernel, the CUDA runtime system generates a grid of threads that are organized in a </a:t>
            </a:r>
            <a:r>
              <a:rPr lang="en-US" b="1" dirty="0"/>
              <a:t>two-level</a:t>
            </a:r>
            <a:r>
              <a:rPr lang="en-US" dirty="0"/>
              <a:t> hierarchy </a:t>
            </a:r>
          </a:p>
          <a:p>
            <a:pPr lvl="1"/>
            <a:r>
              <a:rPr lang="en-US" dirty="0"/>
              <a:t>grid is organized into an array of thread </a:t>
            </a:r>
            <a:r>
              <a:rPr lang="en-US" dirty="0" smtClean="0"/>
              <a:t>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40" y="1299088"/>
            <a:ext cx="9568919" cy="40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number of threads in each </a:t>
            </a:r>
            <a:r>
              <a:rPr lang="en-US" dirty="0" smtClean="0"/>
              <a:t>thread block </a:t>
            </a:r>
            <a:r>
              <a:rPr lang="en-US" dirty="0"/>
              <a:t>is specified by the </a:t>
            </a:r>
            <a:r>
              <a:rPr lang="en-US" b="1" dirty="0"/>
              <a:t>host code</a:t>
            </a:r>
            <a:r>
              <a:rPr lang="en-US" dirty="0"/>
              <a:t> when a kernel is launched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same kernel </a:t>
            </a:r>
            <a:r>
              <a:rPr lang="en-US" dirty="0"/>
              <a:t>can be launched with different numbers of threads at different </a:t>
            </a:r>
            <a:r>
              <a:rPr lang="en-US" dirty="0" smtClean="0"/>
              <a:t>parts of </a:t>
            </a:r>
            <a:r>
              <a:rPr lang="en-US" dirty="0"/>
              <a:t>the host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given grid of threads, the number of threads in </a:t>
            </a:r>
            <a:r>
              <a:rPr lang="en-US" dirty="0" smtClean="0"/>
              <a:t>a block </a:t>
            </a:r>
            <a:r>
              <a:rPr lang="en-US" dirty="0"/>
              <a:t>is available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r>
              <a:rPr lang="en-US" dirty="0"/>
              <a:t>Each thread in a block has a unique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/>
              <a:t> value.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each </a:t>
            </a:r>
            <a:r>
              <a:rPr lang="en-US" dirty="0" smtClean="0"/>
              <a:t>thread to </a:t>
            </a:r>
            <a:r>
              <a:rPr lang="en-US" dirty="0"/>
              <a:t>combine its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dirty="0"/>
              <a:t> values to create a unique </a:t>
            </a:r>
            <a:r>
              <a:rPr lang="en-US" dirty="0" smtClean="0"/>
              <a:t>global index </a:t>
            </a:r>
            <a:r>
              <a:rPr lang="en-US" dirty="0"/>
              <a:t>for itself with the entire grid </a:t>
            </a:r>
          </a:p>
        </p:txBody>
      </p:sp>
    </p:spTree>
    <p:extLst>
      <p:ext uri="{BB962C8B-B14F-4D97-AF65-F5344CB8AC3E}">
        <p14:creationId xmlns:p14="http://schemas.microsoft.com/office/powerpoint/2010/main" val="7615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 (Chapter#3)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690259" cy="4023360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sz="3200" b="1" dirty="0" smtClean="0"/>
              <a:t>Programming Massively Parallel Processors</a:t>
            </a:r>
          </a:p>
          <a:p>
            <a:pPr marL="201168" lvl="1" indent="0" algn="ctr">
              <a:buNone/>
            </a:pPr>
            <a:r>
              <a:rPr lang="en-US" dirty="0" smtClean="0"/>
              <a:t>David B. Kirk</a:t>
            </a:r>
          </a:p>
          <a:p>
            <a:pPr marL="201168" lvl="1" indent="0" algn="ctr">
              <a:buNone/>
            </a:pPr>
            <a:r>
              <a:rPr lang="en-US" dirty="0" smtClean="0"/>
              <a:t>Wen-</a:t>
            </a:r>
            <a:r>
              <a:rPr lang="en-US" dirty="0" err="1" smtClean="0"/>
              <a:t>mei</a:t>
            </a:r>
            <a:r>
              <a:rPr lang="en-US" dirty="0" smtClean="0"/>
              <a:t> W. </a:t>
            </a:r>
            <a:r>
              <a:rPr lang="en-US" dirty="0" err="1" smtClean="0"/>
              <a:t>Hwu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898" y="2092458"/>
            <a:ext cx="2861214" cy="35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data index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calculated as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blockIdx.x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 err="1"/>
              <a:t>blockDim.x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threadIdx.x</a:t>
            </a:r>
            <a:endParaRPr lang="en-US" dirty="0"/>
          </a:p>
          <a:p>
            <a:r>
              <a:rPr lang="en-US" dirty="0"/>
              <a:t>Since </a:t>
            </a:r>
            <a:r>
              <a:rPr lang="en-US" dirty="0" err="1"/>
              <a:t>blockDim</a:t>
            </a:r>
            <a:r>
              <a:rPr lang="en-US" dirty="0"/>
              <a:t> </a:t>
            </a:r>
            <a:r>
              <a:rPr lang="en-US" dirty="0" smtClean="0"/>
              <a:t>is 256 </a:t>
            </a:r>
            <a:r>
              <a:rPr lang="en-US" dirty="0"/>
              <a:t>in our </a:t>
            </a:r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i</a:t>
            </a:r>
            <a:r>
              <a:rPr lang="en-US" dirty="0"/>
              <a:t> values of threads in block 0 ranges from 0 to </a:t>
            </a:r>
            <a:r>
              <a:rPr lang="en-US" dirty="0" smtClean="0"/>
              <a:t>255, block </a:t>
            </a:r>
            <a:r>
              <a:rPr lang="en-US" dirty="0"/>
              <a:t>1 range from 256 to </a:t>
            </a:r>
            <a:r>
              <a:rPr lang="en-US" dirty="0" smtClean="0"/>
              <a:t>511, and block </a:t>
            </a:r>
            <a:r>
              <a:rPr lang="en-US" dirty="0"/>
              <a:t>2 range from 512 to 767.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each thread uses </a:t>
            </a:r>
            <a:r>
              <a:rPr lang="en-US" b="1" dirty="0" err="1"/>
              <a:t>i</a:t>
            </a:r>
            <a:r>
              <a:rPr lang="en-US" dirty="0"/>
              <a:t> to access 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d_B</a:t>
            </a:r>
            <a:r>
              <a:rPr lang="en-US" dirty="0"/>
              <a:t>, and </a:t>
            </a:r>
            <a:r>
              <a:rPr lang="en-US" dirty="0" err="1"/>
              <a:t>d_C</a:t>
            </a:r>
            <a:r>
              <a:rPr lang="en-US" dirty="0"/>
              <a:t>, these </a:t>
            </a:r>
            <a:r>
              <a:rPr lang="en-US" dirty="0" smtClean="0"/>
              <a:t>threads cover </a:t>
            </a:r>
            <a:r>
              <a:rPr lang="en-US" dirty="0"/>
              <a:t>the first 768 iterations of the original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launching the </a:t>
            </a:r>
            <a:r>
              <a:rPr lang="en-US" dirty="0" smtClean="0"/>
              <a:t>kernel with </a:t>
            </a:r>
            <a:r>
              <a:rPr lang="en-US" dirty="0"/>
              <a:t>a larger number of blocks, one can process larger vectors </a:t>
            </a:r>
          </a:p>
        </p:txBody>
      </p:sp>
    </p:spTree>
    <p:extLst>
      <p:ext uri="{BB962C8B-B14F-4D97-AF65-F5344CB8AC3E}">
        <p14:creationId xmlns:p14="http://schemas.microsoft.com/office/powerpoint/2010/main" val="9872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2" y="260303"/>
            <a:ext cx="8710048" cy="60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one can use both </a:t>
            </a:r>
            <a:r>
              <a:rPr lang="en-US" b="1" dirty="0"/>
              <a:t>__host__</a:t>
            </a:r>
            <a:r>
              <a:rPr lang="en-US" dirty="0"/>
              <a:t> and </a:t>
            </a:r>
            <a:r>
              <a:rPr lang="en-US" b="1" dirty="0"/>
              <a:t>__device__</a:t>
            </a:r>
            <a:r>
              <a:rPr lang="en-US" dirty="0"/>
              <a:t> in a function</a:t>
            </a:r>
            <a:br>
              <a:rPr lang="en-US" dirty="0"/>
            </a:br>
            <a:r>
              <a:rPr lang="en-US" dirty="0"/>
              <a:t>declaration.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combination tells the compilation system to generate two</a:t>
            </a:r>
            <a:br>
              <a:rPr lang="en-US" dirty="0"/>
            </a:br>
            <a:r>
              <a:rPr lang="en-US" dirty="0"/>
              <a:t>versions of object files for the same function. </a:t>
            </a:r>
            <a:endParaRPr lang="en-US" dirty="0" smtClean="0"/>
          </a:p>
          <a:p>
            <a:pPr lvl="2"/>
            <a:r>
              <a:rPr lang="en-US" dirty="0" smtClean="0"/>
              <a:t>One </a:t>
            </a:r>
            <a:r>
              <a:rPr lang="en-US" dirty="0"/>
              <a:t>is executed on the </a:t>
            </a:r>
            <a:r>
              <a:rPr lang="en-US" dirty="0" smtClean="0"/>
              <a:t>host and </a:t>
            </a:r>
            <a:r>
              <a:rPr lang="en-US" dirty="0"/>
              <a:t>can only be called from a host function. The other is executed on</a:t>
            </a:r>
            <a:br>
              <a:rPr lang="en-US" dirty="0"/>
            </a:br>
            <a:r>
              <a:rPr lang="en-US" dirty="0"/>
              <a:t>the device and can only be </a:t>
            </a:r>
            <a:r>
              <a:rPr lang="en-US" dirty="0" smtClean="0"/>
              <a:t>called </a:t>
            </a:r>
            <a:r>
              <a:rPr lang="en-US" dirty="0"/>
              <a:t>from a device or kernel function 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There is an </a:t>
            </a:r>
            <a:r>
              <a:rPr lang="en-US" b="1" dirty="0"/>
              <a:t>automatic (local)</a:t>
            </a:r>
            <a:r>
              <a:rPr lang="en-US" dirty="0"/>
              <a:t> variable </a:t>
            </a:r>
            <a:r>
              <a:rPr lang="en-US" b="1" dirty="0" err="1"/>
              <a:t>i</a:t>
            </a:r>
            <a:r>
              <a:rPr lang="en-US" dirty="0"/>
              <a:t> in </a:t>
            </a:r>
            <a:r>
              <a:rPr lang="en-US" dirty="0" smtClean="0"/>
              <a:t>Figure.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dirty="0" smtClean="0"/>
              <a:t>CUDA kernel </a:t>
            </a:r>
            <a:r>
              <a:rPr lang="en-US" dirty="0"/>
              <a:t>function, automatic variables are private to each thread </a:t>
            </a:r>
          </a:p>
        </p:txBody>
      </p:sp>
    </p:spTree>
    <p:extLst>
      <p:ext uri="{BB962C8B-B14F-4D97-AF65-F5344CB8AC3E}">
        <p14:creationId xmlns:p14="http://schemas.microsoft.com/office/powerpoint/2010/main" val="1701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comparison between Figure 3.4 and Figure 3.11 reveals an</a:t>
            </a:r>
            <a:br>
              <a:rPr lang="en-US" dirty="0"/>
            </a:br>
            <a:r>
              <a:rPr lang="en-US" dirty="0"/>
              <a:t>important insight for CUDA kernels and a CUDA kernel launch.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kernel </a:t>
            </a:r>
            <a:r>
              <a:rPr lang="en-US" dirty="0"/>
              <a:t>function in Figure 3.11 does not have a loop that corresponds </a:t>
            </a:r>
            <a:r>
              <a:rPr lang="en-US" dirty="0" smtClean="0"/>
              <a:t>to the </a:t>
            </a:r>
            <a:r>
              <a:rPr lang="en-US" dirty="0"/>
              <a:t>one in Figure 3.4. </a:t>
            </a:r>
            <a:endParaRPr lang="en-US" dirty="0" smtClean="0"/>
          </a:p>
          <a:p>
            <a:pPr lvl="1"/>
            <a:r>
              <a:rPr lang="en-US" dirty="0" smtClean="0"/>
              <a:t>Readers </a:t>
            </a:r>
            <a:r>
              <a:rPr lang="en-US" dirty="0"/>
              <a:t>should ask where the loop went. </a:t>
            </a:r>
            <a:r>
              <a:rPr lang="en-US" dirty="0" smtClean="0"/>
              <a:t>The answer </a:t>
            </a:r>
            <a:r>
              <a:rPr lang="en-US" dirty="0"/>
              <a:t>is that the loop is now replaced with the grid of threads. </a:t>
            </a:r>
          </a:p>
        </p:txBody>
      </p:sp>
    </p:spTree>
    <p:extLst>
      <p:ext uri="{BB962C8B-B14F-4D97-AF65-F5344CB8AC3E}">
        <p14:creationId xmlns:p14="http://schemas.microsoft.com/office/powerpoint/2010/main" val="2551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host code launches a kernel, it sets the grid and </a:t>
            </a:r>
            <a:r>
              <a:rPr lang="en-US" dirty="0" smtClean="0"/>
              <a:t>thread block</a:t>
            </a:r>
            <a:r>
              <a:rPr lang="en-US" dirty="0"/>
              <a:t> </a:t>
            </a:r>
            <a:r>
              <a:rPr lang="en-US" dirty="0" smtClean="0"/>
              <a:t>dimensions </a:t>
            </a:r>
            <a:r>
              <a:rPr lang="en-US" dirty="0"/>
              <a:t>via </a:t>
            </a:r>
            <a:r>
              <a:rPr lang="en-US" b="1" dirty="0" smtClean="0"/>
              <a:t>execution configuration parameters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configuration parameters are given between </a:t>
            </a:r>
            <a:r>
              <a:rPr lang="en-US" dirty="0" smtClean="0"/>
              <a:t>the </a:t>
            </a:r>
            <a:r>
              <a:rPr lang="en-US" b="1" dirty="0" smtClean="0"/>
              <a:t>&lt;&lt;&lt; </a:t>
            </a:r>
            <a:r>
              <a:rPr lang="en-US" dirty="0" smtClean="0"/>
              <a:t>and </a:t>
            </a:r>
            <a:r>
              <a:rPr lang="en-US" b="1" dirty="0" smtClean="0"/>
              <a:t>&gt;&gt;&gt;</a:t>
            </a:r>
            <a:r>
              <a:rPr lang="en-US" dirty="0" smtClean="0"/>
              <a:t> </a:t>
            </a:r>
            <a:r>
              <a:rPr lang="en-US" dirty="0"/>
              <a:t>before the traditional C function </a:t>
            </a:r>
            <a:r>
              <a:rPr lang="en-US" dirty="0" smtClean="0"/>
              <a:t>arguments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configuration parameter gives the number of thread blocks in </a:t>
            </a:r>
            <a:r>
              <a:rPr lang="en-US" dirty="0" smtClean="0"/>
              <a:t>the grid</a:t>
            </a:r>
          </a:p>
          <a:p>
            <a:pPr lvl="1"/>
            <a:r>
              <a:rPr lang="en-US" dirty="0" smtClean="0"/>
              <a:t>The second specifies </a:t>
            </a:r>
            <a:r>
              <a:rPr lang="en-US" dirty="0"/>
              <a:t>the number of threads in each thread block </a:t>
            </a:r>
          </a:p>
        </p:txBody>
      </p:sp>
    </p:spTree>
    <p:extLst>
      <p:ext uri="{BB962C8B-B14F-4D97-AF65-F5344CB8AC3E}">
        <p14:creationId xmlns:p14="http://schemas.microsoft.com/office/powerpoint/2010/main" val="15016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24" y="792967"/>
            <a:ext cx="8880528" cy="54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chosen </a:t>
            </a:r>
            <a:r>
              <a:rPr lang="en-US" dirty="0"/>
              <a:t>CUDA C for our code examples and </a:t>
            </a:r>
            <a:r>
              <a:rPr lang="en-US" dirty="0" smtClean="0"/>
              <a:t>exercises.</a:t>
            </a:r>
          </a:p>
          <a:p>
            <a:pPr lvl="1"/>
            <a:r>
              <a:rPr lang="en-US" dirty="0" smtClean="0"/>
              <a:t>CUDA </a:t>
            </a:r>
            <a:r>
              <a:rPr lang="en-US" dirty="0"/>
              <a:t>C is </a:t>
            </a:r>
            <a:r>
              <a:rPr lang="en-US" dirty="0" smtClean="0"/>
              <a:t>an extension </a:t>
            </a:r>
            <a:r>
              <a:rPr lang="en-US" dirty="0"/>
              <a:t>to the popular C programming language1 with new keywords </a:t>
            </a:r>
            <a:r>
              <a:rPr lang="en-US" dirty="0" smtClean="0"/>
              <a:t>and application </a:t>
            </a:r>
            <a:r>
              <a:rPr lang="en-US" dirty="0"/>
              <a:t>programming interfaces for programmers to take advantage </a:t>
            </a:r>
            <a:r>
              <a:rPr lang="en-US" dirty="0" smtClean="0"/>
              <a:t>of heterogeneous </a:t>
            </a:r>
            <a:r>
              <a:rPr lang="en-US" dirty="0"/>
              <a:t>computing systems that contain both CPUs and </a:t>
            </a:r>
            <a:r>
              <a:rPr lang="en-US" dirty="0" smtClean="0"/>
              <a:t>massively parallel </a:t>
            </a:r>
            <a:r>
              <a:rPr lang="en-US" dirty="0"/>
              <a:t>GPU’s.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 CUDA programmer, the computing system consists of </a:t>
            </a:r>
            <a:r>
              <a:rPr lang="en-US" dirty="0" smtClean="0"/>
              <a:t>a </a:t>
            </a:r>
            <a:r>
              <a:rPr lang="en-US" b="1" dirty="0" smtClean="0"/>
              <a:t>host</a:t>
            </a:r>
            <a:r>
              <a:rPr lang="en-US" dirty="0" smtClean="0"/>
              <a:t> </a:t>
            </a:r>
            <a:r>
              <a:rPr lang="en-US" dirty="0"/>
              <a:t>that is a traditional </a:t>
            </a:r>
            <a:r>
              <a:rPr lang="en-US" b="1" dirty="0"/>
              <a:t>CPU</a:t>
            </a:r>
            <a:r>
              <a:rPr lang="en-US" dirty="0"/>
              <a:t>, such as an Intel architecture microprocessor</a:t>
            </a:r>
            <a:br>
              <a:rPr lang="en-US" dirty="0"/>
            </a:br>
            <a:r>
              <a:rPr lang="en-US" dirty="0"/>
              <a:t>in personal computers today, and one or more devices that are processors</a:t>
            </a:r>
            <a:br>
              <a:rPr lang="en-US" dirty="0"/>
            </a:br>
            <a:r>
              <a:rPr lang="en-US" dirty="0"/>
              <a:t>with a massive number of arithmetic units.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CUDA device is typically </a:t>
            </a:r>
            <a:r>
              <a:rPr lang="en-US" dirty="0" smtClean="0"/>
              <a:t>a </a:t>
            </a:r>
            <a:r>
              <a:rPr lang="en-US" b="1" dirty="0" smtClean="0"/>
              <a:t>GPU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4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1" y="2187843"/>
            <a:ext cx="7256677" cy="40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CUDA is </a:t>
            </a:r>
            <a:r>
              <a:rPr lang="en-US" dirty="0"/>
              <a:t>a parallel computing platform and programming model developed by </a:t>
            </a:r>
            <a:r>
              <a:rPr lang="en-US" dirty="0" err="1"/>
              <a:t>Nvidia</a:t>
            </a:r>
            <a:r>
              <a:rPr lang="en-US" dirty="0"/>
              <a:t> for general computing on its own </a:t>
            </a:r>
            <a:r>
              <a:rPr lang="en-US" dirty="0" smtClean="0"/>
              <a:t>GPUs (graphics </a:t>
            </a:r>
            <a:r>
              <a:rPr lang="en-US" dirty="0"/>
              <a:t>processing units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CUDA </a:t>
            </a:r>
            <a:r>
              <a:rPr lang="en-US" dirty="0"/>
              <a:t>enables developers to speed up compute-intensive applications by harnessing the power of GPUs for the parallelizable part of the computation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While there have been other proposed APIs for GPUs, such as </a:t>
            </a:r>
            <a:r>
              <a:rPr lang="en-US" b="1" dirty="0" err="1"/>
              <a:t>OpenCL</a:t>
            </a:r>
            <a:r>
              <a:rPr lang="en-US" dirty="0"/>
              <a:t>, and there are competitive GPUs from other companies, such as AMD, the combination of </a:t>
            </a:r>
            <a:r>
              <a:rPr lang="en-US" b="1" dirty="0"/>
              <a:t>CUDA</a:t>
            </a:r>
            <a:r>
              <a:rPr lang="en-US" dirty="0"/>
              <a:t> and </a:t>
            </a:r>
            <a:r>
              <a:rPr lang="en-US" b="1" dirty="0" err="1"/>
              <a:t>Nvidia</a:t>
            </a:r>
            <a:r>
              <a:rPr lang="en-US" b="1" dirty="0"/>
              <a:t> GPUs</a:t>
            </a:r>
            <a:r>
              <a:rPr lang="en-US" dirty="0"/>
              <a:t> dominates several application areas, including deep learning, and is a foundation for some of the fastest computers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42747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Programming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a CUDA program reflects the coexistence of a host </a:t>
            </a:r>
            <a:r>
              <a:rPr lang="en-US" b="1" dirty="0"/>
              <a:t>(CPU)</a:t>
            </a:r>
            <a:r>
              <a:rPr lang="en-US" dirty="0"/>
              <a:t> </a:t>
            </a:r>
            <a:r>
              <a:rPr lang="en-US" dirty="0" smtClean="0"/>
              <a:t>and one </a:t>
            </a:r>
            <a:r>
              <a:rPr lang="en-US" dirty="0"/>
              <a:t>or more devices (</a:t>
            </a:r>
            <a:r>
              <a:rPr lang="en-US" b="1" dirty="0"/>
              <a:t>GPUs</a:t>
            </a:r>
            <a:r>
              <a:rPr lang="en-US" dirty="0"/>
              <a:t>) in the computer.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CUDA source file </a:t>
            </a:r>
            <a:r>
              <a:rPr lang="en-US" dirty="0" smtClean="0"/>
              <a:t>can have </a:t>
            </a:r>
            <a:r>
              <a:rPr lang="en-US" dirty="0"/>
              <a:t>a mixture of both host and device code. </a:t>
            </a:r>
            <a:endParaRPr lang="en-US" dirty="0" smtClean="0"/>
          </a:p>
          <a:p>
            <a:pPr lvl="1"/>
            <a:r>
              <a:rPr lang="en-US" dirty="0"/>
              <a:t>By default, any traditional C program is a CUDA program that contains only host code </a:t>
            </a:r>
            <a:endParaRPr lang="en-US" dirty="0" smtClean="0"/>
          </a:p>
          <a:p>
            <a:r>
              <a:rPr lang="en-US" dirty="0"/>
              <a:t>The function or </a:t>
            </a:r>
            <a:r>
              <a:rPr lang="en-US" dirty="0" smtClean="0"/>
              <a:t>data declarations </a:t>
            </a:r>
            <a:r>
              <a:rPr lang="en-US" dirty="0"/>
              <a:t>for the device are clearly marked with special CUDA </a:t>
            </a:r>
            <a:r>
              <a:rPr lang="en-US" dirty="0" smtClean="0"/>
              <a:t>keywords.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typically functions that exhibit a rich amount of data </a:t>
            </a:r>
            <a:r>
              <a:rPr lang="en-US" dirty="0" smtClean="0"/>
              <a:t>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Programming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Once device functions and data declarations are added to a source file, it </a:t>
            </a:r>
            <a:r>
              <a:rPr lang="en-US" dirty="0" smtClean="0"/>
              <a:t>is no </a:t>
            </a:r>
            <a:r>
              <a:rPr lang="en-US" dirty="0"/>
              <a:t>longer acceptable to a traditional C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The </a:t>
            </a:r>
            <a:r>
              <a:rPr lang="en-US" dirty="0"/>
              <a:t>code needs to be compiled by a compiler that recognizes and understands these additional </a:t>
            </a:r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E.g. a </a:t>
            </a:r>
            <a:r>
              <a:rPr lang="en-US" dirty="0"/>
              <a:t>CUDA C compiler by NVIDIA called </a:t>
            </a:r>
            <a:r>
              <a:rPr lang="en-US" dirty="0" smtClean="0"/>
              <a:t>NVCC (NVIDIA </a:t>
            </a:r>
            <a:r>
              <a:rPr lang="en-US" dirty="0"/>
              <a:t>C Compiler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NVCC processes a CUDA program, using the CUDA keywords to separate the host </a:t>
            </a:r>
            <a:r>
              <a:rPr lang="en-US" dirty="0" smtClean="0"/>
              <a:t>code and </a:t>
            </a:r>
            <a:r>
              <a:rPr lang="en-US" dirty="0"/>
              <a:t>device code.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host code is straight ANSI C code, which is further compiled with the host’s standard </a:t>
            </a:r>
            <a:r>
              <a:rPr lang="en-US" dirty="0" smtClean="0"/>
              <a:t>C/C++ </a:t>
            </a:r>
            <a:r>
              <a:rPr lang="en-US" dirty="0"/>
              <a:t>compilers and is run as a </a:t>
            </a:r>
            <a:r>
              <a:rPr lang="en-US" dirty="0" smtClean="0"/>
              <a:t>traditional CPU </a:t>
            </a:r>
            <a:r>
              <a:rPr lang="en-US" dirty="0"/>
              <a:t>process.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device code is marked with CUDA keywords for labeling</a:t>
            </a:r>
            <a:br>
              <a:rPr lang="en-US" dirty="0"/>
            </a:br>
            <a:r>
              <a:rPr lang="en-US" dirty="0"/>
              <a:t>data-parallel functions, called </a:t>
            </a:r>
            <a:r>
              <a:rPr lang="en-US" b="1" dirty="0"/>
              <a:t>kernels</a:t>
            </a:r>
            <a:r>
              <a:rPr lang="en-US" dirty="0"/>
              <a:t>, and their associated data </a:t>
            </a:r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device </a:t>
            </a:r>
            <a:r>
              <a:rPr lang="en-US" dirty="0"/>
              <a:t>code is further compiled by a runtime component of NVCC </a:t>
            </a:r>
            <a:r>
              <a:rPr lang="en-US" dirty="0" smtClean="0"/>
              <a:t>and </a:t>
            </a:r>
            <a:r>
              <a:rPr lang="en-US" dirty="0"/>
              <a:t>executed on a GPU </a:t>
            </a:r>
            <a:r>
              <a:rPr lang="en-US" dirty="0" smtClean="0"/>
              <a:t>device.</a:t>
            </a:r>
          </a:p>
          <a:p>
            <a:pPr lvl="1"/>
            <a:r>
              <a:rPr lang="en-US" dirty="0"/>
              <a:t>In situations where there is no device available </a:t>
            </a:r>
            <a:r>
              <a:rPr lang="en-US" dirty="0" smtClean="0"/>
              <a:t>or a </a:t>
            </a:r>
            <a:r>
              <a:rPr lang="en-US" dirty="0"/>
              <a:t>kernel can be appropriately executed on a CPU, one can also choose </a:t>
            </a:r>
            <a:r>
              <a:rPr lang="en-US" dirty="0" smtClean="0"/>
              <a:t>to execute </a:t>
            </a:r>
            <a:r>
              <a:rPr lang="en-US" dirty="0"/>
              <a:t>the kernel on a CPU using tools like MCUDA </a:t>
            </a:r>
          </a:p>
        </p:txBody>
      </p:sp>
    </p:spTree>
    <p:extLst>
      <p:ext uri="{BB962C8B-B14F-4D97-AF65-F5344CB8AC3E}">
        <p14:creationId xmlns:p14="http://schemas.microsoft.com/office/powerpoint/2010/main" val="36854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36936</TotalTime>
  <Words>1552</Words>
  <Application>Microsoft Office PowerPoint</Application>
  <PresentationFormat>Widescreen</PresentationFormat>
  <Paragraphs>123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AdvOTc8acc91a</vt:lpstr>
      <vt:lpstr>AdvTgl</vt:lpstr>
      <vt:lpstr>Arial</vt:lpstr>
      <vt:lpstr>Calibri</vt:lpstr>
      <vt:lpstr>Calibri Light</vt:lpstr>
      <vt:lpstr>Courier New</vt:lpstr>
      <vt:lpstr>Wingdings</vt:lpstr>
      <vt:lpstr>Retrospect</vt:lpstr>
      <vt:lpstr>CS3006 Parallel and Distributed Computing</vt:lpstr>
      <vt:lpstr>CUDA (Compute Unified Device Architecture) C and Data Parallelism</vt:lpstr>
      <vt:lpstr>Reference Book (Chapter#3)</vt:lpstr>
      <vt:lpstr>Preface</vt:lpstr>
      <vt:lpstr>Data Parallelism</vt:lpstr>
      <vt:lpstr>CUDA</vt:lpstr>
      <vt:lpstr>CUDA Programming Structure</vt:lpstr>
      <vt:lpstr>CUDA Programming Structure</vt:lpstr>
      <vt:lpstr>PowerPoint Presentation</vt:lpstr>
      <vt:lpstr>PowerPoint Presentation</vt:lpstr>
      <vt:lpstr>CUDA: Execution</vt:lpstr>
      <vt:lpstr>PowerPoint Presentation</vt:lpstr>
      <vt:lpstr>PowerPoint Presentation</vt:lpstr>
      <vt:lpstr>PowerPoint Presentation</vt:lpstr>
      <vt:lpstr>PowerPoint Presentation</vt:lpstr>
      <vt:lpstr>A VECTOR ADDITION KERNEL</vt:lpstr>
      <vt:lpstr>PowerPoint Presentation</vt:lpstr>
      <vt:lpstr>PowerPoint Presentation</vt:lpstr>
      <vt:lpstr>PowerPoint Presentation</vt:lpstr>
      <vt:lpstr>Device Global Memory Data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KERNEL FUNCTIONS AND THREADING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1357</cp:revision>
  <dcterms:created xsi:type="dcterms:W3CDTF">2021-02-06T08:07:10Z</dcterms:created>
  <dcterms:modified xsi:type="dcterms:W3CDTF">2022-12-08T09:22:28Z</dcterms:modified>
</cp:coreProperties>
</file>