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6" r:id="rId3"/>
    <p:sldId id="277" r:id="rId4"/>
    <p:sldId id="292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90" r:id="rId16"/>
    <p:sldId id="291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41F3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</a:t>
            </a:r>
            <a:r>
              <a:rPr spc="-5" dirty="0"/>
              <a:t>2014-2018 Paul</a:t>
            </a:r>
            <a:r>
              <a:rPr spc="-30" dirty="0"/>
              <a:t> </a:t>
            </a:r>
            <a:r>
              <a:rPr spc="-5" dirty="0"/>
              <a:t>Krzyzanowski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41F3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November 30,</a:t>
            </a:r>
            <a:r>
              <a:rPr spc="-55" dirty="0"/>
              <a:t> </a:t>
            </a:r>
            <a:r>
              <a:rPr spc="-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41F34"/>
                </a:solidFill>
                <a:latin typeface="Arial"/>
                <a:cs typeface="Arial"/>
              </a:defRPr>
            </a:lvl1pPr>
          </a:lstStyle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41F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41F3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</a:t>
            </a:r>
            <a:r>
              <a:rPr spc="-5" dirty="0"/>
              <a:t>2014-2018 Paul</a:t>
            </a:r>
            <a:r>
              <a:rPr spc="-30" dirty="0"/>
              <a:t> </a:t>
            </a:r>
            <a:r>
              <a:rPr spc="-5" dirty="0"/>
              <a:t>Krzyzanowski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41F3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November 30,</a:t>
            </a:r>
            <a:r>
              <a:rPr spc="-55" dirty="0"/>
              <a:t> </a:t>
            </a:r>
            <a:r>
              <a:rPr spc="-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41F34"/>
                </a:solidFill>
                <a:latin typeface="Arial"/>
                <a:cs typeface="Arial"/>
              </a:defRPr>
            </a:lvl1pPr>
          </a:lstStyle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41F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41F3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</a:t>
            </a:r>
            <a:r>
              <a:rPr spc="-5" dirty="0"/>
              <a:t>2014-2018 Paul</a:t>
            </a:r>
            <a:r>
              <a:rPr spc="-30" dirty="0"/>
              <a:t> </a:t>
            </a:r>
            <a:r>
              <a:rPr spc="-5" dirty="0"/>
              <a:t>Krzyzanowski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41F3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November 30,</a:t>
            </a:r>
            <a:r>
              <a:rPr spc="-55" dirty="0"/>
              <a:t> </a:t>
            </a:r>
            <a:r>
              <a:rPr spc="-5" dirty="0"/>
              <a:t>2018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41F34"/>
                </a:solidFill>
                <a:latin typeface="Arial"/>
                <a:cs typeface="Arial"/>
              </a:defRPr>
            </a:lvl1pPr>
          </a:lstStyle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7800" y="177800"/>
            <a:ext cx="8813800" cy="6290945"/>
          </a:xfrm>
          <a:custGeom>
            <a:avLst/>
            <a:gdLst/>
            <a:ahLst/>
            <a:cxnLst/>
            <a:rect l="l" t="t" r="r" b="b"/>
            <a:pathLst>
              <a:path w="8813800" h="6290945">
                <a:moveTo>
                  <a:pt x="0" y="189481"/>
                </a:moveTo>
                <a:lnTo>
                  <a:pt x="6768" y="139109"/>
                </a:lnTo>
                <a:lnTo>
                  <a:pt x="25869" y="93846"/>
                </a:lnTo>
                <a:lnTo>
                  <a:pt x="55497" y="55497"/>
                </a:lnTo>
                <a:lnTo>
                  <a:pt x="93846" y="25869"/>
                </a:lnTo>
                <a:lnTo>
                  <a:pt x="139109" y="6768"/>
                </a:lnTo>
                <a:lnTo>
                  <a:pt x="189481" y="0"/>
                </a:lnTo>
                <a:lnTo>
                  <a:pt x="8624324" y="0"/>
                </a:lnTo>
                <a:lnTo>
                  <a:pt x="8674697" y="6768"/>
                </a:lnTo>
                <a:lnTo>
                  <a:pt x="8719960" y="25869"/>
                </a:lnTo>
                <a:lnTo>
                  <a:pt x="8758308" y="55497"/>
                </a:lnTo>
                <a:lnTo>
                  <a:pt x="8787936" y="93846"/>
                </a:lnTo>
                <a:lnTo>
                  <a:pt x="8807036" y="139109"/>
                </a:lnTo>
                <a:lnTo>
                  <a:pt x="8813805" y="189481"/>
                </a:lnTo>
                <a:lnTo>
                  <a:pt x="8813805" y="6101253"/>
                </a:lnTo>
                <a:lnTo>
                  <a:pt x="8807036" y="6151625"/>
                </a:lnTo>
                <a:lnTo>
                  <a:pt x="8787936" y="6196889"/>
                </a:lnTo>
                <a:lnTo>
                  <a:pt x="8758308" y="6235237"/>
                </a:lnTo>
                <a:lnTo>
                  <a:pt x="8719960" y="6264864"/>
                </a:lnTo>
                <a:lnTo>
                  <a:pt x="8674697" y="6283965"/>
                </a:lnTo>
                <a:lnTo>
                  <a:pt x="8624324" y="6290733"/>
                </a:lnTo>
                <a:lnTo>
                  <a:pt x="189481" y="6290733"/>
                </a:lnTo>
                <a:lnTo>
                  <a:pt x="139109" y="6283965"/>
                </a:lnTo>
                <a:lnTo>
                  <a:pt x="93846" y="6264864"/>
                </a:lnTo>
                <a:lnTo>
                  <a:pt x="55497" y="6235237"/>
                </a:lnTo>
                <a:lnTo>
                  <a:pt x="25869" y="6196889"/>
                </a:lnTo>
                <a:lnTo>
                  <a:pt x="6768" y="6151625"/>
                </a:lnTo>
                <a:lnTo>
                  <a:pt x="0" y="6101253"/>
                </a:lnTo>
                <a:lnTo>
                  <a:pt x="0" y="189481"/>
                </a:lnTo>
                <a:close/>
              </a:path>
            </a:pathLst>
          </a:custGeom>
          <a:ln w="19050">
            <a:solidFill>
              <a:srgbClr val="B41F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41F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41F3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</a:t>
            </a:r>
            <a:r>
              <a:rPr spc="-5" dirty="0"/>
              <a:t>2014-2018 Paul</a:t>
            </a:r>
            <a:r>
              <a:rPr spc="-30" dirty="0"/>
              <a:t> </a:t>
            </a:r>
            <a:r>
              <a:rPr spc="-5" dirty="0"/>
              <a:t>Krzyzanowski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41F3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November 30,</a:t>
            </a:r>
            <a:r>
              <a:rPr spc="-55" dirty="0"/>
              <a:t> </a:t>
            </a:r>
            <a:r>
              <a:rPr spc="-5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41F34"/>
                </a:solidFill>
                <a:latin typeface="Arial"/>
                <a:cs typeface="Arial"/>
              </a:defRPr>
            </a:lvl1pPr>
          </a:lstStyle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41F3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</a:t>
            </a:r>
            <a:r>
              <a:rPr spc="-5" dirty="0"/>
              <a:t>2014-2018 Paul</a:t>
            </a:r>
            <a:r>
              <a:rPr spc="-30" dirty="0"/>
              <a:t> </a:t>
            </a:r>
            <a:r>
              <a:rPr spc="-5" dirty="0"/>
              <a:t>Krzyzanowski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41F3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November 30,</a:t>
            </a:r>
            <a:r>
              <a:rPr spc="-55" dirty="0"/>
              <a:t> </a:t>
            </a:r>
            <a:r>
              <a:rPr spc="-5" dirty="0"/>
              <a:t>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41F34"/>
                </a:solidFill>
                <a:latin typeface="Arial"/>
                <a:cs typeface="Arial"/>
              </a:defRPr>
            </a:lvl1pPr>
          </a:lstStyle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7800" y="177800"/>
            <a:ext cx="8813800" cy="6290945"/>
          </a:xfrm>
          <a:custGeom>
            <a:avLst/>
            <a:gdLst/>
            <a:ahLst/>
            <a:cxnLst/>
            <a:rect l="l" t="t" r="r" b="b"/>
            <a:pathLst>
              <a:path w="8813800" h="6290945">
                <a:moveTo>
                  <a:pt x="0" y="189481"/>
                </a:moveTo>
                <a:lnTo>
                  <a:pt x="6768" y="139109"/>
                </a:lnTo>
                <a:lnTo>
                  <a:pt x="25869" y="93846"/>
                </a:lnTo>
                <a:lnTo>
                  <a:pt x="55497" y="55497"/>
                </a:lnTo>
                <a:lnTo>
                  <a:pt x="93846" y="25869"/>
                </a:lnTo>
                <a:lnTo>
                  <a:pt x="139109" y="6768"/>
                </a:lnTo>
                <a:lnTo>
                  <a:pt x="189481" y="0"/>
                </a:lnTo>
                <a:lnTo>
                  <a:pt x="8624324" y="0"/>
                </a:lnTo>
                <a:lnTo>
                  <a:pt x="8674697" y="6768"/>
                </a:lnTo>
                <a:lnTo>
                  <a:pt x="8719960" y="25869"/>
                </a:lnTo>
                <a:lnTo>
                  <a:pt x="8758308" y="55497"/>
                </a:lnTo>
                <a:lnTo>
                  <a:pt x="8787936" y="93846"/>
                </a:lnTo>
                <a:lnTo>
                  <a:pt x="8807036" y="139109"/>
                </a:lnTo>
                <a:lnTo>
                  <a:pt x="8813805" y="189481"/>
                </a:lnTo>
                <a:lnTo>
                  <a:pt x="8813805" y="6101253"/>
                </a:lnTo>
                <a:lnTo>
                  <a:pt x="8807036" y="6151625"/>
                </a:lnTo>
                <a:lnTo>
                  <a:pt x="8787936" y="6196889"/>
                </a:lnTo>
                <a:lnTo>
                  <a:pt x="8758308" y="6235237"/>
                </a:lnTo>
                <a:lnTo>
                  <a:pt x="8719960" y="6264864"/>
                </a:lnTo>
                <a:lnTo>
                  <a:pt x="8674697" y="6283965"/>
                </a:lnTo>
                <a:lnTo>
                  <a:pt x="8624324" y="6290733"/>
                </a:lnTo>
                <a:lnTo>
                  <a:pt x="189481" y="6290733"/>
                </a:lnTo>
                <a:lnTo>
                  <a:pt x="139109" y="6283965"/>
                </a:lnTo>
                <a:lnTo>
                  <a:pt x="93846" y="6264864"/>
                </a:lnTo>
                <a:lnTo>
                  <a:pt x="55497" y="6235237"/>
                </a:lnTo>
                <a:lnTo>
                  <a:pt x="25869" y="6196889"/>
                </a:lnTo>
                <a:lnTo>
                  <a:pt x="6768" y="6151625"/>
                </a:lnTo>
                <a:lnTo>
                  <a:pt x="0" y="6101253"/>
                </a:lnTo>
                <a:lnTo>
                  <a:pt x="0" y="189481"/>
                </a:lnTo>
                <a:close/>
              </a:path>
            </a:pathLst>
          </a:custGeom>
          <a:ln w="19050">
            <a:solidFill>
              <a:srgbClr val="B41F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8234" y="800100"/>
            <a:ext cx="8644890" cy="76200"/>
          </a:xfrm>
          <a:custGeom>
            <a:avLst/>
            <a:gdLst/>
            <a:ahLst/>
            <a:cxnLst/>
            <a:rect l="l" t="t" r="r" b="b"/>
            <a:pathLst>
              <a:path w="8644890" h="76200">
                <a:moveTo>
                  <a:pt x="38100" y="0"/>
                </a:moveTo>
                <a:lnTo>
                  <a:pt x="23269" y="2993"/>
                </a:lnTo>
                <a:lnTo>
                  <a:pt x="11159" y="11158"/>
                </a:lnTo>
                <a:lnTo>
                  <a:pt x="2994" y="23268"/>
                </a:lnTo>
                <a:lnTo>
                  <a:pt x="0" y="38100"/>
                </a:lnTo>
                <a:lnTo>
                  <a:pt x="2994" y="52931"/>
                </a:lnTo>
                <a:lnTo>
                  <a:pt x="11159" y="65041"/>
                </a:lnTo>
                <a:lnTo>
                  <a:pt x="23269" y="73206"/>
                </a:lnTo>
                <a:lnTo>
                  <a:pt x="38100" y="76200"/>
                </a:lnTo>
                <a:lnTo>
                  <a:pt x="52929" y="73206"/>
                </a:lnTo>
                <a:lnTo>
                  <a:pt x="65040" y="65041"/>
                </a:lnTo>
                <a:lnTo>
                  <a:pt x="73205" y="52931"/>
                </a:lnTo>
                <a:lnTo>
                  <a:pt x="73636" y="50800"/>
                </a:lnTo>
                <a:lnTo>
                  <a:pt x="38100" y="50800"/>
                </a:lnTo>
                <a:lnTo>
                  <a:pt x="38100" y="25400"/>
                </a:lnTo>
                <a:lnTo>
                  <a:pt x="73636" y="25400"/>
                </a:lnTo>
                <a:lnTo>
                  <a:pt x="73205" y="23268"/>
                </a:lnTo>
                <a:lnTo>
                  <a:pt x="65040" y="11158"/>
                </a:lnTo>
                <a:lnTo>
                  <a:pt x="52929" y="2993"/>
                </a:lnTo>
                <a:lnTo>
                  <a:pt x="38100" y="0"/>
                </a:lnTo>
                <a:close/>
              </a:path>
              <a:path w="8644890" h="76200">
                <a:moveTo>
                  <a:pt x="8606365" y="0"/>
                </a:moveTo>
                <a:lnTo>
                  <a:pt x="8591534" y="2993"/>
                </a:lnTo>
                <a:lnTo>
                  <a:pt x="8579424" y="11158"/>
                </a:lnTo>
                <a:lnTo>
                  <a:pt x="8571259" y="23268"/>
                </a:lnTo>
                <a:lnTo>
                  <a:pt x="8568265" y="38100"/>
                </a:lnTo>
                <a:lnTo>
                  <a:pt x="8571259" y="52931"/>
                </a:lnTo>
                <a:lnTo>
                  <a:pt x="8579424" y="65041"/>
                </a:lnTo>
                <a:lnTo>
                  <a:pt x="8591534" y="73206"/>
                </a:lnTo>
                <a:lnTo>
                  <a:pt x="8606365" y="76200"/>
                </a:lnTo>
                <a:lnTo>
                  <a:pt x="8621196" y="73206"/>
                </a:lnTo>
                <a:lnTo>
                  <a:pt x="8633307" y="65041"/>
                </a:lnTo>
                <a:lnTo>
                  <a:pt x="8641471" y="52931"/>
                </a:lnTo>
                <a:lnTo>
                  <a:pt x="8641902" y="50800"/>
                </a:lnTo>
                <a:lnTo>
                  <a:pt x="8606365" y="50800"/>
                </a:lnTo>
                <a:lnTo>
                  <a:pt x="8606365" y="25400"/>
                </a:lnTo>
                <a:lnTo>
                  <a:pt x="8641902" y="25400"/>
                </a:lnTo>
                <a:lnTo>
                  <a:pt x="8641471" y="23268"/>
                </a:lnTo>
                <a:lnTo>
                  <a:pt x="8633307" y="11158"/>
                </a:lnTo>
                <a:lnTo>
                  <a:pt x="8621196" y="2993"/>
                </a:lnTo>
                <a:lnTo>
                  <a:pt x="8606365" y="0"/>
                </a:lnTo>
                <a:close/>
              </a:path>
              <a:path w="8644890" h="76200">
                <a:moveTo>
                  <a:pt x="73636" y="25400"/>
                </a:moveTo>
                <a:lnTo>
                  <a:pt x="38100" y="25400"/>
                </a:lnTo>
                <a:lnTo>
                  <a:pt x="38100" y="50800"/>
                </a:lnTo>
                <a:lnTo>
                  <a:pt x="73636" y="50800"/>
                </a:lnTo>
                <a:lnTo>
                  <a:pt x="76200" y="38100"/>
                </a:lnTo>
                <a:lnTo>
                  <a:pt x="73636" y="25400"/>
                </a:lnTo>
                <a:close/>
              </a:path>
              <a:path w="8644890" h="76200">
                <a:moveTo>
                  <a:pt x="8570829" y="25400"/>
                </a:moveTo>
                <a:lnTo>
                  <a:pt x="73636" y="25400"/>
                </a:lnTo>
                <a:lnTo>
                  <a:pt x="76200" y="38100"/>
                </a:lnTo>
                <a:lnTo>
                  <a:pt x="73636" y="50800"/>
                </a:lnTo>
                <a:lnTo>
                  <a:pt x="8570829" y="50800"/>
                </a:lnTo>
                <a:lnTo>
                  <a:pt x="8568265" y="38100"/>
                </a:lnTo>
                <a:lnTo>
                  <a:pt x="8570829" y="25400"/>
                </a:lnTo>
                <a:close/>
              </a:path>
              <a:path w="8644890" h="76200">
                <a:moveTo>
                  <a:pt x="8641902" y="25400"/>
                </a:moveTo>
                <a:lnTo>
                  <a:pt x="8606365" y="25400"/>
                </a:lnTo>
                <a:lnTo>
                  <a:pt x="8606365" y="50800"/>
                </a:lnTo>
                <a:lnTo>
                  <a:pt x="8641902" y="50800"/>
                </a:lnTo>
                <a:lnTo>
                  <a:pt x="8644465" y="38100"/>
                </a:lnTo>
                <a:lnTo>
                  <a:pt x="8641902" y="25400"/>
                </a:lnTo>
                <a:close/>
              </a:path>
            </a:pathLst>
          </a:custGeom>
          <a:solidFill>
            <a:srgbClr val="B41F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1052" y="2205229"/>
            <a:ext cx="7541894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B41F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071371"/>
            <a:ext cx="8072119" cy="2566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3000" y="6540658"/>
            <a:ext cx="1678304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B41F3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</a:t>
            </a:r>
            <a:r>
              <a:rPr spc="-5" dirty="0"/>
              <a:t>2014-2018 Paul</a:t>
            </a:r>
            <a:r>
              <a:rPr spc="-30" dirty="0"/>
              <a:t> </a:t>
            </a:r>
            <a:r>
              <a:rPr spc="-5" dirty="0"/>
              <a:t>Krzyzanowski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540658"/>
            <a:ext cx="1029335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B41F3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November 30,</a:t>
            </a:r>
            <a:r>
              <a:rPr spc="-55" dirty="0"/>
              <a:t> </a:t>
            </a:r>
            <a:r>
              <a:rPr spc="-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28990" y="6540658"/>
            <a:ext cx="203834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B41F34"/>
                </a:solidFill>
                <a:latin typeface="Arial"/>
                <a:cs typeface="Arial"/>
              </a:defRPr>
            </a:lvl1pPr>
          </a:lstStyle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800" y="177800"/>
            <a:ext cx="8813800" cy="6290945"/>
          </a:xfrm>
          <a:custGeom>
            <a:avLst/>
            <a:gdLst/>
            <a:ahLst/>
            <a:cxnLst/>
            <a:rect l="l" t="t" r="r" b="b"/>
            <a:pathLst>
              <a:path w="8813800" h="6290945">
                <a:moveTo>
                  <a:pt x="0" y="189481"/>
                </a:moveTo>
                <a:lnTo>
                  <a:pt x="6768" y="139109"/>
                </a:lnTo>
                <a:lnTo>
                  <a:pt x="25869" y="93846"/>
                </a:lnTo>
                <a:lnTo>
                  <a:pt x="55497" y="55497"/>
                </a:lnTo>
                <a:lnTo>
                  <a:pt x="93846" y="25869"/>
                </a:lnTo>
                <a:lnTo>
                  <a:pt x="139109" y="6768"/>
                </a:lnTo>
                <a:lnTo>
                  <a:pt x="189481" y="0"/>
                </a:lnTo>
                <a:lnTo>
                  <a:pt x="8624324" y="0"/>
                </a:lnTo>
                <a:lnTo>
                  <a:pt x="8674697" y="6768"/>
                </a:lnTo>
                <a:lnTo>
                  <a:pt x="8719960" y="25869"/>
                </a:lnTo>
                <a:lnTo>
                  <a:pt x="8758308" y="55497"/>
                </a:lnTo>
                <a:lnTo>
                  <a:pt x="8787936" y="93846"/>
                </a:lnTo>
                <a:lnTo>
                  <a:pt x="8807036" y="139109"/>
                </a:lnTo>
                <a:lnTo>
                  <a:pt x="8813805" y="189481"/>
                </a:lnTo>
                <a:lnTo>
                  <a:pt x="8813805" y="6101253"/>
                </a:lnTo>
                <a:lnTo>
                  <a:pt x="8807036" y="6151625"/>
                </a:lnTo>
                <a:lnTo>
                  <a:pt x="8787936" y="6196889"/>
                </a:lnTo>
                <a:lnTo>
                  <a:pt x="8758308" y="6235237"/>
                </a:lnTo>
                <a:lnTo>
                  <a:pt x="8719960" y="6264864"/>
                </a:lnTo>
                <a:lnTo>
                  <a:pt x="8674697" y="6283965"/>
                </a:lnTo>
                <a:lnTo>
                  <a:pt x="8624324" y="6290733"/>
                </a:lnTo>
                <a:lnTo>
                  <a:pt x="189481" y="6290733"/>
                </a:lnTo>
                <a:lnTo>
                  <a:pt x="139109" y="6283965"/>
                </a:lnTo>
                <a:lnTo>
                  <a:pt x="93846" y="6264864"/>
                </a:lnTo>
                <a:lnTo>
                  <a:pt x="55497" y="6235237"/>
                </a:lnTo>
                <a:lnTo>
                  <a:pt x="25869" y="6196889"/>
                </a:lnTo>
                <a:lnTo>
                  <a:pt x="6768" y="6151625"/>
                </a:lnTo>
                <a:lnTo>
                  <a:pt x="0" y="6101253"/>
                </a:lnTo>
                <a:lnTo>
                  <a:pt x="0" y="189481"/>
                </a:lnTo>
                <a:close/>
              </a:path>
            </a:pathLst>
          </a:custGeom>
          <a:ln w="19050">
            <a:solidFill>
              <a:srgbClr val="B41F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November 30,</a:t>
            </a:r>
            <a:r>
              <a:rPr spc="-55" dirty="0"/>
              <a:t> </a:t>
            </a:r>
            <a:r>
              <a:rPr spc="-5" dirty="0"/>
              <a:t>2018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</a:t>
            </a:r>
            <a:r>
              <a:rPr spc="-5" dirty="0"/>
              <a:t>2014-2018 Paul</a:t>
            </a:r>
            <a:r>
              <a:rPr spc="-30" dirty="0"/>
              <a:t> </a:t>
            </a:r>
            <a:r>
              <a:rPr spc="-5" dirty="0"/>
              <a:t>Krzyzanowski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64538" y="2771139"/>
            <a:ext cx="200025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 err="1" smtClean="0">
                <a:solidFill>
                  <a:srgbClr val="898989"/>
                </a:solidFill>
                <a:latin typeface="Arial"/>
                <a:cs typeface="Arial"/>
              </a:rPr>
              <a:t>MapReduce</a:t>
            </a:r>
            <a:r>
              <a:rPr lang="en-US" sz="2200" spc="-5" dirty="0" smtClean="0">
                <a:solidFill>
                  <a:srgbClr val="898989"/>
                </a:solidFill>
                <a:latin typeface="Arial"/>
                <a:cs typeface="Arial"/>
              </a:rPr>
              <a:t> Examples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3653"/>
            <a:ext cx="29356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Other</a:t>
            </a:r>
            <a:r>
              <a:rPr spc="-7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75054"/>
            <a:ext cx="6996430" cy="333438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0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Count URL access</a:t>
            </a:r>
            <a:r>
              <a:rPr sz="2800" spc="-1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800000"/>
                </a:solidFill>
                <a:latin typeface="Arial"/>
                <a:cs typeface="Arial"/>
              </a:rPr>
              <a:t>frequency</a:t>
            </a:r>
            <a:endParaRPr sz="28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535"/>
              </a:spcBef>
              <a:buFont typeface="Arial"/>
              <a:buChar char="–"/>
              <a:tabLst>
                <a:tab pos="469900" algn="l"/>
              </a:tabLst>
            </a:pP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Can we avoid processing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input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sz="2000" i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twice?</a:t>
            </a:r>
            <a:endParaRPr sz="20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505"/>
              </a:spcBef>
              <a:buChar char="–"/>
              <a:tabLst>
                <a:tab pos="469900" algn="l"/>
              </a:tabLst>
            </a:pPr>
            <a:r>
              <a:rPr sz="2000" spc="-30" dirty="0">
                <a:solidFill>
                  <a:srgbClr val="007F00"/>
                </a:solidFill>
                <a:latin typeface="Arial"/>
                <a:cs typeface="Arial"/>
              </a:rPr>
              <a:t>Technically, </a:t>
            </a:r>
            <a:r>
              <a:rPr sz="2000" dirty="0">
                <a:solidFill>
                  <a:srgbClr val="007F00"/>
                </a:solidFill>
                <a:latin typeface="Arial"/>
                <a:cs typeface="Arial"/>
              </a:rPr>
              <a:t>no, but </a:t>
            </a:r>
            <a:r>
              <a:rPr sz="2000" spc="-5" dirty="0">
                <a:solidFill>
                  <a:srgbClr val="007F00"/>
                </a:solidFill>
                <a:latin typeface="Arial"/>
                <a:cs typeface="Arial"/>
              </a:rPr>
              <a:t>there's </a:t>
            </a:r>
            <a:r>
              <a:rPr sz="2000" dirty="0">
                <a:solidFill>
                  <a:srgbClr val="007F00"/>
                </a:solidFill>
                <a:latin typeface="Arial"/>
                <a:cs typeface="Arial"/>
              </a:rPr>
              <a:t>a</a:t>
            </a:r>
            <a:r>
              <a:rPr sz="2000" spc="-4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F00"/>
                </a:solidFill>
                <a:latin typeface="Arial"/>
                <a:cs typeface="Arial"/>
              </a:rPr>
              <a:t>hack</a:t>
            </a:r>
            <a:endParaRPr sz="2000">
              <a:latin typeface="Arial"/>
              <a:cs typeface="Arial"/>
            </a:endParaRPr>
          </a:p>
          <a:p>
            <a:pPr marL="698500" lvl="2" indent="-228600">
              <a:lnSpc>
                <a:spcPct val="100000"/>
              </a:lnSpc>
              <a:spcBef>
                <a:spcPts val="390"/>
              </a:spcBef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Arial"/>
                <a:cs typeface="Arial"/>
              </a:rPr>
              <a:t>Map task sends its total </a:t>
            </a:r>
            <a:r>
              <a:rPr sz="1800" dirty="0">
                <a:latin typeface="Arial"/>
                <a:cs typeface="Arial"/>
              </a:rPr>
              <a:t>URL </a:t>
            </a:r>
            <a:r>
              <a:rPr sz="1800" spc="-5" dirty="0">
                <a:latin typeface="Arial"/>
                <a:cs typeface="Arial"/>
              </a:rPr>
              <a:t>count to </a:t>
            </a:r>
            <a:r>
              <a:rPr sz="1800" i="1" spc="-5" dirty="0">
                <a:latin typeface="Arial"/>
                <a:cs typeface="Arial"/>
              </a:rPr>
              <a:t>all </a:t>
            </a:r>
            <a:r>
              <a:rPr sz="1800" spc="-5" dirty="0">
                <a:latin typeface="Arial"/>
                <a:cs typeface="Arial"/>
              </a:rPr>
              <a:t>reducers with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key=""</a:t>
            </a:r>
            <a:endParaRPr sz="1800">
              <a:latin typeface="Arial"/>
              <a:cs typeface="Arial"/>
            </a:endParaRPr>
          </a:p>
          <a:p>
            <a:pPr marL="698500" lvl="2" indent="-228600">
              <a:lnSpc>
                <a:spcPct val="100000"/>
              </a:lnSpc>
              <a:spcBef>
                <a:spcPts val="455"/>
              </a:spcBef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Arial"/>
                <a:cs typeface="Arial"/>
              </a:rPr>
              <a:t>The key </a:t>
            </a:r>
            <a:r>
              <a:rPr sz="1800" b="1" spc="-5" dirty="0">
                <a:latin typeface="Arial"/>
                <a:cs typeface="Arial"/>
              </a:rPr>
              <a:t>"" </a:t>
            </a:r>
            <a:r>
              <a:rPr sz="1800" spc="-5" dirty="0">
                <a:latin typeface="Arial"/>
                <a:cs typeface="Arial"/>
              </a:rPr>
              <a:t>happens to be the one that gets processed first</a:t>
            </a:r>
            <a:endParaRPr sz="18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425"/>
              </a:spcBef>
              <a:buFont typeface="Arial"/>
              <a:buChar char="–"/>
              <a:tabLst>
                <a:tab pos="469900" algn="l"/>
              </a:tabLst>
            </a:pPr>
            <a:r>
              <a:rPr sz="2000" b="1" spc="-5" dirty="0">
                <a:latin typeface="Arial"/>
                <a:cs typeface="Arial"/>
              </a:rPr>
              <a:t>Map</a:t>
            </a:r>
            <a:r>
              <a:rPr sz="2000" spc="-5" dirty="0">
                <a:latin typeface="Arial"/>
                <a:cs typeface="Arial"/>
              </a:rPr>
              <a:t>: process </a:t>
            </a:r>
            <a:r>
              <a:rPr sz="2000" dirty="0">
                <a:latin typeface="Arial"/>
                <a:cs typeface="Arial"/>
              </a:rPr>
              <a:t>logs of web page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access</a:t>
            </a:r>
            <a:endParaRPr sz="2000">
              <a:latin typeface="Arial"/>
              <a:cs typeface="Arial"/>
            </a:endParaRPr>
          </a:p>
          <a:p>
            <a:pPr marL="698500" lvl="2" indent="-228600">
              <a:lnSpc>
                <a:spcPct val="100000"/>
              </a:lnSpc>
              <a:spcBef>
                <a:spcPts val="515"/>
              </a:spcBef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Arial"/>
                <a:cs typeface="Arial"/>
              </a:rPr>
              <a:t>Output </a:t>
            </a:r>
            <a:r>
              <a:rPr sz="1800" spc="-5" dirty="0">
                <a:latin typeface="Arial"/>
                <a:cs typeface="Arial"/>
              </a:rPr>
              <a:t>&lt;URL,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1&gt;</a:t>
            </a:r>
            <a:endParaRPr sz="1800">
              <a:latin typeface="Arial"/>
              <a:cs typeface="Arial"/>
            </a:endParaRPr>
          </a:p>
          <a:p>
            <a:pPr marL="698500" lvl="2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Arial"/>
                <a:cs typeface="Arial"/>
              </a:rPr>
              <a:t>Output total </a:t>
            </a:r>
            <a:r>
              <a:rPr sz="1800" dirty="0">
                <a:latin typeface="Arial"/>
                <a:cs typeface="Arial"/>
              </a:rPr>
              <a:t>URL </a:t>
            </a:r>
            <a:r>
              <a:rPr sz="1800" spc="-5" dirty="0">
                <a:latin typeface="Arial"/>
                <a:cs typeface="Arial"/>
              </a:rPr>
              <a:t>count to all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reducers</a:t>
            </a:r>
            <a:endParaRPr sz="18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450"/>
              </a:spcBef>
              <a:buFont typeface="Arial"/>
              <a:buChar char="–"/>
              <a:tabLst>
                <a:tab pos="469900" algn="l"/>
              </a:tabLst>
            </a:pPr>
            <a:r>
              <a:rPr sz="2000" b="1" spc="-5" dirty="0">
                <a:latin typeface="Arial"/>
                <a:cs typeface="Arial"/>
              </a:rPr>
              <a:t>Reduce</a:t>
            </a:r>
            <a:r>
              <a:rPr sz="2000" spc="-5" dirty="0">
                <a:latin typeface="Arial"/>
                <a:cs typeface="Arial"/>
              </a:rPr>
              <a:t>: </a:t>
            </a:r>
            <a:r>
              <a:rPr sz="2000" dirty="0">
                <a:latin typeface="Arial"/>
                <a:cs typeface="Arial"/>
              </a:rPr>
              <a:t>add all values </a:t>
            </a:r>
            <a:r>
              <a:rPr sz="2000" spc="-5" dirty="0">
                <a:latin typeface="Arial"/>
                <a:cs typeface="Arial"/>
              </a:rPr>
              <a:t>for the same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URL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3943" y="4736591"/>
            <a:ext cx="3569335" cy="1567180"/>
            <a:chOff x="313943" y="4736591"/>
            <a:chExt cx="3569335" cy="1567180"/>
          </a:xfrm>
        </p:grpSpPr>
        <p:sp>
          <p:nvSpPr>
            <p:cNvPr id="5" name="object 5"/>
            <p:cNvSpPr/>
            <p:nvPr/>
          </p:nvSpPr>
          <p:spPr>
            <a:xfrm>
              <a:off x="313943" y="4736591"/>
              <a:ext cx="3569207" cy="15666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3087" y="4892039"/>
              <a:ext cx="3429000" cy="13167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9735" y="4759591"/>
              <a:ext cx="3476625" cy="1473835"/>
            </a:xfrm>
            <a:custGeom>
              <a:avLst/>
              <a:gdLst/>
              <a:ahLst/>
              <a:cxnLst/>
              <a:rect l="l" t="t" r="r" b="b"/>
              <a:pathLst>
                <a:path w="3476625" h="1473835">
                  <a:moveTo>
                    <a:pt x="3358774" y="0"/>
                  </a:moveTo>
                  <a:lnTo>
                    <a:pt x="117840" y="0"/>
                  </a:lnTo>
                  <a:lnTo>
                    <a:pt x="71972" y="9259"/>
                  </a:lnTo>
                  <a:lnTo>
                    <a:pt x="34514" y="34512"/>
                  </a:lnTo>
                  <a:lnTo>
                    <a:pt x="9260" y="71966"/>
                  </a:lnTo>
                  <a:lnTo>
                    <a:pt x="0" y="117830"/>
                  </a:lnTo>
                  <a:lnTo>
                    <a:pt x="0" y="1355726"/>
                  </a:lnTo>
                  <a:lnTo>
                    <a:pt x="9260" y="1401595"/>
                  </a:lnTo>
                  <a:lnTo>
                    <a:pt x="34514" y="1439053"/>
                  </a:lnTo>
                  <a:lnTo>
                    <a:pt x="71972" y="1464307"/>
                  </a:lnTo>
                  <a:lnTo>
                    <a:pt x="117840" y="1473568"/>
                  </a:lnTo>
                  <a:lnTo>
                    <a:pt x="3358774" y="1473568"/>
                  </a:lnTo>
                  <a:lnTo>
                    <a:pt x="3404645" y="1464307"/>
                  </a:lnTo>
                  <a:lnTo>
                    <a:pt x="3442103" y="1439053"/>
                  </a:lnTo>
                  <a:lnTo>
                    <a:pt x="3467357" y="1401595"/>
                  </a:lnTo>
                  <a:lnTo>
                    <a:pt x="3476617" y="1355726"/>
                  </a:lnTo>
                  <a:lnTo>
                    <a:pt x="3476617" y="117830"/>
                  </a:lnTo>
                  <a:lnTo>
                    <a:pt x="3467357" y="71966"/>
                  </a:lnTo>
                  <a:lnTo>
                    <a:pt x="3442103" y="34512"/>
                  </a:lnTo>
                  <a:lnTo>
                    <a:pt x="3404645" y="9259"/>
                  </a:lnTo>
                  <a:lnTo>
                    <a:pt x="3358774" y="0"/>
                  </a:lnTo>
                  <a:close/>
                </a:path>
              </a:pathLst>
            </a:custGeom>
            <a:solidFill>
              <a:srgbClr val="AA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735" y="4759591"/>
              <a:ext cx="3476625" cy="1473835"/>
            </a:xfrm>
            <a:custGeom>
              <a:avLst/>
              <a:gdLst/>
              <a:ahLst/>
              <a:cxnLst/>
              <a:rect l="l" t="t" r="r" b="b"/>
              <a:pathLst>
                <a:path w="3476625" h="1473835">
                  <a:moveTo>
                    <a:pt x="0" y="117842"/>
                  </a:moveTo>
                  <a:lnTo>
                    <a:pt x="9260" y="71972"/>
                  </a:lnTo>
                  <a:lnTo>
                    <a:pt x="34515" y="34515"/>
                  </a:lnTo>
                  <a:lnTo>
                    <a:pt x="71972" y="9260"/>
                  </a:lnTo>
                  <a:lnTo>
                    <a:pt x="117842" y="0"/>
                  </a:lnTo>
                  <a:lnTo>
                    <a:pt x="3358781" y="0"/>
                  </a:lnTo>
                  <a:lnTo>
                    <a:pt x="3404650" y="9260"/>
                  </a:lnTo>
                  <a:lnTo>
                    <a:pt x="3442106" y="34515"/>
                  </a:lnTo>
                  <a:lnTo>
                    <a:pt x="3467361" y="71972"/>
                  </a:lnTo>
                  <a:lnTo>
                    <a:pt x="3476621" y="117842"/>
                  </a:lnTo>
                  <a:lnTo>
                    <a:pt x="3476621" y="1355730"/>
                  </a:lnTo>
                  <a:lnTo>
                    <a:pt x="3467361" y="1401598"/>
                  </a:lnTo>
                  <a:lnTo>
                    <a:pt x="3442106" y="1439055"/>
                  </a:lnTo>
                  <a:lnTo>
                    <a:pt x="3404650" y="1464310"/>
                  </a:lnTo>
                  <a:lnTo>
                    <a:pt x="3358781" y="1473570"/>
                  </a:lnTo>
                  <a:lnTo>
                    <a:pt x="117842" y="1473570"/>
                  </a:lnTo>
                  <a:lnTo>
                    <a:pt x="71972" y="1464310"/>
                  </a:lnTo>
                  <a:lnTo>
                    <a:pt x="34515" y="1439055"/>
                  </a:lnTo>
                  <a:lnTo>
                    <a:pt x="9260" y="1401598"/>
                  </a:lnTo>
                  <a:lnTo>
                    <a:pt x="0" y="1355730"/>
                  </a:lnTo>
                  <a:lnTo>
                    <a:pt x="0" y="11784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72989" y="4880355"/>
            <a:ext cx="3128645" cy="11474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421130">
              <a:lnSpc>
                <a:spcPct val="100000"/>
              </a:lnSpc>
              <a:spcBef>
                <a:spcPts val="700"/>
              </a:spcBef>
            </a:pPr>
            <a:r>
              <a:rPr sz="1600" b="1" spc="-5" dirty="0">
                <a:latin typeface="Arial"/>
                <a:cs typeface="Arial"/>
              </a:rPr>
              <a:t>Map</a:t>
            </a:r>
            <a:endParaRPr sz="1600">
              <a:latin typeface="Arial"/>
              <a:cs typeface="Arial"/>
            </a:endParaRPr>
          </a:p>
          <a:p>
            <a:pPr marL="12700" marR="1434465">
              <a:lnSpc>
                <a:spcPts val="1900"/>
              </a:lnSpc>
              <a:spcBef>
                <a:spcPts val="680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Input</a:t>
            </a:r>
            <a:r>
              <a:rPr sz="1600" spc="-5" dirty="0">
                <a:latin typeface="Arial"/>
                <a:cs typeface="Arial"/>
              </a:rPr>
              <a:t>: </a:t>
            </a:r>
            <a:r>
              <a:rPr sz="1600" spc="-10" dirty="0">
                <a:latin typeface="Arial"/>
                <a:cs typeface="Arial"/>
              </a:rPr>
              <a:t>line </a:t>
            </a:r>
            <a:r>
              <a:rPr sz="1600" dirty="0">
                <a:latin typeface="Arial"/>
                <a:cs typeface="Arial"/>
              </a:rPr>
              <a:t>from </a:t>
            </a:r>
            <a:r>
              <a:rPr sz="1600" spc="-5" dirty="0">
                <a:latin typeface="Arial"/>
                <a:cs typeface="Arial"/>
              </a:rPr>
              <a:t>log 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Output</a:t>
            </a:r>
            <a:r>
              <a:rPr sz="160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(url,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30"/>
              </a:lnSpc>
            </a:pPr>
            <a:r>
              <a:rPr sz="1600" spc="-10" dirty="0">
                <a:latin typeface="Arial"/>
                <a:cs typeface="Arial"/>
              </a:rPr>
              <a:t>Finally: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output</a:t>
            </a:r>
            <a:r>
              <a:rPr sz="1600" spc="-5" dirty="0">
                <a:latin typeface="Arial"/>
                <a:cs typeface="Arial"/>
              </a:rPr>
              <a:t>: ("",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total_url_count)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11623" y="4736591"/>
            <a:ext cx="4221480" cy="1567180"/>
            <a:chOff x="4611623" y="4736591"/>
            <a:chExt cx="4221480" cy="1567180"/>
          </a:xfrm>
        </p:grpSpPr>
        <p:sp>
          <p:nvSpPr>
            <p:cNvPr id="11" name="object 11"/>
            <p:cNvSpPr/>
            <p:nvPr/>
          </p:nvSpPr>
          <p:spPr>
            <a:xfrm>
              <a:off x="4611623" y="4736591"/>
              <a:ext cx="4221480" cy="15666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20767" y="4892039"/>
              <a:ext cx="4142232" cy="13167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57763" y="4759591"/>
              <a:ext cx="4128135" cy="1473835"/>
            </a:xfrm>
            <a:custGeom>
              <a:avLst/>
              <a:gdLst/>
              <a:ahLst/>
              <a:cxnLst/>
              <a:rect l="l" t="t" r="r" b="b"/>
              <a:pathLst>
                <a:path w="4128134" h="1473835">
                  <a:moveTo>
                    <a:pt x="4010253" y="0"/>
                  </a:moveTo>
                  <a:lnTo>
                    <a:pt x="117843" y="0"/>
                  </a:lnTo>
                  <a:lnTo>
                    <a:pt x="71976" y="9259"/>
                  </a:lnTo>
                  <a:lnTo>
                    <a:pt x="34518" y="34512"/>
                  </a:lnTo>
                  <a:lnTo>
                    <a:pt x="9261" y="71966"/>
                  </a:lnTo>
                  <a:lnTo>
                    <a:pt x="0" y="117830"/>
                  </a:lnTo>
                  <a:lnTo>
                    <a:pt x="0" y="1355725"/>
                  </a:lnTo>
                  <a:lnTo>
                    <a:pt x="9261" y="1401594"/>
                  </a:lnTo>
                  <a:lnTo>
                    <a:pt x="34518" y="1439052"/>
                  </a:lnTo>
                  <a:lnTo>
                    <a:pt x="71976" y="1464307"/>
                  </a:lnTo>
                  <a:lnTo>
                    <a:pt x="117843" y="1473568"/>
                  </a:lnTo>
                  <a:lnTo>
                    <a:pt x="4010253" y="1473568"/>
                  </a:lnTo>
                  <a:lnTo>
                    <a:pt x="4056125" y="1464307"/>
                  </a:lnTo>
                  <a:lnTo>
                    <a:pt x="4093583" y="1439052"/>
                  </a:lnTo>
                  <a:lnTo>
                    <a:pt x="4118836" y="1401594"/>
                  </a:lnTo>
                  <a:lnTo>
                    <a:pt x="4128096" y="1355725"/>
                  </a:lnTo>
                  <a:lnTo>
                    <a:pt x="4128096" y="117830"/>
                  </a:lnTo>
                  <a:lnTo>
                    <a:pt x="4118836" y="71966"/>
                  </a:lnTo>
                  <a:lnTo>
                    <a:pt x="4093583" y="34512"/>
                  </a:lnTo>
                  <a:lnTo>
                    <a:pt x="4056125" y="9259"/>
                  </a:lnTo>
                  <a:lnTo>
                    <a:pt x="4010253" y="0"/>
                  </a:lnTo>
                  <a:close/>
                </a:path>
              </a:pathLst>
            </a:custGeom>
            <a:solidFill>
              <a:srgbClr val="FCD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57763" y="4759591"/>
              <a:ext cx="4128135" cy="1473835"/>
            </a:xfrm>
            <a:custGeom>
              <a:avLst/>
              <a:gdLst/>
              <a:ahLst/>
              <a:cxnLst/>
              <a:rect l="l" t="t" r="r" b="b"/>
              <a:pathLst>
                <a:path w="4128134" h="1473835">
                  <a:moveTo>
                    <a:pt x="0" y="117843"/>
                  </a:moveTo>
                  <a:lnTo>
                    <a:pt x="9260" y="71973"/>
                  </a:lnTo>
                  <a:lnTo>
                    <a:pt x="34515" y="34515"/>
                  </a:lnTo>
                  <a:lnTo>
                    <a:pt x="71973" y="9260"/>
                  </a:lnTo>
                  <a:lnTo>
                    <a:pt x="117843" y="0"/>
                  </a:lnTo>
                  <a:lnTo>
                    <a:pt x="4010252" y="0"/>
                  </a:lnTo>
                  <a:lnTo>
                    <a:pt x="4056120" y="9260"/>
                  </a:lnTo>
                  <a:lnTo>
                    <a:pt x="4093577" y="34515"/>
                  </a:lnTo>
                  <a:lnTo>
                    <a:pt x="4118831" y="71973"/>
                  </a:lnTo>
                  <a:lnTo>
                    <a:pt x="4128092" y="117843"/>
                  </a:lnTo>
                  <a:lnTo>
                    <a:pt x="4128092" y="1355730"/>
                  </a:lnTo>
                  <a:lnTo>
                    <a:pt x="4118831" y="1401598"/>
                  </a:lnTo>
                  <a:lnTo>
                    <a:pt x="4093577" y="1439055"/>
                  </a:lnTo>
                  <a:lnTo>
                    <a:pt x="4056120" y="1464310"/>
                  </a:lnTo>
                  <a:lnTo>
                    <a:pt x="4010252" y="1473570"/>
                  </a:lnTo>
                  <a:lnTo>
                    <a:pt x="117843" y="1473570"/>
                  </a:lnTo>
                  <a:lnTo>
                    <a:pt x="71973" y="1464310"/>
                  </a:lnTo>
                  <a:lnTo>
                    <a:pt x="34515" y="1439055"/>
                  </a:lnTo>
                  <a:lnTo>
                    <a:pt x="9260" y="1401598"/>
                  </a:lnTo>
                  <a:lnTo>
                    <a:pt x="0" y="1355730"/>
                  </a:lnTo>
                  <a:lnTo>
                    <a:pt x="0" y="11784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71021" y="4880355"/>
            <a:ext cx="3841750" cy="11474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584325">
              <a:lnSpc>
                <a:spcPct val="100000"/>
              </a:lnSpc>
              <a:spcBef>
                <a:spcPts val="700"/>
              </a:spcBef>
            </a:pPr>
            <a:r>
              <a:rPr sz="1600" b="1" spc="-5" dirty="0">
                <a:latin typeface="Arial"/>
                <a:cs typeface="Arial"/>
              </a:rPr>
              <a:t>Reduce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  <a:spcBef>
                <a:spcPts val="600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Input</a:t>
            </a:r>
            <a:r>
              <a:rPr sz="1600" spc="-5" dirty="0">
                <a:latin typeface="Arial"/>
                <a:cs typeface="Arial"/>
              </a:rPr>
              <a:t>: url,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[accesses]</a:t>
            </a:r>
            <a:endParaRPr sz="1600">
              <a:latin typeface="Arial"/>
              <a:cs typeface="Arial"/>
            </a:endParaRPr>
          </a:p>
          <a:p>
            <a:pPr marL="12700" marR="5080" indent="457200">
              <a:lnSpc>
                <a:spcPts val="1900"/>
              </a:lnSpc>
              <a:spcBef>
                <a:spcPts val="65"/>
              </a:spcBef>
            </a:pPr>
            <a:r>
              <a:rPr sz="1600" spc="-5" dirty="0">
                <a:latin typeface="Arial"/>
                <a:cs typeface="Arial"/>
              </a:rPr>
              <a:t>if (key=="") total_urls=sum(accesses) 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Output</a:t>
            </a:r>
            <a:r>
              <a:rPr sz="160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url,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sum(accesses)/total_urls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27120" y="5471795"/>
            <a:ext cx="1031875" cy="76200"/>
          </a:xfrm>
          <a:custGeom>
            <a:avLst/>
            <a:gdLst/>
            <a:ahLst/>
            <a:cxnLst/>
            <a:rect l="l" t="t" r="r" b="b"/>
            <a:pathLst>
              <a:path w="1031875" h="76200">
                <a:moveTo>
                  <a:pt x="955154" y="0"/>
                </a:moveTo>
                <a:lnTo>
                  <a:pt x="955154" y="76199"/>
                </a:lnTo>
                <a:lnTo>
                  <a:pt x="1018654" y="44449"/>
                </a:lnTo>
                <a:lnTo>
                  <a:pt x="967854" y="44449"/>
                </a:lnTo>
                <a:lnTo>
                  <a:pt x="967854" y="31749"/>
                </a:lnTo>
                <a:lnTo>
                  <a:pt x="1018654" y="31749"/>
                </a:lnTo>
                <a:lnTo>
                  <a:pt x="955154" y="0"/>
                </a:lnTo>
                <a:close/>
              </a:path>
              <a:path w="1031875" h="76200">
                <a:moveTo>
                  <a:pt x="955154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955154" y="44449"/>
                </a:lnTo>
                <a:lnTo>
                  <a:pt x="955154" y="31749"/>
                </a:lnTo>
                <a:close/>
              </a:path>
              <a:path w="1031875" h="76200">
                <a:moveTo>
                  <a:pt x="1018654" y="31749"/>
                </a:moveTo>
                <a:lnTo>
                  <a:pt x="967854" y="31749"/>
                </a:lnTo>
                <a:lnTo>
                  <a:pt x="967854" y="44449"/>
                </a:lnTo>
                <a:lnTo>
                  <a:pt x="1018654" y="44449"/>
                </a:lnTo>
                <a:lnTo>
                  <a:pt x="1031354" y="38099"/>
                </a:lnTo>
                <a:lnTo>
                  <a:pt x="1018654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3653"/>
            <a:ext cx="29356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Other</a:t>
            </a:r>
            <a:r>
              <a:rPr spc="-7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75054"/>
            <a:ext cx="8119109" cy="292608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0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Reverse web-link</a:t>
            </a:r>
            <a:r>
              <a:rPr sz="28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graph</a:t>
            </a:r>
            <a:endParaRPr sz="28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535"/>
              </a:spcBef>
              <a:buFont typeface="Arial"/>
              <a:buChar char="–"/>
              <a:tabLst>
                <a:tab pos="469900" algn="l"/>
              </a:tabLst>
            </a:pP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Find where page links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come</a:t>
            </a:r>
            <a:r>
              <a:rPr sz="2000" i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from</a:t>
            </a:r>
            <a:endParaRPr sz="20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505"/>
              </a:spcBef>
              <a:buChar char="–"/>
              <a:tabLst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Map: output </a:t>
            </a:r>
            <a:r>
              <a:rPr sz="2000" spc="-5" dirty="0">
                <a:solidFill>
                  <a:srgbClr val="007F00"/>
                </a:solidFill>
                <a:latin typeface="Arial"/>
                <a:cs typeface="Arial"/>
              </a:rPr>
              <a:t>&lt;target, source&gt;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each link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i="1" spc="-5" dirty="0">
                <a:latin typeface="Arial"/>
                <a:cs typeface="Arial"/>
              </a:rPr>
              <a:t>target </a:t>
            </a:r>
            <a:r>
              <a:rPr sz="2000" dirty="0">
                <a:latin typeface="Arial"/>
                <a:cs typeface="Arial"/>
              </a:rPr>
              <a:t>in a </a:t>
            </a:r>
            <a:r>
              <a:rPr sz="2000" spc="-5" dirty="0">
                <a:latin typeface="Arial"/>
                <a:cs typeface="Arial"/>
              </a:rPr>
              <a:t>page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source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har char="–"/>
            </a:pPr>
            <a:endParaRPr sz="2850">
              <a:latin typeface="Arial"/>
              <a:cs typeface="Arial"/>
            </a:endParaRPr>
          </a:p>
          <a:p>
            <a:pPr marL="469900" marR="276225" lvl="1" indent="-228600">
              <a:lnSpc>
                <a:spcPct val="100000"/>
              </a:lnSpc>
              <a:buChar char="–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Reduce: </a:t>
            </a:r>
            <a:r>
              <a:rPr sz="2000" spc="-5" dirty="0">
                <a:latin typeface="Arial"/>
                <a:cs typeface="Arial"/>
              </a:rPr>
              <a:t>concatenate the </a:t>
            </a:r>
            <a:r>
              <a:rPr sz="2000" dirty="0">
                <a:latin typeface="Arial"/>
                <a:cs typeface="Arial"/>
              </a:rPr>
              <a:t>list of all </a:t>
            </a:r>
            <a:r>
              <a:rPr sz="2000" spc="-5" dirty="0">
                <a:latin typeface="Arial"/>
                <a:cs typeface="Arial"/>
              </a:rPr>
              <a:t>source </a:t>
            </a:r>
            <a:r>
              <a:rPr sz="2000" dirty="0">
                <a:latin typeface="Arial"/>
                <a:cs typeface="Arial"/>
              </a:rPr>
              <a:t>URLs </a:t>
            </a:r>
            <a:r>
              <a:rPr sz="2000" spc="-5" dirty="0">
                <a:latin typeface="Arial"/>
                <a:cs typeface="Arial"/>
              </a:rPr>
              <a:t>associated </a:t>
            </a:r>
            <a:r>
              <a:rPr sz="2000" dirty="0">
                <a:latin typeface="Arial"/>
                <a:cs typeface="Arial"/>
              </a:rPr>
              <a:t>with a  </a:t>
            </a:r>
            <a:r>
              <a:rPr sz="2000" spc="-10" dirty="0">
                <a:latin typeface="Arial"/>
                <a:cs typeface="Arial"/>
              </a:rPr>
              <a:t>target.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Output </a:t>
            </a:r>
            <a:r>
              <a:rPr sz="2000" spc="-5" dirty="0">
                <a:solidFill>
                  <a:srgbClr val="007F00"/>
                </a:solidFill>
                <a:latin typeface="Arial"/>
                <a:cs typeface="Arial"/>
              </a:rPr>
              <a:t>&lt;target,</a:t>
            </a:r>
            <a:r>
              <a:rPr sz="2000" spc="-2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7F00"/>
                </a:solidFill>
                <a:latin typeface="Arial"/>
                <a:cs typeface="Arial"/>
              </a:rPr>
              <a:t>list(source)&gt;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50263" y="4386071"/>
            <a:ext cx="2722245" cy="1320165"/>
            <a:chOff x="1350263" y="4386071"/>
            <a:chExt cx="2722245" cy="1320165"/>
          </a:xfrm>
        </p:grpSpPr>
        <p:sp>
          <p:nvSpPr>
            <p:cNvPr id="5" name="object 5"/>
            <p:cNvSpPr/>
            <p:nvPr/>
          </p:nvSpPr>
          <p:spPr>
            <a:xfrm>
              <a:off x="1350263" y="4386071"/>
              <a:ext cx="2721864" cy="13197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3311" y="4538471"/>
              <a:ext cx="2432304" cy="10789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6415" y="4408969"/>
              <a:ext cx="2630170" cy="1226820"/>
            </a:xfrm>
            <a:custGeom>
              <a:avLst/>
              <a:gdLst/>
              <a:ahLst/>
              <a:cxnLst/>
              <a:rect l="l" t="t" r="r" b="b"/>
              <a:pathLst>
                <a:path w="2630170" h="1226820">
                  <a:moveTo>
                    <a:pt x="2531719" y="0"/>
                  </a:moveTo>
                  <a:lnTo>
                    <a:pt x="98056" y="0"/>
                  </a:lnTo>
                  <a:lnTo>
                    <a:pt x="59889" y="7706"/>
                  </a:lnTo>
                  <a:lnTo>
                    <a:pt x="28721" y="28721"/>
                  </a:lnTo>
                  <a:lnTo>
                    <a:pt x="7706" y="59889"/>
                  </a:lnTo>
                  <a:lnTo>
                    <a:pt x="0" y="98056"/>
                  </a:lnTo>
                  <a:lnTo>
                    <a:pt x="0" y="1128217"/>
                  </a:lnTo>
                  <a:lnTo>
                    <a:pt x="7706" y="1166390"/>
                  </a:lnTo>
                  <a:lnTo>
                    <a:pt x="28721" y="1197562"/>
                  </a:lnTo>
                  <a:lnTo>
                    <a:pt x="59889" y="1218578"/>
                  </a:lnTo>
                  <a:lnTo>
                    <a:pt x="98056" y="1226285"/>
                  </a:lnTo>
                  <a:lnTo>
                    <a:pt x="2531719" y="1226285"/>
                  </a:lnTo>
                  <a:lnTo>
                    <a:pt x="2569886" y="1218578"/>
                  </a:lnTo>
                  <a:lnTo>
                    <a:pt x="2601055" y="1197562"/>
                  </a:lnTo>
                  <a:lnTo>
                    <a:pt x="2622070" y="1166390"/>
                  </a:lnTo>
                  <a:lnTo>
                    <a:pt x="2629776" y="1128217"/>
                  </a:lnTo>
                  <a:lnTo>
                    <a:pt x="2629776" y="98056"/>
                  </a:lnTo>
                  <a:lnTo>
                    <a:pt x="2622070" y="59889"/>
                  </a:lnTo>
                  <a:lnTo>
                    <a:pt x="2601055" y="28721"/>
                  </a:lnTo>
                  <a:lnTo>
                    <a:pt x="2569886" y="7706"/>
                  </a:lnTo>
                  <a:lnTo>
                    <a:pt x="2531719" y="0"/>
                  </a:lnTo>
                  <a:close/>
                </a:path>
              </a:pathLst>
            </a:custGeom>
            <a:solidFill>
              <a:srgbClr val="AA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6415" y="4408969"/>
              <a:ext cx="2630170" cy="1226820"/>
            </a:xfrm>
            <a:custGeom>
              <a:avLst/>
              <a:gdLst/>
              <a:ahLst/>
              <a:cxnLst/>
              <a:rect l="l" t="t" r="r" b="b"/>
              <a:pathLst>
                <a:path w="2630170" h="1226820">
                  <a:moveTo>
                    <a:pt x="0" y="98064"/>
                  </a:moveTo>
                  <a:lnTo>
                    <a:pt x="7706" y="59893"/>
                  </a:lnTo>
                  <a:lnTo>
                    <a:pt x="28722" y="28722"/>
                  </a:lnTo>
                  <a:lnTo>
                    <a:pt x="59893" y="7706"/>
                  </a:lnTo>
                  <a:lnTo>
                    <a:pt x="98064" y="0"/>
                  </a:lnTo>
                  <a:lnTo>
                    <a:pt x="2531721" y="0"/>
                  </a:lnTo>
                  <a:lnTo>
                    <a:pt x="2569893" y="7706"/>
                  </a:lnTo>
                  <a:lnTo>
                    <a:pt x="2601066" y="28722"/>
                  </a:lnTo>
                  <a:lnTo>
                    <a:pt x="2622084" y="59893"/>
                  </a:lnTo>
                  <a:lnTo>
                    <a:pt x="2629791" y="98064"/>
                  </a:lnTo>
                  <a:lnTo>
                    <a:pt x="2629791" y="1128220"/>
                  </a:lnTo>
                  <a:lnTo>
                    <a:pt x="2622084" y="1166392"/>
                  </a:lnTo>
                  <a:lnTo>
                    <a:pt x="2601066" y="1197565"/>
                  </a:lnTo>
                  <a:lnTo>
                    <a:pt x="2569893" y="1218583"/>
                  </a:lnTo>
                  <a:lnTo>
                    <a:pt x="2531721" y="1226290"/>
                  </a:lnTo>
                  <a:lnTo>
                    <a:pt x="98064" y="1226290"/>
                  </a:lnTo>
                  <a:lnTo>
                    <a:pt x="59893" y="1218583"/>
                  </a:lnTo>
                  <a:lnTo>
                    <a:pt x="28722" y="1197565"/>
                  </a:lnTo>
                  <a:lnTo>
                    <a:pt x="7706" y="1166392"/>
                  </a:lnTo>
                  <a:lnTo>
                    <a:pt x="0" y="1128220"/>
                  </a:lnTo>
                  <a:lnTo>
                    <a:pt x="0" y="980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03870" y="4532883"/>
            <a:ext cx="2131695" cy="9004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003935">
              <a:lnSpc>
                <a:spcPct val="100000"/>
              </a:lnSpc>
              <a:spcBef>
                <a:spcPts val="675"/>
              </a:spcBef>
            </a:pPr>
            <a:r>
              <a:rPr sz="1600" b="1" spc="-5" dirty="0">
                <a:latin typeface="Arial"/>
                <a:cs typeface="Arial"/>
              </a:rPr>
              <a:t>Map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900"/>
              </a:lnSpc>
              <a:spcBef>
                <a:spcPts val="655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Input</a:t>
            </a:r>
            <a:r>
              <a:rPr sz="1600" spc="-5" dirty="0">
                <a:latin typeface="Arial"/>
                <a:cs typeface="Arial"/>
              </a:rPr>
              <a:t>: HTML files 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Output</a:t>
            </a:r>
            <a:r>
              <a:rPr sz="160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(target,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source)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10911" y="4386071"/>
            <a:ext cx="2847340" cy="1320165"/>
            <a:chOff x="5010911" y="4386071"/>
            <a:chExt cx="2847340" cy="1320165"/>
          </a:xfrm>
        </p:grpSpPr>
        <p:sp>
          <p:nvSpPr>
            <p:cNvPr id="11" name="object 11"/>
            <p:cNvSpPr/>
            <p:nvPr/>
          </p:nvSpPr>
          <p:spPr>
            <a:xfrm>
              <a:off x="5010911" y="4386071"/>
              <a:ext cx="2846832" cy="13197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17007" y="4538471"/>
              <a:ext cx="2508504" cy="10789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57559" y="4408969"/>
              <a:ext cx="2753995" cy="1226820"/>
            </a:xfrm>
            <a:custGeom>
              <a:avLst/>
              <a:gdLst/>
              <a:ahLst/>
              <a:cxnLst/>
              <a:rect l="l" t="t" r="r" b="b"/>
              <a:pathLst>
                <a:path w="2753995" h="1226820">
                  <a:moveTo>
                    <a:pt x="2655760" y="0"/>
                  </a:moveTo>
                  <a:lnTo>
                    <a:pt x="98056" y="0"/>
                  </a:lnTo>
                  <a:lnTo>
                    <a:pt x="59889" y="7706"/>
                  </a:lnTo>
                  <a:lnTo>
                    <a:pt x="28721" y="28722"/>
                  </a:lnTo>
                  <a:lnTo>
                    <a:pt x="7706" y="59894"/>
                  </a:lnTo>
                  <a:lnTo>
                    <a:pt x="0" y="98069"/>
                  </a:lnTo>
                  <a:lnTo>
                    <a:pt x="0" y="1128217"/>
                  </a:lnTo>
                  <a:lnTo>
                    <a:pt x="7706" y="1166389"/>
                  </a:lnTo>
                  <a:lnTo>
                    <a:pt x="28721" y="1197561"/>
                  </a:lnTo>
                  <a:lnTo>
                    <a:pt x="59889" y="1218578"/>
                  </a:lnTo>
                  <a:lnTo>
                    <a:pt x="98056" y="1226285"/>
                  </a:lnTo>
                  <a:lnTo>
                    <a:pt x="2655760" y="1226285"/>
                  </a:lnTo>
                  <a:lnTo>
                    <a:pt x="2693934" y="1218578"/>
                  </a:lnTo>
                  <a:lnTo>
                    <a:pt x="2725107" y="1197561"/>
                  </a:lnTo>
                  <a:lnTo>
                    <a:pt x="2746123" y="1166389"/>
                  </a:lnTo>
                  <a:lnTo>
                    <a:pt x="2753829" y="1128217"/>
                  </a:lnTo>
                  <a:lnTo>
                    <a:pt x="2753829" y="98069"/>
                  </a:lnTo>
                  <a:lnTo>
                    <a:pt x="2746123" y="59894"/>
                  </a:lnTo>
                  <a:lnTo>
                    <a:pt x="2725107" y="28722"/>
                  </a:lnTo>
                  <a:lnTo>
                    <a:pt x="2693934" y="7706"/>
                  </a:lnTo>
                  <a:lnTo>
                    <a:pt x="2655760" y="0"/>
                  </a:lnTo>
                  <a:close/>
                </a:path>
              </a:pathLst>
            </a:custGeom>
            <a:solidFill>
              <a:srgbClr val="FCD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57559" y="4408969"/>
              <a:ext cx="2753995" cy="1226820"/>
            </a:xfrm>
            <a:custGeom>
              <a:avLst/>
              <a:gdLst/>
              <a:ahLst/>
              <a:cxnLst/>
              <a:rect l="l" t="t" r="r" b="b"/>
              <a:pathLst>
                <a:path w="2753995" h="1226820">
                  <a:moveTo>
                    <a:pt x="0" y="98067"/>
                  </a:moveTo>
                  <a:lnTo>
                    <a:pt x="7706" y="59895"/>
                  </a:lnTo>
                  <a:lnTo>
                    <a:pt x="28723" y="28723"/>
                  </a:lnTo>
                  <a:lnTo>
                    <a:pt x="59895" y="7706"/>
                  </a:lnTo>
                  <a:lnTo>
                    <a:pt x="98067" y="0"/>
                  </a:lnTo>
                  <a:lnTo>
                    <a:pt x="2655761" y="0"/>
                  </a:lnTo>
                  <a:lnTo>
                    <a:pt x="2693937" y="7706"/>
                  </a:lnTo>
                  <a:lnTo>
                    <a:pt x="2725110" y="28723"/>
                  </a:lnTo>
                  <a:lnTo>
                    <a:pt x="2746125" y="59895"/>
                  </a:lnTo>
                  <a:lnTo>
                    <a:pt x="2753831" y="98067"/>
                  </a:lnTo>
                  <a:lnTo>
                    <a:pt x="2753831" y="1128220"/>
                  </a:lnTo>
                  <a:lnTo>
                    <a:pt x="2746125" y="1166392"/>
                  </a:lnTo>
                  <a:lnTo>
                    <a:pt x="2725110" y="1197565"/>
                  </a:lnTo>
                  <a:lnTo>
                    <a:pt x="2693937" y="1218583"/>
                  </a:lnTo>
                  <a:lnTo>
                    <a:pt x="2655761" y="1226290"/>
                  </a:lnTo>
                  <a:lnTo>
                    <a:pt x="98067" y="1226290"/>
                  </a:lnTo>
                  <a:lnTo>
                    <a:pt x="59895" y="1218583"/>
                  </a:lnTo>
                  <a:lnTo>
                    <a:pt x="28723" y="1197565"/>
                  </a:lnTo>
                  <a:lnTo>
                    <a:pt x="7706" y="1166392"/>
                  </a:lnTo>
                  <a:lnTo>
                    <a:pt x="0" y="1128220"/>
                  </a:lnTo>
                  <a:lnTo>
                    <a:pt x="0" y="980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165013" y="4532883"/>
            <a:ext cx="2211070" cy="9004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902969">
              <a:lnSpc>
                <a:spcPct val="100000"/>
              </a:lnSpc>
              <a:spcBef>
                <a:spcPts val="675"/>
              </a:spcBef>
            </a:pPr>
            <a:r>
              <a:rPr sz="1600" b="1" spc="-5" dirty="0">
                <a:latin typeface="Arial"/>
                <a:cs typeface="Arial"/>
              </a:rPr>
              <a:t>Reduce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900"/>
              </a:lnSpc>
              <a:spcBef>
                <a:spcPts val="655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Input</a:t>
            </a:r>
            <a:r>
              <a:rPr sz="1600" spc="-5" dirty="0">
                <a:latin typeface="Arial"/>
                <a:cs typeface="Arial"/>
              </a:rPr>
              <a:t>: target, [sources] 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Output</a:t>
            </a:r>
            <a:r>
              <a:rPr sz="160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target,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[sources]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26192" y="4984013"/>
            <a:ext cx="1031875" cy="76200"/>
          </a:xfrm>
          <a:custGeom>
            <a:avLst/>
            <a:gdLst/>
            <a:ahLst/>
            <a:cxnLst/>
            <a:rect l="l" t="t" r="r" b="b"/>
            <a:pathLst>
              <a:path w="1031875" h="76200">
                <a:moveTo>
                  <a:pt x="955166" y="0"/>
                </a:moveTo>
                <a:lnTo>
                  <a:pt x="955166" y="76200"/>
                </a:lnTo>
                <a:lnTo>
                  <a:pt x="1018666" y="44450"/>
                </a:lnTo>
                <a:lnTo>
                  <a:pt x="967866" y="44450"/>
                </a:lnTo>
                <a:lnTo>
                  <a:pt x="967866" y="31750"/>
                </a:lnTo>
                <a:lnTo>
                  <a:pt x="1018666" y="31750"/>
                </a:lnTo>
                <a:lnTo>
                  <a:pt x="955166" y="0"/>
                </a:lnTo>
                <a:close/>
              </a:path>
              <a:path w="1031875" h="76200">
                <a:moveTo>
                  <a:pt x="95516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55166" y="44450"/>
                </a:lnTo>
                <a:lnTo>
                  <a:pt x="955166" y="31750"/>
                </a:lnTo>
                <a:close/>
              </a:path>
              <a:path w="1031875" h="76200">
                <a:moveTo>
                  <a:pt x="1018666" y="31750"/>
                </a:moveTo>
                <a:lnTo>
                  <a:pt x="967866" y="31750"/>
                </a:lnTo>
                <a:lnTo>
                  <a:pt x="967866" y="44450"/>
                </a:lnTo>
                <a:lnTo>
                  <a:pt x="1018666" y="44450"/>
                </a:lnTo>
                <a:lnTo>
                  <a:pt x="1031366" y="38100"/>
                </a:lnTo>
                <a:lnTo>
                  <a:pt x="101866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94364" y="5842508"/>
            <a:ext cx="3480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7F00"/>
                </a:solidFill>
                <a:latin typeface="Arial"/>
                <a:cs typeface="Arial"/>
              </a:rPr>
              <a:t>The </a:t>
            </a:r>
            <a:r>
              <a:rPr sz="1800" i="1" spc="-5" dirty="0">
                <a:solidFill>
                  <a:srgbClr val="007F00"/>
                </a:solidFill>
                <a:latin typeface="Arial"/>
                <a:cs typeface="Arial"/>
              </a:rPr>
              <a:t>reduce </a:t>
            </a:r>
            <a:r>
              <a:rPr sz="1800" spc="-5" dirty="0">
                <a:solidFill>
                  <a:srgbClr val="007F00"/>
                </a:solidFill>
                <a:latin typeface="Arial"/>
                <a:cs typeface="Arial"/>
              </a:rPr>
              <a:t>function does</a:t>
            </a:r>
            <a:r>
              <a:rPr sz="1800" spc="-5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7F00"/>
                </a:solidFill>
                <a:latin typeface="Arial"/>
                <a:cs typeface="Arial"/>
              </a:rPr>
              <a:t>nothing!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November 30,</a:t>
            </a:r>
            <a:r>
              <a:rPr spc="-55" dirty="0"/>
              <a:t> </a:t>
            </a:r>
            <a:r>
              <a:rPr spc="-5" dirty="0"/>
              <a:t>2018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</a:t>
            </a:r>
            <a:r>
              <a:rPr spc="-5" dirty="0"/>
              <a:t>2014-2018 Paul</a:t>
            </a:r>
            <a:r>
              <a:rPr spc="-30" dirty="0"/>
              <a:t> </a:t>
            </a:r>
            <a:r>
              <a:rPr spc="-5" dirty="0"/>
              <a:t>Krzyzanowski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3653"/>
            <a:ext cx="29356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Other</a:t>
            </a:r>
            <a:r>
              <a:rPr spc="-7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75054"/>
            <a:ext cx="7334884" cy="292608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0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Inverted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index</a:t>
            </a:r>
            <a:endParaRPr sz="28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535"/>
              </a:spcBef>
              <a:buFont typeface="Arial"/>
              <a:buChar char="–"/>
              <a:tabLst>
                <a:tab pos="469900" algn="l"/>
              </a:tabLst>
            </a:pP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Find what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documents contain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a specific</a:t>
            </a:r>
            <a:r>
              <a:rPr sz="2000" i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word</a:t>
            </a:r>
            <a:endParaRPr sz="20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505"/>
              </a:spcBef>
              <a:buChar char="–"/>
              <a:tabLst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Map: parse document, </a:t>
            </a:r>
            <a:r>
              <a:rPr sz="2000" dirty="0">
                <a:latin typeface="Arial"/>
                <a:cs typeface="Arial"/>
              </a:rPr>
              <a:t>emit </a:t>
            </a:r>
            <a:r>
              <a:rPr sz="2000" spc="-5" dirty="0">
                <a:latin typeface="Arial"/>
                <a:cs typeface="Arial"/>
              </a:rPr>
              <a:t>&lt;word, document-ID&gt;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pairs</a:t>
            </a:r>
            <a:endParaRPr sz="2000">
              <a:latin typeface="Arial"/>
              <a:cs typeface="Arial"/>
            </a:endParaRPr>
          </a:p>
          <a:p>
            <a:pPr marL="469900" marR="5080" lvl="1" indent="-228600">
              <a:lnSpc>
                <a:spcPct val="200000"/>
              </a:lnSpc>
              <a:spcBef>
                <a:spcPts val="885"/>
              </a:spcBef>
              <a:buChar char="–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Reduce: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each word, </a:t>
            </a:r>
            <a:r>
              <a:rPr sz="2000" spc="-5" dirty="0">
                <a:latin typeface="Arial"/>
                <a:cs typeface="Arial"/>
              </a:rPr>
              <a:t>sort the corresponding document IDs  </a:t>
            </a:r>
            <a:r>
              <a:rPr sz="2000" dirty="0">
                <a:latin typeface="Arial"/>
                <a:cs typeface="Arial"/>
              </a:rPr>
              <a:t>Emit a </a:t>
            </a:r>
            <a:r>
              <a:rPr sz="2000" spc="-5" dirty="0">
                <a:solidFill>
                  <a:srgbClr val="007F00"/>
                </a:solidFill>
                <a:latin typeface="Arial"/>
                <a:cs typeface="Arial"/>
              </a:rPr>
              <a:t>&lt;word, list(document-ID)&gt;</a:t>
            </a:r>
            <a:r>
              <a:rPr sz="2000" spc="-5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pair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The set of all </a:t>
            </a:r>
            <a:r>
              <a:rPr sz="2000" spc="-5" dirty="0">
                <a:latin typeface="Arial"/>
                <a:cs typeface="Arial"/>
              </a:rPr>
              <a:t>output </a:t>
            </a:r>
            <a:r>
              <a:rPr sz="2000" dirty="0">
                <a:latin typeface="Arial"/>
                <a:cs typeface="Arial"/>
              </a:rPr>
              <a:t>pairs is an </a:t>
            </a:r>
            <a:r>
              <a:rPr sz="2000" spc="-5" dirty="0">
                <a:latin typeface="Arial"/>
                <a:cs typeface="Arial"/>
              </a:rPr>
              <a:t>inverted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index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03375" y="4386071"/>
            <a:ext cx="2969260" cy="1320165"/>
            <a:chOff x="1103375" y="4386071"/>
            <a:chExt cx="2969260" cy="1320165"/>
          </a:xfrm>
        </p:grpSpPr>
        <p:sp>
          <p:nvSpPr>
            <p:cNvPr id="5" name="object 5"/>
            <p:cNvSpPr/>
            <p:nvPr/>
          </p:nvSpPr>
          <p:spPr>
            <a:xfrm>
              <a:off x="1103375" y="4386071"/>
              <a:ext cx="2968752" cy="13197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6423" y="4538471"/>
              <a:ext cx="2337816" cy="10789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8317" y="4408969"/>
              <a:ext cx="2878455" cy="1226820"/>
            </a:xfrm>
            <a:custGeom>
              <a:avLst/>
              <a:gdLst/>
              <a:ahLst/>
              <a:cxnLst/>
              <a:rect l="l" t="t" r="r" b="b"/>
              <a:pathLst>
                <a:path w="2878454" h="1226820">
                  <a:moveTo>
                    <a:pt x="2779817" y="0"/>
                  </a:moveTo>
                  <a:lnTo>
                    <a:pt x="98065" y="0"/>
                  </a:lnTo>
                  <a:lnTo>
                    <a:pt x="59893" y="7706"/>
                  </a:lnTo>
                  <a:lnTo>
                    <a:pt x="28722" y="28722"/>
                  </a:lnTo>
                  <a:lnTo>
                    <a:pt x="7706" y="59894"/>
                  </a:lnTo>
                  <a:lnTo>
                    <a:pt x="0" y="98069"/>
                  </a:lnTo>
                  <a:lnTo>
                    <a:pt x="0" y="1128217"/>
                  </a:lnTo>
                  <a:lnTo>
                    <a:pt x="7706" y="1166390"/>
                  </a:lnTo>
                  <a:lnTo>
                    <a:pt x="28722" y="1197562"/>
                  </a:lnTo>
                  <a:lnTo>
                    <a:pt x="59893" y="1218578"/>
                  </a:lnTo>
                  <a:lnTo>
                    <a:pt x="98065" y="1226285"/>
                  </a:lnTo>
                  <a:lnTo>
                    <a:pt x="2779817" y="1226285"/>
                  </a:lnTo>
                  <a:lnTo>
                    <a:pt x="2817984" y="1218578"/>
                  </a:lnTo>
                  <a:lnTo>
                    <a:pt x="2849153" y="1197562"/>
                  </a:lnTo>
                  <a:lnTo>
                    <a:pt x="2870168" y="1166390"/>
                  </a:lnTo>
                  <a:lnTo>
                    <a:pt x="2877874" y="1128217"/>
                  </a:lnTo>
                  <a:lnTo>
                    <a:pt x="2877874" y="98069"/>
                  </a:lnTo>
                  <a:lnTo>
                    <a:pt x="2870168" y="59894"/>
                  </a:lnTo>
                  <a:lnTo>
                    <a:pt x="2849153" y="28722"/>
                  </a:lnTo>
                  <a:lnTo>
                    <a:pt x="2817984" y="7706"/>
                  </a:lnTo>
                  <a:lnTo>
                    <a:pt x="2779817" y="0"/>
                  </a:lnTo>
                  <a:close/>
                </a:path>
              </a:pathLst>
            </a:custGeom>
            <a:solidFill>
              <a:srgbClr val="AA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8317" y="4408969"/>
              <a:ext cx="2878455" cy="1226820"/>
            </a:xfrm>
            <a:custGeom>
              <a:avLst/>
              <a:gdLst/>
              <a:ahLst/>
              <a:cxnLst/>
              <a:rect l="l" t="t" r="r" b="b"/>
              <a:pathLst>
                <a:path w="2878454" h="1226820">
                  <a:moveTo>
                    <a:pt x="0" y="98066"/>
                  </a:moveTo>
                  <a:lnTo>
                    <a:pt x="7706" y="59894"/>
                  </a:lnTo>
                  <a:lnTo>
                    <a:pt x="28722" y="28723"/>
                  </a:lnTo>
                  <a:lnTo>
                    <a:pt x="59894" y="7706"/>
                  </a:lnTo>
                  <a:lnTo>
                    <a:pt x="98066" y="0"/>
                  </a:lnTo>
                  <a:lnTo>
                    <a:pt x="2779811" y="0"/>
                  </a:lnTo>
                  <a:lnTo>
                    <a:pt x="2817983" y="7706"/>
                  </a:lnTo>
                  <a:lnTo>
                    <a:pt x="2849156" y="28723"/>
                  </a:lnTo>
                  <a:lnTo>
                    <a:pt x="2870174" y="59894"/>
                  </a:lnTo>
                  <a:lnTo>
                    <a:pt x="2877881" y="98066"/>
                  </a:lnTo>
                  <a:lnTo>
                    <a:pt x="2877881" y="1128220"/>
                  </a:lnTo>
                  <a:lnTo>
                    <a:pt x="2870174" y="1166392"/>
                  </a:lnTo>
                  <a:lnTo>
                    <a:pt x="2849156" y="1197565"/>
                  </a:lnTo>
                  <a:lnTo>
                    <a:pt x="2817983" y="1218583"/>
                  </a:lnTo>
                  <a:lnTo>
                    <a:pt x="2779811" y="1226290"/>
                  </a:lnTo>
                  <a:lnTo>
                    <a:pt x="98066" y="1226290"/>
                  </a:lnTo>
                  <a:lnTo>
                    <a:pt x="59894" y="1218583"/>
                  </a:lnTo>
                  <a:lnTo>
                    <a:pt x="28722" y="1197565"/>
                  </a:lnTo>
                  <a:lnTo>
                    <a:pt x="7706" y="1166392"/>
                  </a:lnTo>
                  <a:lnTo>
                    <a:pt x="0" y="1128220"/>
                  </a:lnTo>
                  <a:lnTo>
                    <a:pt x="0" y="9806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55779" y="4532883"/>
            <a:ext cx="2038350" cy="9004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127760">
              <a:lnSpc>
                <a:spcPct val="100000"/>
              </a:lnSpc>
              <a:spcBef>
                <a:spcPts val="675"/>
              </a:spcBef>
            </a:pPr>
            <a:r>
              <a:rPr sz="1600" b="1" spc="-5" dirty="0">
                <a:latin typeface="Arial"/>
                <a:cs typeface="Arial"/>
              </a:rPr>
              <a:t>Map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900"/>
              </a:lnSpc>
              <a:spcBef>
                <a:spcPts val="655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Input</a:t>
            </a:r>
            <a:r>
              <a:rPr sz="1600" spc="-5" dirty="0">
                <a:latin typeface="Arial"/>
                <a:cs typeface="Arial"/>
              </a:rPr>
              <a:t>: document 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Output</a:t>
            </a:r>
            <a:r>
              <a:rPr sz="160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(word,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doc_id)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10911" y="4386071"/>
            <a:ext cx="2847340" cy="1320165"/>
            <a:chOff x="5010911" y="4386071"/>
            <a:chExt cx="2847340" cy="1320165"/>
          </a:xfrm>
        </p:grpSpPr>
        <p:sp>
          <p:nvSpPr>
            <p:cNvPr id="11" name="object 11"/>
            <p:cNvSpPr/>
            <p:nvPr/>
          </p:nvSpPr>
          <p:spPr>
            <a:xfrm>
              <a:off x="5010911" y="4386071"/>
              <a:ext cx="2846832" cy="13197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17007" y="4538471"/>
              <a:ext cx="2380488" cy="10789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57559" y="4408969"/>
              <a:ext cx="2753995" cy="1226820"/>
            </a:xfrm>
            <a:custGeom>
              <a:avLst/>
              <a:gdLst/>
              <a:ahLst/>
              <a:cxnLst/>
              <a:rect l="l" t="t" r="r" b="b"/>
              <a:pathLst>
                <a:path w="2753995" h="1226820">
                  <a:moveTo>
                    <a:pt x="2655760" y="0"/>
                  </a:moveTo>
                  <a:lnTo>
                    <a:pt x="98056" y="0"/>
                  </a:lnTo>
                  <a:lnTo>
                    <a:pt x="59889" y="7706"/>
                  </a:lnTo>
                  <a:lnTo>
                    <a:pt x="28721" y="28722"/>
                  </a:lnTo>
                  <a:lnTo>
                    <a:pt x="7706" y="59894"/>
                  </a:lnTo>
                  <a:lnTo>
                    <a:pt x="0" y="98069"/>
                  </a:lnTo>
                  <a:lnTo>
                    <a:pt x="0" y="1128217"/>
                  </a:lnTo>
                  <a:lnTo>
                    <a:pt x="7706" y="1166389"/>
                  </a:lnTo>
                  <a:lnTo>
                    <a:pt x="28721" y="1197561"/>
                  </a:lnTo>
                  <a:lnTo>
                    <a:pt x="59889" y="1218578"/>
                  </a:lnTo>
                  <a:lnTo>
                    <a:pt x="98056" y="1226285"/>
                  </a:lnTo>
                  <a:lnTo>
                    <a:pt x="2655760" y="1226285"/>
                  </a:lnTo>
                  <a:lnTo>
                    <a:pt x="2693934" y="1218578"/>
                  </a:lnTo>
                  <a:lnTo>
                    <a:pt x="2725107" y="1197561"/>
                  </a:lnTo>
                  <a:lnTo>
                    <a:pt x="2746123" y="1166389"/>
                  </a:lnTo>
                  <a:lnTo>
                    <a:pt x="2753829" y="1128217"/>
                  </a:lnTo>
                  <a:lnTo>
                    <a:pt x="2753829" y="98069"/>
                  </a:lnTo>
                  <a:lnTo>
                    <a:pt x="2746123" y="59894"/>
                  </a:lnTo>
                  <a:lnTo>
                    <a:pt x="2725107" y="28722"/>
                  </a:lnTo>
                  <a:lnTo>
                    <a:pt x="2693934" y="7706"/>
                  </a:lnTo>
                  <a:lnTo>
                    <a:pt x="2655760" y="0"/>
                  </a:lnTo>
                  <a:close/>
                </a:path>
              </a:pathLst>
            </a:custGeom>
            <a:solidFill>
              <a:srgbClr val="FCD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57559" y="4408969"/>
              <a:ext cx="2753995" cy="1226820"/>
            </a:xfrm>
            <a:custGeom>
              <a:avLst/>
              <a:gdLst/>
              <a:ahLst/>
              <a:cxnLst/>
              <a:rect l="l" t="t" r="r" b="b"/>
              <a:pathLst>
                <a:path w="2753995" h="1226820">
                  <a:moveTo>
                    <a:pt x="0" y="98067"/>
                  </a:moveTo>
                  <a:lnTo>
                    <a:pt x="7706" y="59895"/>
                  </a:lnTo>
                  <a:lnTo>
                    <a:pt x="28723" y="28723"/>
                  </a:lnTo>
                  <a:lnTo>
                    <a:pt x="59895" y="7706"/>
                  </a:lnTo>
                  <a:lnTo>
                    <a:pt x="98067" y="0"/>
                  </a:lnTo>
                  <a:lnTo>
                    <a:pt x="2655761" y="0"/>
                  </a:lnTo>
                  <a:lnTo>
                    <a:pt x="2693937" y="7706"/>
                  </a:lnTo>
                  <a:lnTo>
                    <a:pt x="2725110" y="28723"/>
                  </a:lnTo>
                  <a:lnTo>
                    <a:pt x="2746125" y="59895"/>
                  </a:lnTo>
                  <a:lnTo>
                    <a:pt x="2753831" y="98067"/>
                  </a:lnTo>
                  <a:lnTo>
                    <a:pt x="2753831" y="1128220"/>
                  </a:lnTo>
                  <a:lnTo>
                    <a:pt x="2746125" y="1166392"/>
                  </a:lnTo>
                  <a:lnTo>
                    <a:pt x="2725110" y="1197565"/>
                  </a:lnTo>
                  <a:lnTo>
                    <a:pt x="2693937" y="1218583"/>
                  </a:lnTo>
                  <a:lnTo>
                    <a:pt x="2655761" y="1226290"/>
                  </a:lnTo>
                  <a:lnTo>
                    <a:pt x="98067" y="1226290"/>
                  </a:lnTo>
                  <a:lnTo>
                    <a:pt x="59895" y="1218583"/>
                  </a:lnTo>
                  <a:lnTo>
                    <a:pt x="28723" y="1197565"/>
                  </a:lnTo>
                  <a:lnTo>
                    <a:pt x="7706" y="1166392"/>
                  </a:lnTo>
                  <a:lnTo>
                    <a:pt x="0" y="1128220"/>
                  </a:lnTo>
                  <a:lnTo>
                    <a:pt x="0" y="980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165013" y="4532883"/>
            <a:ext cx="2084705" cy="9004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902969">
              <a:lnSpc>
                <a:spcPct val="100000"/>
              </a:lnSpc>
              <a:spcBef>
                <a:spcPts val="675"/>
              </a:spcBef>
            </a:pPr>
            <a:r>
              <a:rPr sz="1600" b="1" spc="-5" dirty="0">
                <a:latin typeface="Arial"/>
                <a:cs typeface="Arial"/>
              </a:rPr>
              <a:t>Reduce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900"/>
              </a:lnSpc>
              <a:spcBef>
                <a:spcPts val="655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Input</a:t>
            </a:r>
            <a:r>
              <a:rPr sz="1600" spc="-5" dirty="0">
                <a:latin typeface="Arial"/>
                <a:cs typeface="Arial"/>
              </a:rPr>
              <a:t>: word, [doc_id] 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Output</a:t>
            </a:r>
            <a:r>
              <a:rPr sz="160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word,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[doc_id])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26192" y="4984013"/>
            <a:ext cx="1031875" cy="76200"/>
          </a:xfrm>
          <a:custGeom>
            <a:avLst/>
            <a:gdLst/>
            <a:ahLst/>
            <a:cxnLst/>
            <a:rect l="l" t="t" r="r" b="b"/>
            <a:pathLst>
              <a:path w="1031875" h="76200">
                <a:moveTo>
                  <a:pt x="955166" y="0"/>
                </a:moveTo>
                <a:lnTo>
                  <a:pt x="955166" y="76200"/>
                </a:lnTo>
                <a:lnTo>
                  <a:pt x="1018666" y="44450"/>
                </a:lnTo>
                <a:lnTo>
                  <a:pt x="967866" y="44450"/>
                </a:lnTo>
                <a:lnTo>
                  <a:pt x="967866" y="31750"/>
                </a:lnTo>
                <a:lnTo>
                  <a:pt x="1018666" y="31750"/>
                </a:lnTo>
                <a:lnTo>
                  <a:pt x="955166" y="0"/>
                </a:lnTo>
                <a:close/>
              </a:path>
              <a:path w="1031875" h="76200">
                <a:moveTo>
                  <a:pt x="95516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55166" y="44450"/>
                </a:lnTo>
                <a:lnTo>
                  <a:pt x="955166" y="31750"/>
                </a:lnTo>
                <a:close/>
              </a:path>
              <a:path w="1031875" h="76200">
                <a:moveTo>
                  <a:pt x="1018666" y="31750"/>
                </a:moveTo>
                <a:lnTo>
                  <a:pt x="967866" y="31750"/>
                </a:lnTo>
                <a:lnTo>
                  <a:pt x="967866" y="44450"/>
                </a:lnTo>
                <a:lnTo>
                  <a:pt x="1018666" y="44450"/>
                </a:lnTo>
                <a:lnTo>
                  <a:pt x="1031366" y="38100"/>
                </a:lnTo>
                <a:lnTo>
                  <a:pt x="101866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November 30,</a:t>
            </a:r>
            <a:r>
              <a:rPr spc="-55" dirty="0"/>
              <a:t> </a:t>
            </a:r>
            <a:r>
              <a:rPr spc="-5" dirty="0"/>
              <a:t>2018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</a:t>
            </a:r>
            <a:r>
              <a:rPr spc="-5" dirty="0"/>
              <a:t>2014-2018 Paul</a:t>
            </a:r>
            <a:r>
              <a:rPr spc="-30" dirty="0"/>
              <a:t> </a:t>
            </a:r>
            <a:r>
              <a:rPr spc="-5" dirty="0"/>
              <a:t>Krzyzanowski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3653"/>
            <a:ext cx="29356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Other</a:t>
            </a:r>
            <a:r>
              <a:rPr spc="-7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8" y="975054"/>
            <a:ext cx="8296909" cy="128968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0"/>
              </a:spcBef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Stock</a:t>
            </a:r>
            <a:r>
              <a:rPr sz="28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summary</a:t>
            </a:r>
            <a:endParaRPr sz="28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535"/>
              </a:spcBef>
              <a:buFont typeface="Arial"/>
              <a:buChar char="–"/>
              <a:tabLst>
                <a:tab pos="469900" algn="l"/>
              </a:tabLst>
            </a:pP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Find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average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daily gain of each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company from 1/1/2000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2000" i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12/31/2015</a:t>
            </a:r>
            <a:endParaRPr sz="20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505"/>
              </a:spcBef>
              <a:buChar char="–"/>
              <a:tabLst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Data </a:t>
            </a:r>
            <a:r>
              <a:rPr sz="2000" dirty="0">
                <a:latin typeface="Arial"/>
                <a:cs typeface="Arial"/>
              </a:rPr>
              <a:t>is a set of lines: { </a:t>
            </a:r>
            <a:r>
              <a:rPr sz="2000" spc="-5" dirty="0">
                <a:latin typeface="Arial"/>
                <a:cs typeface="Arial"/>
              </a:rPr>
              <a:t>date, </a:t>
            </a:r>
            <a:r>
              <a:rPr sz="2000" spc="-20" dirty="0">
                <a:latin typeface="Arial"/>
                <a:cs typeface="Arial"/>
              </a:rPr>
              <a:t>company, </a:t>
            </a:r>
            <a:r>
              <a:rPr sz="2000" spc="-5" dirty="0">
                <a:latin typeface="Arial"/>
                <a:cs typeface="Arial"/>
              </a:rPr>
              <a:t>start_price, </a:t>
            </a:r>
            <a:r>
              <a:rPr sz="2000" dirty="0">
                <a:latin typeface="Arial"/>
                <a:cs typeface="Arial"/>
              </a:rPr>
              <a:t>end_price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8472" y="3377184"/>
            <a:ext cx="3243580" cy="1618615"/>
            <a:chOff x="728472" y="3377184"/>
            <a:chExt cx="3243580" cy="1618615"/>
          </a:xfrm>
        </p:grpSpPr>
        <p:sp>
          <p:nvSpPr>
            <p:cNvPr id="5" name="object 5"/>
            <p:cNvSpPr/>
            <p:nvPr/>
          </p:nvSpPr>
          <p:spPr>
            <a:xfrm>
              <a:off x="728472" y="3377184"/>
              <a:ext cx="3243072" cy="16154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0664" y="3435096"/>
              <a:ext cx="3041904" cy="15605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914" y="3401872"/>
              <a:ext cx="3150870" cy="1520825"/>
            </a:xfrm>
            <a:custGeom>
              <a:avLst/>
              <a:gdLst/>
              <a:ahLst/>
              <a:cxnLst/>
              <a:rect l="l" t="t" r="r" b="b"/>
              <a:pathLst>
                <a:path w="3150870" h="1520825">
                  <a:moveTo>
                    <a:pt x="3028951" y="0"/>
                  </a:moveTo>
                  <a:lnTo>
                    <a:pt x="121591" y="0"/>
                  </a:lnTo>
                  <a:lnTo>
                    <a:pt x="74262" y="9556"/>
                  </a:lnTo>
                  <a:lnTo>
                    <a:pt x="35613" y="35617"/>
                  </a:lnTo>
                  <a:lnTo>
                    <a:pt x="9555" y="74269"/>
                  </a:lnTo>
                  <a:lnTo>
                    <a:pt x="0" y="121602"/>
                  </a:lnTo>
                  <a:lnTo>
                    <a:pt x="0" y="1398866"/>
                  </a:lnTo>
                  <a:lnTo>
                    <a:pt x="9555" y="1446197"/>
                  </a:lnTo>
                  <a:lnTo>
                    <a:pt x="35613" y="1484845"/>
                  </a:lnTo>
                  <a:lnTo>
                    <a:pt x="74262" y="1510902"/>
                  </a:lnTo>
                  <a:lnTo>
                    <a:pt x="121591" y="1520456"/>
                  </a:lnTo>
                  <a:lnTo>
                    <a:pt x="3028951" y="1520456"/>
                  </a:lnTo>
                  <a:lnTo>
                    <a:pt x="3076281" y="1510902"/>
                  </a:lnTo>
                  <a:lnTo>
                    <a:pt x="3114930" y="1484845"/>
                  </a:lnTo>
                  <a:lnTo>
                    <a:pt x="3140986" y="1446197"/>
                  </a:lnTo>
                  <a:lnTo>
                    <a:pt x="3150541" y="1398866"/>
                  </a:lnTo>
                  <a:lnTo>
                    <a:pt x="3150541" y="121602"/>
                  </a:lnTo>
                  <a:lnTo>
                    <a:pt x="3140986" y="74269"/>
                  </a:lnTo>
                  <a:lnTo>
                    <a:pt x="3114930" y="35617"/>
                  </a:lnTo>
                  <a:lnTo>
                    <a:pt x="3076281" y="9556"/>
                  </a:lnTo>
                  <a:lnTo>
                    <a:pt x="3028951" y="0"/>
                  </a:lnTo>
                  <a:close/>
                </a:path>
              </a:pathLst>
            </a:custGeom>
            <a:solidFill>
              <a:srgbClr val="AA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914" y="3401872"/>
              <a:ext cx="3150870" cy="1520825"/>
            </a:xfrm>
            <a:custGeom>
              <a:avLst/>
              <a:gdLst/>
              <a:ahLst/>
              <a:cxnLst/>
              <a:rect l="l" t="t" r="r" b="b"/>
              <a:pathLst>
                <a:path w="3150870" h="1520825">
                  <a:moveTo>
                    <a:pt x="0" y="121591"/>
                  </a:moveTo>
                  <a:lnTo>
                    <a:pt x="9555" y="74262"/>
                  </a:lnTo>
                  <a:lnTo>
                    <a:pt x="35613" y="35613"/>
                  </a:lnTo>
                  <a:lnTo>
                    <a:pt x="74262" y="9555"/>
                  </a:lnTo>
                  <a:lnTo>
                    <a:pt x="121591" y="0"/>
                  </a:lnTo>
                  <a:lnTo>
                    <a:pt x="3028951" y="0"/>
                  </a:lnTo>
                  <a:lnTo>
                    <a:pt x="3076279" y="9555"/>
                  </a:lnTo>
                  <a:lnTo>
                    <a:pt x="3114928" y="35613"/>
                  </a:lnTo>
                  <a:lnTo>
                    <a:pt x="3140986" y="74262"/>
                  </a:lnTo>
                  <a:lnTo>
                    <a:pt x="3150541" y="121591"/>
                  </a:lnTo>
                  <a:lnTo>
                    <a:pt x="3150541" y="1398870"/>
                  </a:lnTo>
                  <a:lnTo>
                    <a:pt x="3140986" y="1446198"/>
                  </a:lnTo>
                  <a:lnTo>
                    <a:pt x="3114928" y="1484847"/>
                  </a:lnTo>
                  <a:lnTo>
                    <a:pt x="3076279" y="1510905"/>
                  </a:lnTo>
                  <a:lnTo>
                    <a:pt x="3028951" y="1520460"/>
                  </a:lnTo>
                  <a:lnTo>
                    <a:pt x="121591" y="1520460"/>
                  </a:lnTo>
                  <a:lnTo>
                    <a:pt x="74262" y="1510905"/>
                  </a:lnTo>
                  <a:lnTo>
                    <a:pt x="35613" y="1484847"/>
                  </a:lnTo>
                  <a:lnTo>
                    <a:pt x="9555" y="1446198"/>
                  </a:lnTo>
                  <a:lnTo>
                    <a:pt x="0" y="1398870"/>
                  </a:lnTo>
                  <a:lnTo>
                    <a:pt x="0" y="1215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32266" y="454310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50800" y="0"/>
                  </a:moveTo>
                  <a:lnTo>
                    <a:pt x="0" y="0"/>
                  </a:lnTo>
                  <a:lnTo>
                    <a:pt x="0" y="12699"/>
                  </a:lnTo>
                  <a:lnTo>
                    <a:pt x="50800" y="1269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89268" y="3429508"/>
            <a:ext cx="2744470" cy="13817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77165" algn="ctr">
              <a:lnSpc>
                <a:spcPct val="100000"/>
              </a:lnSpc>
              <a:spcBef>
                <a:spcPts val="675"/>
              </a:spcBef>
            </a:pPr>
            <a:r>
              <a:rPr sz="1600" b="1" spc="-5" dirty="0">
                <a:latin typeface="Arial"/>
                <a:cs typeface="Arial"/>
              </a:rPr>
              <a:t>Map</a:t>
            </a:r>
            <a:endParaRPr sz="1600">
              <a:latin typeface="Arial"/>
              <a:cs typeface="Arial"/>
            </a:endParaRPr>
          </a:p>
          <a:p>
            <a:pPr marL="241300" marR="481330" indent="-228600">
              <a:lnSpc>
                <a:spcPts val="1900"/>
              </a:lnSpc>
              <a:spcBef>
                <a:spcPts val="655"/>
              </a:spcBef>
            </a:pPr>
            <a:r>
              <a:rPr sz="1600" dirty="0">
                <a:latin typeface="Arial"/>
                <a:cs typeface="Arial"/>
              </a:rPr>
              <a:t>If (date &gt;= </a:t>
            </a:r>
            <a:r>
              <a:rPr sz="1600" spc="-5" dirty="0">
                <a:latin typeface="Arial"/>
                <a:cs typeface="Arial"/>
              </a:rPr>
              <a:t>“1/1/2000” &amp;&amp;  date </a:t>
            </a:r>
            <a:r>
              <a:rPr sz="1600" dirty="0">
                <a:latin typeface="Arial"/>
                <a:cs typeface="Arial"/>
              </a:rPr>
              <a:t>&lt;=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“12/31/2015”)</a:t>
            </a:r>
            <a:endParaRPr sz="1600">
              <a:latin typeface="Arial"/>
              <a:cs typeface="Arial"/>
            </a:endParaRPr>
          </a:p>
          <a:p>
            <a:pPr marL="469265">
              <a:lnSpc>
                <a:spcPts val="1820"/>
              </a:lnSpc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Output</a:t>
            </a:r>
            <a:r>
              <a:rPr sz="1600" dirty="0">
                <a:latin typeface="Arial"/>
                <a:cs typeface="Arial"/>
              </a:rPr>
              <a:t>: </a:t>
            </a:r>
            <a:r>
              <a:rPr sz="1600" spc="-20" dirty="0">
                <a:latin typeface="Arial"/>
                <a:cs typeface="Arial"/>
              </a:rPr>
              <a:t>(company,</a:t>
            </a:r>
            <a:endParaRPr sz="1600">
              <a:latin typeface="Arial"/>
              <a:cs typeface="Arial"/>
            </a:endParaRPr>
          </a:p>
          <a:p>
            <a:pPr marL="755015">
              <a:lnSpc>
                <a:spcPts val="1910"/>
              </a:lnSpc>
            </a:pPr>
            <a:r>
              <a:rPr sz="1600" spc="-5" dirty="0">
                <a:latin typeface="Arial"/>
                <a:cs typeface="Arial"/>
              </a:rPr>
              <a:t>end_price-start_price)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10328" y="3377184"/>
            <a:ext cx="3721735" cy="1615440"/>
            <a:chOff x="4910328" y="3377184"/>
            <a:chExt cx="3721735" cy="1615440"/>
          </a:xfrm>
        </p:grpSpPr>
        <p:sp>
          <p:nvSpPr>
            <p:cNvPr id="12" name="object 12"/>
            <p:cNvSpPr/>
            <p:nvPr/>
          </p:nvSpPr>
          <p:spPr>
            <a:xfrm>
              <a:off x="4910328" y="3377184"/>
              <a:ext cx="3721608" cy="16154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22520" y="3678936"/>
              <a:ext cx="3599687" cy="10759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56810" y="3401872"/>
              <a:ext cx="3629660" cy="1520825"/>
            </a:xfrm>
            <a:custGeom>
              <a:avLst/>
              <a:gdLst/>
              <a:ahLst/>
              <a:cxnLst/>
              <a:rect l="l" t="t" r="r" b="b"/>
              <a:pathLst>
                <a:path w="3629659" h="1520825">
                  <a:moveTo>
                    <a:pt x="3507663" y="0"/>
                  </a:moveTo>
                  <a:lnTo>
                    <a:pt x="121589" y="0"/>
                  </a:lnTo>
                  <a:lnTo>
                    <a:pt x="74264" y="9556"/>
                  </a:lnTo>
                  <a:lnTo>
                    <a:pt x="35615" y="35615"/>
                  </a:lnTo>
                  <a:lnTo>
                    <a:pt x="9556" y="74264"/>
                  </a:lnTo>
                  <a:lnTo>
                    <a:pt x="0" y="121589"/>
                  </a:lnTo>
                  <a:lnTo>
                    <a:pt x="0" y="1398866"/>
                  </a:lnTo>
                  <a:lnTo>
                    <a:pt x="9556" y="1446197"/>
                  </a:lnTo>
                  <a:lnTo>
                    <a:pt x="35615" y="1484845"/>
                  </a:lnTo>
                  <a:lnTo>
                    <a:pt x="74264" y="1510902"/>
                  </a:lnTo>
                  <a:lnTo>
                    <a:pt x="121589" y="1520456"/>
                  </a:lnTo>
                  <a:lnTo>
                    <a:pt x="3507663" y="1520456"/>
                  </a:lnTo>
                  <a:lnTo>
                    <a:pt x="3554988" y="1510902"/>
                  </a:lnTo>
                  <a:lnTo>
                    <a:pt x="3593638" y="1484845"/>
                  </a:lnTo>
                  <a:lnTo>
                    <a:pt x="3619697" y="1446197"/>
                  </a:lnTo>
                  <a:lnTo>
                    <a:pt x="3629253" y="1398866"/>
                  </a:lnTo>
                  <a:lnTo>
                    <a:pt x="3629253" y="121589"/>
                  </a:lnTo>
                  <a:lnTo>
                    <a:pt x="3619697" y="74264"/>
                  </a:lnTo>
                  <a:lnTo>
                    <a:pt x="3593638" y="35615"/>
                  </a:lnTo>
                  <a:lnTo>
                    <a:pt x="3554988" y="9556"/>
                  </a:lnTo>
                  <a:lnTo>
                    <a:pt x="3507663" y="0"/>
                  </a:lnTo>
                  <a:close/>
                </a:path>
              </a:pathLst>
            </a:custGeom>
            <a:solidFill>
              <a:srgbClr val="FCD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56810" y="3401872"/>
              <a:ext cx="3629660" cy="1520825"/>
            </a:xfrm>
            <a:custGeom>
              <a:avLst/>
              <a:gdLst/>
              <a:ahLst/>
              <a:cxnLst/>
              <a:rect l="l" t="t" r="r" b="b"/>
              <a:pathLst>
                <a:path w="3629659" h="1520825">
                  <a:moveTo>
                    <a:pt x="0" y="121590"/>
                  </a:moveTo>
                  <a:lnTo>
                    <a:pt x="9555" y="74261"/>
                  </a:lnTo>
                  <a:lnTo>
                    <a:pt x="35612" y="35612"/>
                  </a:lnTo>
                  <a:lnTo>
                    <a:pt x="74261" y="9555"/>
                  </a:lnTo>
                  <a:lnTo>
                    <a:pt x="121590" y="0"/>
                  </a:lnTo>
                  <a:lnTo>
                    <a:pt x="3507661" y="0"/>
                  </a:lnTo>
                  <a:lnTo>
                    <a:pt x="3554989" y="9555"/>
                  </a:lnTo>
                  <a:lnTo>
                    <a:pt x="3593638" y="35612"/>
                  </a:lnTo>
                  <a:lnTo>
                    <a:pt x="3619696" y="74261"/>
                  </a:lnTo>
                  <a:lnTo>
                    <a:pt x="3629252" y="121590"/>
                  </a:lnTo>
                  <a:lnTo>
                    <a:pt x="3629252" y="1398870"/>
                  </a:lnTo>
                  <a:lnTo>
                    <a:pt x="3619696" y="1446198"/>
                  </a:lnTo>
                  <a:lnTo>
                    <a:pt x="3593638" y="1484847"/>
                  </a:lnTo>
                  <a:lnTo>
                    <a:pt x="3554989" y="1510905"/>
                  </a:lnTo>
                  <a:lnTo>
                    <a:pt x="3507661" y="1520460"/>
                  </a:lnTo>
                  <a:lnTo>
                    <a:pt x="121590" y="1520460"/>
                  </a:lnTo>
                  <a:lnTo>
                    <a:pt x="74261" y="1510905"/>
                  </a:lnTo>
                  <a:lnTo>
                    <a:pt x="35612" y="1484847"/>
                  </a:lnTo>
                  <a:lnTo>
                    <a:pt x="9555" y="1446198"/>
                  </a:lnTo>
                  <a:lnTo>
                    <a:pt x="0" y="1398870"/>
                  </a:lnTo>
                  <a:lnTo>
                    <a:pt x="0" y="12159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071160" y="3673347"/>
            <a:ext cx="3302635" cy="9004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334135">
              <a:lnSpc>
                <a:spcPct val="100000"/>
              </a:lnSpc>
              <a:spcBef>
                <a:spcPts val="675"/>
              </a:spcBef>
            </a:pPr>
            <a:r>
              <a:rPr sz="1600" b="1" spc="-5" dirty="0">
                <a:latin typeface="Arial"/>
                <a:cs typeface="Arial"/>
              </a:rPr>
              <a:t>Reduce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900"/>
              </a:lnSpc>
              <a:spcBef>
                <a:spcPts val="655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Input</a:t>
            </a:r>
            <a:r>
              <a:rPr sz="1600" spc="-5" dirty="0">
                <a:latin typeface="Arial"/>
                <a:cs typeface="Arial"/>
              </a:rPr>
              <a:t>: </a:t>
            </a:r>
            <a:r>
              <a:rPr sz="1600" spc="-20" dirty="0">
                <a:latin typeface="Arial"/>
                <a:cs typeface="Arial"/>
              </a:rPr>
              <a:t>company, </a:t>
            </a:r>
            <a:r>
              <a:rPr sz="1600" spc="-5" dirty="0">
                <a:latin typeface="Arial"/>
                <a:cs typeface="Arial"/>
              </a:rPr>
              <a:t>[daily_gains] 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Output</a:t>
            </a:r>
            <a:r>
              <a:rPr sz="160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word,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average([daily_gains])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25455" y="4271086"/>
            <a:ext cx="1031875" cy="76200"/>
          </a:xfrm>
          <a:custGeom>
            <a:avLst/>
            <a:gdLst/>
            <a:ahLst/>
            <a:cxnLst/>
            <a:rect l="l" t="t" r="r" b="b"/>
            <a:pathLst>
              <a:path w="1031875" h="76200">
                <a:moveTo>
                  <a:pt x="955154" y="0"/>
                </a:moveTo>
                <a:lnTo>
                  <a:pt x="955154" y="76199"/>
                </a:lnTo>
                <a:lnTo>
                  <a:pt x="1018654" y="44449"/>
                </a:lnTo>
                <a:lnTo>
                  <a:pt x="967854" y="44449"/>
                </a:lnTo>
                <a:lnTo>
                  <a:pt x="967854" y="31749"/>
                </a:lnTo>
                <a:lnTo>
                  <a:pt x="1018654" y="31749"/>
                </a:lnTo>
                <a:lnTo>
                  <a:pt x="955154" y="0"/>
                </a:lnTo>
                <a:close/>
              </a:path>
              <a:path w="1031875" h="76200">
                <a:moveTo>
                  <a:pt x="955154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955154" y="44449"/>
                </a:lnTo>
                <a:lnTo>
                  <a:pt x="955154" y="31749"/>
                </a:lnTo>
                <a:close/>
              </a:path>
              <a:path w="1031875" h="76200">
                <a:moveTo>
                  <a:pt x="1018654" y="31749"/>
                </a:moveTo>
                <a:lnTo>
                  <a:pt x="967854" y="31749"/>
                </a:lnTo>
                <a:lnTo>
                  <a:pt x="967854" y="44449"/>
                </a:lnTo>
                <a:lnTo>
                  <a:pt x="1018654" y="44449"/>
                </a:lnTo>
                <a:lnTo>
                  <a:pt x="1031354" y="38099"/>
                </a:lnTo>
                <a:lnTo>
                  <a:pt x="1018654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3653"/>
            <a:ext cx="5250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Other Examples: </a:t>
            </a:r>
            <a:r>
              <a:rPr spc="-65" dirty="0"/>
              <a:t>Two</a:t>
            </a:r>
            <a:r>
              <a:rPr spc="-125" dirty="0"/>
              <a:t> </a:t>
            </a:r>
            <a:r>
              <a:rPr spc="-5" dirty="0"/>
              <a:t>rounds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8" y="975054"/>
            <a:ext cx="7002145" cy="159448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0"/>
              </a:spcBef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800000"/>
                </a:solidFill>
                <a:latin typeface="Arial"/>
                <a:cs typeface="Arial"/>
              </a:rPr>
              <a:t>Average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salaries in regions</a:t>
            </a:r>
            <a:endParaRPr sz="2800">
              <a:latin typeface="Arial"/>
              <a:cs typeface="Arial"/>
            </a:endParaRPr>
          </a:p>
          <a:p>
            <a:pPr marL="469900" marR="5080" lvl="1" indent="-469900">
              <a:lnSpc>
                <a:spcPct val="100000"/>
              </a:lnSpc>
              <a:spcBef>
                <a:spcPts val="535"/>
              </a:spcBef>
              <a:buFont typeface="Arial"/>
              <a:buChar char="–"/>
              <a:tabLst>
                <a:tab pos="469900" algn="l"/>
                <a:tab pos="2755265" algn="l"/>
                <a:tab pos="5498465" algn="l"/>
              </a:tabLst>
            </a:pP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Show zip codes where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average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salaries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are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000" i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ranges:  (1)</a:t>
            </a: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2000" i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$100K	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(2)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$100K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$500K	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(3)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2000" i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$500K</a:t>
            </a:r>
            <a:endParaRPr sz="20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505"/>
              </a:spcBef>
              <a:buChar char="–"/>
              <a:tabLst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Data </a:t>
            </a:r>
            <a:r>
              <a:rPr sz="2000" dirty="0">
                <a:latin typeface="Arial"/>
                <a:cs typeface="Arial"/>
              </a:rPr>
              <a:t>is a set of lines: { </a:t>
            </a:r>
            <a:r>
              <a:rPr sz="2000" spc="-5" dirty="0">
                <a:latin typeface="Arial"/>
                <a:cs typeface="Arial"/>
              </a:rPr>
              <a:t>name, </a:t>
            </a:r>
            <a:r>
              <a:rPr sz="2000" dirty="0">
                <a:latin typeface="Arial"/>
                <a:cs typeface="Arial"/>
              </a:rPr>
              <a:t>age, </a:t>
            </a:r>
            <a:r>
              <a:rPr sz="2000" spc="-5" dirty="0">
                <a:latin typeface="Arial"/>
                <a:cs typeface="Arial"/>
              </a:rPr>
              <a:t>address, </a:t>
            </a:r>
            <a:r>
              <a:rPr sz="2000" dirty="0">
                <a:latin typeface="Arial"/>
                <a:cs typeface="Arial"/>
              </a:rPr>
              <a:t>zip, salary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6529831"/>
            <a:ext cx="10293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B41F34"/>
                </a:solidFill>
                <a:latin typeface="Arial"/>
                <a:cs typeface="Arial"/>
              </a:rPr>
              <a:t>November 30,</a:t>
            </a:r>
            <a:r>
              <a:rPr sz="900" spc="-55" dirty="0">
                <a:solidFill>
                  <a:srgbClr val="B41F34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B41F34"/>
                </a:solidFill>
                <a:latin typeface="Arial"/>
                <a:cs typeface="Arial"/>
              </a:rPr>
              <a:t>2018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54390" y="6529831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B41F34"/>
                </a:solidFill>
                <a:latin typeface="Arial"/>
                <a:cs typeface="Arial"/>
              </a:rPr>
              <a:t>32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8263" y="2813304"/>
            <a:ext cx="3243580" cy="1115695"/>
            <a:chOff x="588263" y="2813304"/>
            <a:chExt cx="3243580" cy="1115695"/>
          </a:xfrm>
        </p:grpSpPr>
        <p:sp>
          <p:nvSpPr>
            <p:cNvPr id="7" name="object 7"/>
            <p:cNvSpPr/>
            <p:nvPr/>
          </p:nvSpPr>
          <p:spPr>
            <a:xfrm>
              <a:off x="588263" y="2813304"/>
              <a:ext cx="3243072" cy="11155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8263" y="2987040"/>
              <a:ext cx="2100072" cy="8351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5430" y="2836189"/>
              <a:ext cx="3150870" cy="1022985"/>
            </a:xfrm>
            <a:custGeom>
              <a:avLst/>
              <a:gdLst/>
              <a:ahLst/>
              <a:cxnLst/>
              <a:rect l="l" t="t" r="r" b="b"/>
              <a:pathLst>
                <a:path w="3150870" h="1022985">
                  <a:moveTo>
                    <a:pt x="3068740" y="0"/>
                  </a:moveTo>
                  <a:lnTo>
                    <a:pt x="81799" y="0"/>
                  </a:lnTo>
                  <a:lnTo>
                    <a:pt x="49959" y="6428"/>
                  </a:lnTo>
                  <a:lnTo>
                    <a:pt x="23958" y="23960"/>
                  </a:lnTo>
                  <a:lnTo>
                    <a:pt x="6428" y="49961"/>
                  </a:lnTo>
                  <a:lnTo>
                    <a:pt x="0" y="81800"/>
                  </a:lnTo>
                  <a:lnTo>
                    <a:pt x="0" y="941095"/>
                  </a:lnTo>
                  <a:lnTo>
                    <a:pt x="6428" y="972932"/>
                  </a:lnTo>
                  <a:lnTo>
                    <a:pt x="23958" y="998929"/>
                  </a:lnTo>
                  <a:lnTo>
                    <a:pt x="49959" y="1016456"/>
                  </a:lnTo>
                  <a:lnTo>
                    <a:pt x="81799" y="1022883"/>
                  </a:lnTo>
                  <a:lnTo>
                    <a:pt x="3068740" y="1022883"/>
                  </a:lnTo>
                  <a:lnTo>
                    <a:pt x="3100579" y="1016456"/>
                  </a:lnTo>
                  <a:lnTo>
                    <a:pt x="3126580" y="998929"/>
                  </a:lnTo>
                  <a:lnTo>
                    <a:pt x="3144112" y="972932"/>
                  </a:lnTo>
                  <a:lnTo>
                    <a:pt x="3150541" y="941095"/>
                  </a:lnTo>
                  <a:lnTo>
                    <a:pt x="3150541" y="81800"/>
                  </a:lnTo>
                  <a:lnTo>
                    <a:pt x="3144112" y="49961"/>
                  </a:lnTo>
                  <a:lnTo>
                    <a:pt x="3126580" y="23960"/>
                  </a:lnTo>
                  <a:lnTo>
                    <a:pt x="3100579" y="6428"/>
                  </a:lnTo>
                  <a:lnTo>
                    <a:pt x="3068740" y="0"/>
                  </a:lnTo>
                  <a:close/>
                </a:path>
              </a:pathLst>
            </a:custGeom>
            <a:solidFill>
              <a:srgbClr val="AA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5430" y="2836189"/>
              <a:ext cx="3150870" cy="1022985"/>
            </a:xfrm>
            <a:custGeom>
              <a:avLst/>
              <a:gdLst/>
              <a:ahLst/>
              <a:cxnLst/>
              <a:rect l="l" t="t" r="r" b="b"/>
              <a:pathLst>
                <a:path w="3150870" h="1022985">
                  <a:moveTo>
                    <a:pt x="0" y="81799"/>
                  </a:moveTo>
                  <a:lnTo>
                    <a:pt x="6428" y="49959"/>
                  </a:lnTo>
                  <a:lnTo>
                    <a:pt x="23958" y="23958"/>
                  </a:lnTo>
                  <a:lnTo>
                    <a:pt x="49959" y="6428"/>
                  </a:lnTo>
                  <a:lnTo>
                    <a:pt x="81799" y="0"/>
                  </a:lnTo>
                  <a:lnTo>
                    <a:pt x="3068741" y="0"/>
                  </a:lnTo>
                  <a:lnTo>
                    <a:pt x="3100583" y="6428"/>
                  </a:lnTo>
                  <a:lnTo>
                    <a:pt x="3126584" y="23958"/>
                  </a:lnTo>
                  <a:lnTo>
                    <a:pt x="3144113" y="49959"/>
                  </a:lnTo>
                  <a:lnTo>
                    <a:pt x="3150541" y="81799"/>
                  </a:lnTo>
                  <a:lnTo>
                    <a:pt x="3150541" y="941089"/>
                  </a:lnTo>
                  <a:lnTo>
                    <a:pt x="3144113" y="972929"/>
                  </a:lnTo>
                  <a:lnTo>
                    <a:pt x="3126584" y="998931"/>
                  </a:lnTo>
                  <a:lnTo>
                    <a:pt x="3100583" y="1016462"/>
                  </a:lnTo>
                  <a:lnTo>
                    <a:pt x="3068741" y="1022890"/>
                  </a:lnTo>
                  <a:lnTo>
                    <a:pt x="81799" y="1022890"/>
                  </a:lnTo>
                  <a:lnTo>
                    <a:pt x="49959" y="1016462"/>
                  </a:lnTo>
                  <a:lnTo>
                    <a:pt x="23958" y="998931"/>
                  </a:lnTo>
                  <a:lnTo>
                    <a:pt x="6428" y="972929"/>
                  </a:lnTo>
                  <a:lnTo>
                    <a:pt x="0" y="941089"/>
                  </a:lnTo>
                  <a:lnTo>
                    <a:pt x="0" y="817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38130" y="2975355"/>
            <a:ext cx="1801495" cy="665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R="117475" algn="r">
              <a:lnSpc>
                <a:spcPct val="100000"/>
              </a:lnSpc>
              <a:spcBef>
                <a:spcPts val="700"/>
              </a:spcBef>
            </a:pPr>
            <a:r>
              <a:rPr sz="1600" b="1" dirty="0">
                <a:latin typeface="Arial"/>
                <a:cs typeface="Arial"/>
              </a:rPr>
              <a:t>M</a:t>
            </a:r>
            <a:r>
              <a:rPr sz="1600" b="1" spc="-5" dirty="0">
                <a:latin typeface="Arial"/>
                <a:cs typeface="Arial"/>
              </a:rPr>
              <a:t>a</a:t>
            </a:r>
            <a:r>
              <a:rPr sz="1600" b="1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Output: </a:t>
            </a:r>
            <a:r>
              <a:rPr sz="1600" spc="-5" dirty="0">
                <a:latin typeface="Arial"/>
                <a:cs typeface="Arial"/>
              </a:rPr>
              <a:t>(zip,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salary)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70120" y="2813304"/>
            <a:ext cx="3721735" cy="1127760"/>
            <a:chOff x="4770120" y="2813304"/>
            <a:chExt cx="3721735" cy="1127760"/>
          </a:xfrm>
        </p:grpSpPr>
        <p:sp>
          <p:nvSpPr>
            <p:cNvPr id="13" name="object 13"/>
            <p:cNvSpPr/>
            <p:nvPr/>
          </p:nvSpPr>
          <p:spPr>
            <a:xfrm>
              <a:off x="4770120" y="2813304"/>
              <a:ext cx="3721608" cy="11155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70120" y="2865120"/>
              <a:ext cx="2947416" cy="10759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17325" y="2836189"/>
              <a:ext cx="3629660" cy="1022985"/>
            </a:xfrm>
            <a:custGeom>
              <a:avLst/>
              <a:gdLst/>
              <a:ahLst/>
              <a:cxnLst/>
              <a:rect l="l" t="t" r="r" b="b"/>
              <a:pathLst>
                <a:path w="3629659" h="1022985">
                  <a:moveTo>
                    <a:pt x="3547452" y="0"/>
                  </a:moveTo>
                  <a:lnTo>
                    <a:pt x="81800" y="0"/>
                  </a:lnTo>
                  <a:lnTo>
                    <a:pt x="49961" y="6428"/>
                  </a:lnTo>
                  <a:lnTo>
                    <a:pt x="23960" y="23960"/>
                  </a:lnTo>
                  <a:lnTo>
                    <a:pt x="6428" y="49961"/>
                  </a:lnTo>
                  <a:lnTo>
                    <a:pt x="0" y="81800"/>
                  </a:lnTo>
                  <a:lnTo>
                    <a:pt x="0" y="941082"/>
                  </a:lnTo>
                  <a:lnTo>
                    <a:pt x="6428" y="972927"/>
                  </a:lnTo>
                  <a:lnTo>
                    <a:pt x="23960" y="998928"/>
                  </a:lnTo>
                  <a:lnTo>
                    <a:pt x="49961" y="1016456"/>
                  </a:lnTo>
                  <a:lnTo>
                    <a:pt x="81800" y="1022883"/>
                  </a:lnTo>
                  <a:lnTo>
                    <a:pt x="3547452" y="1022883"/>
                  </a:lnTo>
                  <a:lnTo>
                    <a:pt x="3579291" y="1016456"/>
                  </a:lnTo>
                  <a:lnTo>
                    <a:pt x="3605293" y="998928"/>
                  </a:lnTo>
                  <a:lnTo>
                    <a:pt x="3622824" y="972927"/>
                  </a:lnTo>
                  <a:lnTo>
                    <a:pt x="3629253" y="941082"/>
                  </a:lnTo>
                  <a:lnTo>
                    <a:pt x="3629253" y="81800"/>
                  </a:lnTo>
                  <a:lnTo>
                    <a:pt x="3622824" y="49961"/>
                  </a:lnTo>
                  <a:lnTo>
                    <a:pt x="3605293" y="23960"/>
                  </a:lnTo>
                  <a:lnTo>
                    <a:pt x="3579291" y="6428"/>
                  </a:lnTo>
                  <a:lnTo>
                    <a:pt x="3547452" y="0"/>
                  </a:lnTo>
                  <a:close/>
                </a:path>
              </a:pathLst>
            </a:custGeom>
            <a:solidFill>
              <a:srgbClr val="FCD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17325" y="2836189"/>
              <a:ext cx="3629660" cy="1022985"/>
            </a:xfrm>
            <a:custGeom>
              <a:avLst/>
              <a:gdLst/>
              <a:ahLst/>
              <a:cxnLst/>
              <a:rect l="l" t="t" r="r" b="b"/>
              <a:pathLst>
                <a:path w="3629659" h="1022985">
                  <a:moveTo>
                    <a:pt x="0" y="81801"/>
                  </a:moveTo>
                  <a:lnTo>
                    <a:pt x="6428" y="49960"/>
                  </a:lnTo>
                  <a:lnTo>
                    <a:pt x="23958" y="23959"/>
                  </a:lnTo>
                  <a:lnTo>
                    <a:pt x="49960" y="6428"/>
                  </a:lnTo>
                  <a:lnTo>
                    <a:pt x="81800" y="0"/>
                  </a:lnTo>
                  <a:lnTo>
                    <a:pt x="3547452" y="0"/>
                  </a:lnTo>
                  <a:lnTo>
                    <a:pt x="3579289" y="6428"/>
                  </a:lnTo>
                  <a:lnTo>
                    <a:pt x="3605290" y="23959"/>
                  </a:lnTo>
                  <a:lnTo>
                    <a:pt x="3622822" y="49960"/>
                  </a:lnTo>
                  <a:lnTo>
                    <a:pt x="3629252" y="81801"/>
                  </a:lnTo>
                  <a:lnTo>
                    <a:pt x="3629252" y="941087"/>
                  </a:lnTo>
                  <a:lnTo>
                    <a:pt x="3622822" y="972928"/>
                  </a:lnTo>
                  <a:lnTo>
                    <a:pt x="3605290" y="998930"/>
                  </a:lnTo>
                  <a:lnTo>
                    <a:pt x="3579289" y="1016461"/>
                  </a:lnTo>
                  <a:lnTo>
                    <a:pt x="3547452" y="1022890"/>
                  </a:lnTo>
                  <a:lnTo>
                    <a:pt x="81800" y="1022890"/>
                  </a:lnTo>
                  <a:lnTo>
                    <a:pt x="49960" y="1016461"/>
                  </a:lnTo>
                  <a:lnTo>
                    <a:pt x="23958" y="998930"/>
                  </a:lnTo>
                  <a:lnTo>
                    <a:pt x="6428" y="972928"/>
                  </a:lnTo>
                  <a:lnTo>
                    <a:pt x="0" y="941087"/>
                  </a:lnTo>
                  <a:lnTo>
                    <a:pt x="0" y="818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920030" y="2853435"/>
            <a:ext cx="2649220" cy="9067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344930">
              <a:lnSpc>
                <a:spcPct val="100000"/>
              </a:lnSpc>
              <a:spcBef>
                <a:spcPts val="700"/>
              </a:spcBef>
            </a:pPr>
            <a:r>
              <a:rPr sz="1600" b="1" spc="-5" dirty="0">
                <a:latin typeface="Arial"/>
                <a:cs typeface="Arial"/>
              </a:rPr>
              <a:t>Reduce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  <a:spcBef>
                <a:spcPts val="600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Input</a:t>
            </a:r>
            <a:r>
              <a:rPr sz="1600" spc="-5" dirty="0">
                <a:latin typeface="Arial"/>
                <a:cs typeface="Arial"/>
              </a:rPr>
              <a:t>: zip,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[salary]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Output</a:t>
            </a:r>
            <a:r>
              <a:rPr sz="160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zip,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average([salary])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85971" y="3309530"/>
            <a:ext cx="1031875" cy="76200"/>
          </a:xfrm>
          <a:custGeom>
            <a:avLst/>
            <a:gdLst/>
            <a:ahLst/>
            <a:cxnLst/>
            <a:rect l="l" t="t" r="r" b="b"/>
            <a:pathLst>
              <a:path w="1031875" h="76200">
                <a:moveTo>
                  <a:pt x="955154" y="0"/>
                </a:moveTo>
                <a:lnTo>
                  <a:pt x="955154" y="76200"/>
                </a:lnTo>
                <a:lnTo>
                  <a:pt x="1018654" y="44450"/>
                </a:lnTo>
                <a:lnTo>
                  <a:pt x="967854" y="44450"/>
                </a:lnTo>
                <a:lnTo>
                  <a:pt x="967854" y="31750"/>
                </a:lnTo>
                <a:lnTo>
                  <a:pt x="1018654" y="31750"/>
                </a:lnTo>
                <a:lnTo>
                  <a:pt x="955154" y="0"/>
                </a:lnTo>
                <a:close/>
              </a:path>
              <a:path w="1031875" h="76200">
                <a:moveTo>
                  <a:pt x="95515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55154" y="44450"/>
                </a:lnTo>
                <a:lnTo>
                  <a:pt x="955154" y="31750"/>
                </a:lnTo>
                <a:close/>
              </a:path>
              <a:path w="1031875" h="76200">
                <a:moveTo>
                  <a:pt x="1018654" y="31750"/>
                </a:moveTo>
                <a:lnTo>
                  <a:pt x="967854" y="31750"/>
                </a:lnTo>
                <a:lnTo>
                  <a:pt x="967854" y="44450"/>
                </a:lnTo>
                <a:lnTo>
                  <a:pt x="1018654" y="44450"/>
                </a:lnTo>
                <a:lnTo>
                  <a:pt x="1031354" y="38100"/>
                </a:lnTo>
                <a:lnTo>
                  <a:pt x="101865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52873" y="3959859"/>
            <a:ext cx="35267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Show average salary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each zip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code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88263" y="4279391"/>
            <a:ext cx="3243580" cy="1948180"/>
            <a:chOff x="588263" y="4279391"/>
            <a:chExt cx="3243580" cy="1948180"/>
          </a:xfrm>
        </p:grpSpPr>
        <p:sp>
          <p:nvSpPr>
            <p:cNvPr id="21" name="object 21"/>
            <p:cNvSpPr/>
            <p:nvPr/>
          </p:nvSpPr>
          <p:spPr>
            <a:xfrm>
              <a:off x="588263" y="4346447"/>
              <a:ext cx="3243072" cy="18806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8743" y="4279391"/>
              <a:ext cx="2676144" cy="18501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5430" y="4370527"/>
              <a:ext cx="3150870" cy="1786889"/>
            </a:xfrm>
            <a:custGeom>
              <a:avLst/>
              <a:gdLst/>
              <a:ahLst/>
              <a:cxnLst/>
              <a:rect l="l" t="t" r="r" b="b"/>
              <a:pathLst>
                <a:path w="3150870" h="1786889">
                  <a:moveTo>
                    <a:pt x="3007691" y="0"/>
                  </a:moveTo>
                  <a:lnTo>
                    <a:pt x="142853" y="0"/>
                  </a:lnTo>
                  <a:lnTo>
                    <a:pt x="97700" y="7282"/>
                  </a:lnTo>
                  <a:lnTo>
                    <a:pt x="58486" y="27562"/>
                  </a:lnTo>
                  <a:lnTo>
                    <a:pt x="27562" y="58485"/>
                  </a:lnTo>
                  <a:lnTo>
                    <a:pt x="7282" y="97698"/>
                  </a:lnTo>
                  <a:lnTo>
                    <a:pt x="0" y="142849"/>
                  </a:lnTo>
                  <a:lnTo>
                    <a:pt x="0" y="1643465"/>
                  </a:lnTo>
                  <a:lnTo>
                    <a:pt x="7282" y="1688617"/>
                  </a:lnTo>
                  <a:lnTo>
                    <a:pt x="27562" y="1727831"/>
                  </a:lnTo>
                  <a:lnTo>
                    <a:pt x="58486" y="1758755"/>
                  </a:lnTo>
                  <a:lnTo>
                    <a:pt x="97700" y="1779034"/>
                  </a:lnTo>
                  <a:lnTo>
                    <a:pt x="142853" y="1786317"/>
                  </a:lnTo>
                  <a:lnTo>
                    <a:pt x="3007691" y="1786317"/>
                  </a:lnTo>
                  <a:lnTo>
                    <a:pt x="3052842" y="1779034"/>
                  </a:lnTo>
                  <a:lnTo>
                    <a:pt x="3092056" y="1758755"/>
                  </a:lnTo>
                  <a:lnTo>
                    <a:pt x="3122979" y="1727831"/>
                  </a:lnTo>
                  <a:lnTo>
                    <a:pt x="3143258" y="1688617"/>
                  </a:lnTo>
                  <a:lnTo>
                    <a:pt x="3150541" y="1643465"/>
                  </a:lnTo>
                  <a:lnTo>
                    <a:pt x="3150541" y="142849"/>
                  </a:lnTo>
                  <a:lnTo>
                    <a:pt x="3143258" y="97698"/>
                  </a:lnTo>
                  <a:lnTo>
                    <a:pt x="3122979" y="58485"/>
                  </a:lnTo>
                  <a:lnTo>
                    <a:pt x="3092056" y="27562"/>
                  </a:lnTo>
                  <a:lnTo>
                    <a:pt x="3052842" y="7282"/>
                  </a:lnTo>
                  <a:lnTo>
                    <a:pt x="3007691" y="0"/>
                  </a:lnTo>
                  <a:close/>
                </a:path>
              </a:pathLst>
            </a:custGeom>
            <a:solidFill>
              <a:srgbClr val="AA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5430" y="4370527"/>
              <a:ext cx="3150870" cy="1786889"/>
            </a:xfrm>
            <a:custGeom>
              <a:avLst/>
              <a:gdLst/>
              <a:ahLst/>
              <a:cxnLst/>
              <a:rect l="l" t="t" r="r" b="b"/>
              <a:pathLst>
                <a:path w="3150870" h="1786889">
                  <a:moveTo>
                    <a:pt x="0" y="142853"/>
                  </a:moveTo>
                  <a:lnTo>
                    <a:pt x="7282" y="97700"/>
                  </a:lnTo>
                  <a:lnTo>
                    <a:pt x="27562" y="58485"/>
                  </a:lnTo>
                  <a:lnTo>
                    <a:pt x="58485" y="27562"/>
                  </a:lnTo>
                  <a:lnTo>
                    <a:pt x="97700" y="7282"/>
                  </a:lnTo>
                  <a:lnTo>
                    <a:pt x="142853" y="0"/>
                  </a:lnTo>
                  <a:lnTo>
                    <a:pt x="3007691" y="0"/>
                  </a:lnTo>
                  <a:lnTo>
                    <a:pt x="3052845" y="7282"/>
                  </a:lnTo>
                  <a:lnTo>
                    <a:pt x="3092059" y="27562"/>
                  </a:lnTo>
                  <a:lnTo>
                    <a:pt x="3122981" y="58485"/>
                  </a:lnTo>
                  <a:lnTo>
                    <a:pt x="3143259" y="97700"/>
                  </a:lnTo>
                  <a:lnTo>
                    <a:pt x="3150541" y="142853"/>
                  </a:lnTo>
                  <a:lnTo>
                    <a:pt x="3150541" y="1643470"/>
                  </a:lnTo>
                  <a:lnTo>
                    <a:pt x="3143259" y="1688621"/>
                  </a:lnTo>
                  <a:lnTo>
                    <a:pt x="3122981" y="1727834"/>
                  </a:lnTo>
                  <a:lnTo>
                    <a:pt x="3092059" y="1758758"/>
                  </a:lnTo>
                  <a:lnTo>
                    <a:pt x="3052845" y="1779038"/>
                  </a:lnTo>
                  <a:lnTo>
                    <a:pt x="3007691" y="1786321"/>
                  </a:lnTo>
                  <a:lnTo>
                    <a:pt x="142853" y="1786321"/>
                  </a:lnTo>
                  <a:lnTo>
                    <a:pt x="97700" y="1779038"/>
                  </a:lnTo>
                  <a:lnTo>
                    <a:pt x="58485" y="1758758"/>
                  </a:lnTo>
                  <a:lnTo>
                    <a:pt x="27562" y="1727834"/>
                  </a:lnTo>
                  <a:lnTo>
                    <a:pt x="7282" y="1688621"/>
                  </a:lnTo>
                  <a:lnTo>
                    <a:pt x="0" y="1643470"/>
                  </a:lnTo>
                  <a:lnTo>
                    <a:pt x="0" y="14285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56010" y="4259143"/>
            <a:ext cx="2402840" cy="170878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90245">
              <a:lnSpc>
                <a:spcPct val="100000"/>
              </a:lnSpc>
              <a:spcBef>
                <a:spcPts val="765"/>
              </a:spcBef>
            </a:pPr>
            <a:r>
              <a:rPr sz="1600" b="1" spc="-5" dirty="0">
                <a:latin typeface="Arial"/>
                <a:cs typeface="Arial"/>
              </a:rPr>
              <a:t>Map(zip, salary)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400" dirty="0">
                <a:latin typeface="Arial"/>
                <a:cs typeface="Arial"/>
              </a:rPr>
              <a:t>if </a:t>
            </a:r>
            <a:r>
              <a:rPr sz="1400" spc="-5" dirty="0">
                <a:latin typeface="Arial"/>
                <a:cs typeface="Arial"/>
              </a:rPr>
              <a:t>(salary </a:t>
            </a:r>
            <a:r>
              <a:rPr sz="1400" dirty="0">
                <a:latin typeface="Arial"/>
                <a:cs typeface="Arial"/>
              </a:rPr>
              <a:t>&lt;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100K)</a:t>
            </a:r>
            <a:endParaRPr sz="1400">
              <a:latin typeface="Arial"/>
              <a:cs typeface="Arial"/>
            </a:endParaRPr>
          </a:p>
          <a:p>
            <a:pPr marL="12700" marR="255270" indent="457200">
              <a:lnSpc>
                <a:spcPts val="1580"/>
              </a:lnSpc>
              <a:spcBef>
                <a:spcPts val="160"/>
              </a:spcBef>
            </a:pPr>
            <a:r>
              <a:rPr sz="1400" spc="-5" dirty="0">
                <a:latin typeface="Arial"/>
                <a:cs typeface="Arial"/>
              </a:rPr>
              <a:t>output(“&lt;$100K”,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zip)  else </a:t>
            </a:r>
            <a:r>
              <a:rPr sz="1400" dirty="0">
                <a:latin typeface="Arial"/>
                <a:cs typeface="Arial"/>
              </a:rPr>
              <a:t>if </a:t>
            </a:r>
            <a:r>
              <a:rPr sz="1400" spc="-5" dirty="0">
                <a:latin typeface="Arial"/>
                <a:cs typeface="Arial"/>
              </a:rPr>
              <a:t>(salary </a:t>
            </a:r>
            <a:r>
              <a:rPr sz="1400" dirty="0">
                <a:latin typeface="Arial"/>
                <a:cs typeface="Arial"/>
              </a:rPr>
              <a:t>&gt;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500K)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ts val="1670"/>
              </a:lnSpc>
            </a:pPr>
            <a:r>
              <a:rPr sz="1400" spc="-5" dirty="0">
                <a:latin typeface="Arial"/>
                <a:cs typeface="Arial"/>
              </a:rPr>
              <a:t>output(“&gt;$500K”,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zip)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Arial"/>
                <a:cs typeface="Arial"/>
              </a:rPr>
              <a:t>else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Arial"/>
                <a:cs typeface="Arial"/>
              </a:rPr>
              <a:t>output(“$100-500K”,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zip)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770120" y="4346447"/>
            <a:ext cx="3721735" cy="1884045"/>
            <a:chOff x="4770120" y="4346447"/>
            <a:chExt cx="3721735" cy="1884045"/>
          </a:xfrm>
        </p:grpSpPr>
        <p:sp>
          <p:nvSpPr>
            <p:cNvPr id="27" name="object 27"/>
            <p:cNvSpPr/>
            <p:nvPr/>
          </p:nvSpPr>
          <p:spPr>
            <a:xfrm>
              <a:off x="4770120" y="4346447"/>
              <a:ext cx="3721608" cy="18806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88408" y="4416551"/>
              <a:ext cx="2371343" cy="18135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17325" y="4370527"/>
              <a:ext cx="3629660" cy="1786889"/>
            </a:xfrm>
            <a:custGeom>
              <a:avLst/>
              <a:gdLst/>
              <a:ahLst/>
              <a:cxnLst/>
              <a:rect l="l" t="t" r="r" b="b"/>
              <a:pathLst>
                <a:path w="3629659" h="1786889">
                  <a:moveTo>
                    <a:pt x="3486404" y="0"/>
                  </a:moveTo>
                  <a:lnTo>
                    <a:pt x="142849" y="0"/>
                  </a:lnTo>
                  <a:lnTo>
                    <a:pt x="97698" y="7282"/>
                  </a:lnTo>
                  <a:lnTo>
                    <a:pt x="58485" y="27562"/>
                  </a:lnTo>
                  <a:lnTo>
                    <a:pt x="27562" y="58485"/>
                  </a:lnTo>
                  <a:lnTo>
                    <a:pt x="7282" y="97698"/>
                  </a:lnTo>
                  <a:lnTo>
                    <a:pt x="0" y="142849"/>
                  </a:lnTo>
                  <a:lnTo>
                    <a:pt x="0" y="1643465"/>
                  </a:lnTo>
                  <a:lnTo>
                    <a:pt x="7282" y="1688617"/>
                  </a:lnTo>
                  <a:lnTo>
                    <a:pt x="27562" y="1727832"/>
                  </a:lnTo>
                  <a:lnTo>
                    <a:pt x="58485" y="1758755"/>
                  </a:lnTo>
                  <a:lnTo>
                    <a:pt x="97698" y="1779034"/>
                  </a:lnTo>
                  <a:lnTo>
                    <a:pt x="142849" y="1786317"/>
                  </a:lnTo>
                  <a:lnTo>
                    <a:pt x="3486404" y="1786317"/>
                  </a:lnTo>
                  <a:lnTo>
                    <a:pt x="3531555" y="1779034"/>
                  </a:lnTo>
                  <a:lnTo>
                    <a:pt x="3570768" y="1758755"/>
                  </a:lnTo>
                  <a:lnTo>
                    <a:pt x="3601691" y="1727832"/>
                  </a:lnTo>
                  <a:lnTo>
                    <a:pt x="3621970" y="1688617"/>
                  </a:lnTo>
                  <a:lnTo>
                    <a:pt x="3629253" y="1643465"/>
                  </a:lnTo>
                  <a:lnTo>
                    <a:pt x="3629253" y="142849"/>
                  </a:lnTo>
                  <a:lnTo>
                    <a:pt x="3621970" y="97698"/>
                  </a:lnTo>
                  <a:lnTo>
                    <a:pt x="3601691" y="58485"/>
                  </a:lnTo>
                  <a:lnTo>
                    <a:pt x="3570768" y="27562"/>
                  </a:lnTo>
                  <a:lnTo>
                    <a:pt x="3531555" y="7282"/>
                  </a:lnTo>
                  <a:lnTo>
                    <a:pt x="3486404" y="0"/>
                  </a:lnTo>
                  <a:close/>
                </a:path>
              </a:pathLst>
            </a:custGeom>
            <a:solidFill>
              <a:srgbClr val="FCD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17325" y="4370527"/>
              <a:ext cx="3629660" cy="1786889"/>
            </a:xfrm>
            <a:custGeom>
              <a:avLst/>
              <a:gdLst/>
              <a:ahLst/>
              <a:cxnLst/>
              <a:rect l="l" t="t" r="r" b="b"/>
              <a:pathLst>
                <a:path w="3629659" h="1786889">
                  <a:moveTo>
                    <a:pt x="0" y="142852"/>
                  </a:moveTo>
                  <a:lnTo>
                    <a:pt x="7282" y="97699"/>
                  </a:lnTo>
                  <a:lnTo>
                    <a:pt x="27562" y="58485"/>
                  </a:lnTo>
                  <a:lnTo>
                    <a:pt x="58485" y="27562"/>
                  </a:lnTo>
                  <a:lnTo>
                    <a:pt x="97699" y="7282"/>
                  </a:lnTo>
                  <a:lnTo>
                    <a:pt x="142852" y="0"/>
                  </a:lnTo>
                  <a:lnTo>
                    <a:pt x="3486391" y="0"/>
                  </a:lnTo>
                  <a:lnTo>
                    <a:pt x="3531547" y="7282"/>
                  </a:lnTo>
                  <a:lnTo>
                    <a:pt x="3570763" y="27562"/>
                  </a:lnTo>
                  <a:lnTo>
                    <a:pt x="3601688" y="58485"/>
                  </a:lnTo>
                  <a:lnTo>
                    <a:pt x="3621969" y="97699"/>
                  </a:lnTo>
                  <a:lnTo>
                    <a:pt x="3629252" y="142852"/>
                  </a:lnTo>
                  <a:lnTo>
                    <a:pt x="3629252" y="1643470"/>
                  </a:lnTo>
                  <a:lnTo>
                    <a:pt x="3621969" y="1688621"/>
                  </a:lnTo>
                  <a:lnTo>
                    <a:pt x="3601688" y="1727834"/>
                  </a:lnTo>
                  <a:lnTo>
                    <a:pt x="3570763" y="1758758"/>
                  </a:lnTo>
                  <a:lnTo>
                    <a:pt x="3531547" y="1779038"/>
                  </a:lnTo>
                  <a:lnTo>
                    <a:pt x="3486391" y="1786321"/>
                  </a:lnTo>
                  <a:lnTo>
                    <a:pt x="142852" y="1786321"/>
                  </a:lnTo>
                  <a:lnTo>
                    <a:pt x="97699" y="1779038"/>
                  </a:lnTo>
                  <a:lnTo>
                    <a:pt x="58485" y="1758758"/>
                  </a:lnTo>
                  <a:lnTo>
                    <a:pt x="27562" y="1727834"/>
                  </a:lnTo>
                  <a:lnTo>
                    <a:pt x="7282" y="1688621"/>
                  </a:lnTo>
                  <a:lnTo>
                    <a:pt x="0" y="1643470"/>
                  </a:lnTo>
                  <a:lnTo>
                    <a:pt x="0" y="1428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937912" y="4407915"/>
            <a:ext cx="2073275" cy="6597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327785">
              <a:lnSpc>
                <a:spcPct val="100000"/>
              </a:lnSpc>
              <a:spcBef>
                <a:spcPts val="675"/>
              </a:spcBef>
            </a:pPr>
            <a:r>
              <a:rPr sz="1600" b="1" spc="-10" dirty="0">
                <a:latin typeface="Arial"/>
                <a:cs typeface="Arial"/>
              </a:rPr>
              <a:t>R</a:t>
            </a:r>
            <a:r>
              <a:rPr sz="1600" b="1" spc="-5" dirty="0">
                <a:latin typeface="Arial"/>
                <a:cs typeface="Arial"/>
              </a:rPr>
              <a:t>educ</a:t>
            </a:r>
            <a:r>
              <a:rPr sz="1600" b="1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Input</a:t>
            </a:r>
            <a:r>
              <a:rPr sz="1600" spc="-5" dirty="0">
                <a:latin typeface="Arial"/>
                <a:cs typeface="Arial"/>
              </a:rPr>
              <a:t>: range,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[zips]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37912" y="5282691"/>
            <a:ext cx="1285875" cy="7632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9685">
              <a:lnSpc>
                <a:spcPts val="1900"/>
              </a:lnSpc>
              <a:spcBef>
                <a:spcPts val="180"/>
              </a:spcBef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Output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range  For </a:t>
            </a:r>
            <a:r>
              <a:rPr sz="1600" dirty="0">
                <a:latin typeface="Arial"/>
                <a:cs typeface="Arial"/>
              </a:rPr>
              <a:t>z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zips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output</a:t>
            </a:r>
            <a:r>
              <a:rPr sz="1600" spc="-5" dirty="0">
                <a:latin typeface="Arial"/>
                <a:cs typeface="Arial"/>
              </a:rPr>
              <a:t>(z)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85971" y="5225580"/>
            <a:ext cx="1031875" cy="76200"/>
          </a:xfrm>
          <a:custGeom>
            <a:avLst/>
            <a:gdLst/>
            <a:ahLst/>
            <a:cxnLst/>
            <a:rect l="l" t="t" r="r" b="b"/>
            <a:pathLst>
              <a:path w="1031875" h="76200">
                <a:moveTo>
                  <a:pt x="955154" y="0"/>
                </a:moveTo>
                <a:lnTo>
                  <a:pt x="955154" y="76200"/>
                </a:lnTo>
                <a:lnTo>
                  <a:pt x="1018654" y="44450"/>
                </a:lnTo>
                <a:lnTo>
                  <a:pt x="967854" y="44450"/>
                </a:lnTo>
                <a:lnTo>
                  <a:pt x="967854" y="31750"/>
                </a:lnTo>
                <a:lnTo>
                  <a:pt x="1018654" y="31750"/>
                </a:lnTo>
                <a:lnTo>
                  <a:pt x="955154" y="0"/>
                </a:lnTo>
                <a:close/>
              </a:path>
              <a:path w="1031875" h="76200">
                <a:moveTo>
                  <a:pt x="95515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55154" y="44450"/>
                </a:lnTo>
                <a:lnTo>
                  <a:pt x="955154" y="31750"/>
                </a:lnTo>
                <a:close/>
              </a:path>
              <a:path w="1031875" h="76200">
                <a:moveTo>
                  <a:pt x="1018654" y="31750"/>
                </a:moveTo>
                <a:lnTo>
                  <a:pt x="967854" y="31750"/>
                </a:lnTo>
                <a:lnTo>
                  <a:pt x="967854" y="44450"/>
                </a:lnTo>
                <a:lnTo>
                  <a:pt x="1018654" y="44450"/>
                </a:lnTo>
                <a:lnTo>
                  <a:pt x="1031354" y="38100"/>
                </a:lnTo>
                <a:lnTo>
                  <a:pt x="101865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733000" y="6529831"/>
            <a:ext cx="1678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B41F34"/>
                </a:solidFill>
                <a:latin typeface="Arial"/>
                <a:cs typeface="Arial"/>
              </a:rPr>
              <a:t>© </a:t>
            </a:r>
            <a:r>
              <a:rPr sz="900" spc="-5" dirty="0">
                <a:solidFill>
                  <a:srgbClr val="B41F34"/>
                </a:solidFill>
                <a:latin typeface="Arial"/>
                <a:cs typeface="Arial"/>
              </a:rPr>
              <a:t>2014-2018 Paul</a:t>
            </a:r>
            <a:r>
              <a:rPr sz="900" spc="-30" dirty="0">
                <a:solidFill>
                  <a:srgbClr val="B41F34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B41F34"/>
                </a:solidFill>
                <a:latin typeface="Arial"/>
                <a:cs typeface="Arial"/>
              </a:rPr>
              <a:t>Krzyzanowski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3653"/>
            <a:ext cx="29133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All is </a:t>
            </a:r>
            <a:r>
              <a:rPr spc="-5" dirty="0"/>
              <a:t>not</a:t>
            </a:r>
            <a:r>
              <a:rPr spc="-95" dirty="0"/>
              <a:t> </a:t>
            </a:r>
            <a:r>
              <a:rPr spc="-5" dirty="0"/>
              <a:t>perfect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71371"/>
            <a:ext cx="7084059" cy="256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MapReduce was used </a:t>
            </a:r>
            <a:r>
              <a:rPr sz="2000" spc="-5" dirty="0">
                <a:latin typeface="Arial"/>
                <a:cs typeface="Arial"/>
              </a:rPr>
              <a:t>to process </a:t>
            </a:r>
            <a:r>
              <a:rPr sz="2000" dirty="0">
                <a:latin typeface="Arial"/>
                <a:cs typeface="Arial"/>
              </a:rPr>
              <a:t>webpage </a:t>
            </a:r>
            <a:r>
              <a:rPr sz="2000" spc="-5" dirty="0">
                <a:latin typeface="Arial"/>
                <a:cs typeface="Arial"/>
              </a:rPr>
              <a:t>data </a:t>
            </a:r>
            <a:r>
              <a:rPr sz="2000" dirty="0">
                <a:latin typeface="Arial"/>
                <a:cs typeface="Arial"/>
              </a:rPr>
              <a:t>collected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  Google's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crawlers.</a:t>
            </a:r>
            <a:endParaRPr sz="20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400"/>
              </a:spcBef>
              <a:buChar char="–"/>
              <a:tabLst>
                <a:tab pos="469900" algn="l"/>
              </a:tabLst>
            </a:pPr>
            <a:r>
              <a:rPr sz="1600" dirty="0">
                <a:latin typeface="Arial"/>
                <a:cs typeface="Arial"/>
              </a:rPr>
              <a:t>It </a:t>
            </a:r>
            <a:r>
              <a:rPr sz="1600" spc="-10" dirty="0">
                <a:latin typeface="Arial"/>
                <a:cs typeface="Arial"/>
              </a:rPr>
              <a:t>would </a:t>
            </a:r>
            <a:r>
              <a:rPr sz="1600" spc="-5" dirty="0">
                <a:latin typeface="Arial"/>
                <a:cs typeface="Arial"/>
              </a:rPr>
              <a:t>extract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links and metadata needed </a:t>
            </a:r>
            <a:r>
              <a:rPr sz="1600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search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pages</a:t>
            </a:r>
            <a:endParaRPr sz="16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360"/>
              </a:spcBef>
              <a:buChar char="–"/>
              <a:tabLst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Determine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site's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PageRank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1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process took around </a:t>
            </a:r>
            <a:r>
              <a:rPr sz="2000" dirty="0">
                <a:latin typeface="Arial"/>
                <a:cs typeface="Arial"/>
              </a:rPr>
              <a:t>eight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hours.</a:t>
            </a:r>
            <a:endParaRPr sz="20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400"/>
              </a:spcBef>
              <a:buChar char="–"/>
              <a:tabLst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Results were moved </a:t>
            </a:r>
            <a:r>
              <a:rPr sz="1600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search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servers.</a:t>
            </a:r>
            <a:endParaRPr sz="16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380"/>
              </a:spcBef>
              <a:buChar char="–"/>
              <a:tabLst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This was done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continuously.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2311" y="4197096"/>
            <a:ext cx="1618615" cy="838200"/>
            <a:chOff x="972311" y="4197096"/>
            <a:chExt cx="1618615" cy="838200"/>
          </a:xfrm>
        </p:grpSpPr>
        <p:sp>
          <p:nvSpPr>
            <p:cNvPr id="5" name="object 5"/>
            <p:cNvSpPr/>
            <p:nvPr/>
          </p:nvSpPr>
          <p:spPr>
            <a:xfrm>
              <a:off x="972311" y="4230624"/>
              <a:ext cx="1618488" cy="7040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73479" y="4197096"/>
              <a:ext cx="1216152" cy="838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3105" y="4262793"/>
              <a:ext cx="1517015" cy="600075"/>
            </a:xfrm>
            <a:custGeom>
              <a:avLst/>
              <a:gdLst/>
              <a:ahLst/>
              <a:cxnLst/>
              <a:rect l="l" t="t" r="r" b="b"/>
              <a:pathLst>
                <a:path w="1517014" h="600075">
                  <a:moveTo>
                    <a:pt x="1417046" y="0"/>
                  </a:moveTo>
                  <a:lnTo>
                    <a:pt x="99968" y="0"/>
                  </a:lnTo>
                  <a:lnTo>
                    <a:pt x="61056" y="7855"/>
                  </a:lnTo>
                  <a:lnTo>
                    <a:pt x="29280" y="29278"/>
                  </a:lnTo>
                  <a:lnTo>
                    <a:pt x="7856" y="61052"/>
                  </a:lnTo>
                  <a:lnTo>
                    <a:pt x="0" y="99961"/>
                  </a:lnTo>
                  <a:lnTo>
                    <a:pt x="0" y="499821"/>
                  </a:lnTo>
                  <a:lnTo>
                    <a:pt x="7856" y="538737"/>
                  </a:lnTo>
                  <a:lnTo>
                    <a:pt x="29280" y="570515"/>
                  </a:lnTo>
                  <a:lnTo>
                    <a:pt x="61056" y="591939"/>
                  </a:lnTo>
                  <a:lnTo>
                    <a:pt x="99968" y="599795"/>
                  </a:lnTo>
                  <a:lnTo>
                    <a:pt x="1417046" y="599795"/>
                  </a:lnTo>
                  <a:lnTo>
                    <a:pt x="1455963" y="591939"/>
                  </a:lnTo>
                  <a:lnTo>
                    <a:pt x="1487741" y="570515"/>
                  </a:lnTo>
                  <a:lnTo>
                    <a:pt x="1509165" y="538737"/>
                  </a:lnTo>
                  <a:lnTo>
                    <a:pt x="1517021" y="499821"/>
                  </a:lnTo>
                  <a:lnTo>
                    <a:pt x="1517021" y="99961"/>
                  </a:lnTo>
                  <a:lnTo>
                    <a:pt x="1509165" y="61052"/>
                  </a:lnTo>
                  <a:lnTo>
                    <a:pt x="1487741" y="29278"/>
                  </a:lnTo>
                  <a:lnTo>
                    <a:pt x="1455963" y="7855"/>
                  </a:lnTo>
                  <a:lnTo>
                    <a:pt x="1417046" y="0"/>
                  </a:lnTo>
                  <a:close/>
                </a:path>
              </a:pathLst>
            </a:custGeom>
            <a:solidFill>
              <a:srgbClr val="71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3105" y="4262793"/>
              <a:ext cx="1517015" cy="600075"/>
            </a:xfrm>
            <a:custGeom>
              <a:avLst/>
              <a:gdLst/>
              <a:ahLst/>
              <a:cxnLst/>
              <a:rect l="l" t="t" r="r" b="b"/>
              <a:pathLst>
                <a:path w="1517014" h="600075">
                  <a:moveTo>
                    <a:pt x="0" y="99968"/>
                  </a:moveTo>
                  <a:lnTo>
                    <a:pt x="7856" y="61056"/>
                  </a:lnTo>
                  <a:lnTo>
                    <a:pt x="29280" y="29280"/>
                  </a:lnTo>
                  <a:lnTo>
                    <a:pt x="61056" y="7856"/>
                  </a:lnTo>
                  <a:lnTo>
                    <a:pt x="99968" y="0"/>
                  </a:lnTo>
                  <a:lnTo>
                    <a:pt x="1417050" y="0"/>
                  </a:lnTo>
                  <a:lnTo>
                    <a:pt x="1455962" y="7856"/>
                  </a:lnTo>
                  <a:lnTo>
                    <a:pt x="1487739" y="29280"/>
                  </a:lnTo>
                  <a:lnTo>
                    <a:pt x="1509164" y="61056"/>
                  </a:lnTo>
                  <a:lnTo>
                    <a:pt x="1517020" y="99968"/>
                  </a:lnTo>
                  <a:lnTo>
                    <a:pt x="1517020" y="499831"/>
                  </a:lnTo>
                  <a:lnTo>
                    <a:pt x="1509164" y="538743"/>
                  </a:lnTo>
                  <a:lnTo>
                    <a:pt x="1487739" y="570519"/>
                  </a:lnTo>
                  <a:lnTo>
                    <a:pt x="1455962" y="591943"/>
                  </a:lnTo>
                  <a:lnTo>
                    <a:pt x="1417050" y="599799"/>
                  </a:lnTo>
                  <a:lnTo>
                    <a:pt x="99968" y="599799"/>
                  </a:lnTo>
                  <a:lnTo>
                    <a:pt x="61056" y="591943"/>
                  </a:lnTo>
                  <a:lnTo>
                    <a:pt x="29280" y="570519"/>
                  </a:lnTo>
                  <a:lnTo>
                    <a:pt x="7856" y="538743"/>
                  </a:lnTo>
                  <a:lnTo>
                    <a:pt x="0" y="499831"/>
                  </a:lnTo>
                  <a:lnTo>
                    <a:pt x="0" y="9996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43469" y="4275835"/>
            <a:ext cx="87630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192405">
              <a:lnSpc>
                <a:spcPts val="2090"/>
              </a:lnSpc>
              <a:spcBef>
                <a:spcPts val="225"/>
              </a:spcBef>
            </a:pPr>
            <a:r>
              <a:rPr sz="1800" spc="-15" dirty="0">
                <a:latin typeface="Arial"/>
                <a:cs typeface="Arial"/>
              </a:rPr>
              <a:t>Web  </a:t>
            </a:r>
            <a:r>
              <a:rPr sz="1800" dirty="0">
                <a:latin typeface="Arial"/>
                <a:cs typeface="Arial"/>
              </a:rPr>
              <a:t>cr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wl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90216" y="4248911"/>
            <a:ext cx="2429510" cy="701040"/>
            <a:chOff x="2490216" y="4248911"/>
            <a:chExt cx="2429510" cy="701040"/>
          </a:xfrm>
        </p:grpSpPr>
        <p:sp>
          <p:nvSpPr>
            <p:cNvPr id="11" name="object 11"/>
            <p:cNvSpPr/>
            <p:nvPr/>
          </p:nvSpPr>
          <p:spPr>
            <a:xfrm>
              <a:off x="2490216" y="4306823"/>
              <a:ext cx="917447" cy="533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40127" y="4350994"/>
              <a:ext cx="811530" cy="405765"/>
            </a:xfrm>
            <a:custGeom>
              <a:avLst/>
              <a:gdLst/>
              <a:ahLst/>
              <a:cxnLst/>
              <a:rect l="l" t="t" r="r" b="b"/>
              <a:pathLst>
                <a:path w="811529" h="405764">
                  <a:moveTo>
                    <a:pt x="608545" y="0"/>
                  </a:moveTo>
                  <a:lnTo>
                    <a:pt x="608545" y="101434"/>
                  </a:lnTo>
                  <a:lnTo>
                    <a:pt x="0" y="101434"/>
                  </a:lnTo>
                  <a:lnTo>
                    <a:pt x="0" y="304317"/>
                  </a:lnTo>
                  <a:lnTo>
                    <a:pt x="608545" y="304317"/>
                  </a:lnTo>
                  <a:lnTo>
                    <a:pt x="608545" y="405752"/>
                  </a:lnTo>
                  <a:lnTo>
                    <a:pt x="811428" y="202869"/>
                  </a:lnTo>
                  <a:lnTo>
                    <a:pt x="608545" y="0"/>
                  </a:lnTo>
                  <a:close/>
                </a:path>
              </a:pathLst>
            </a:custGeom>
            <a:solidFill>
              <a:srgbClr val="71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40127" y="4350994"/>
              <a:ext cx="811530" cy="405765"/>
            </a:xfrm>
            <a:custGeom>
              <a:avLst/>
              <a:gdLst/>
              <a:ahLst/>
              <a:cxnLst/>
              <a:rect l="l" t="t" r="r" b="b"/>
              <a:pathLst>
                <a:path w="811529" h="405764">
                  <a:moveTo>
                    <a:pt x="0" y="101436"/>
                  </a:moveTo>
                  <a:lnTo>
                    <a:pt x="608555" y="101436"/>
                  </a:lnTo>
                  <a:lnTo>
                    <a:pt x="608555" y="0"/>
                  </a:lnTo>
                  <a:lnTo>
                    <a:pt x="811428" y="202873"/>
                  </a:lnTo>
                  <a:lnTo>
                    <a:pt x="608555" y="405746"/>
                  </a:lnTo>
                  <a:lnTo>
                    <a:pt x="608555" y="304309"/>
                  </a:lnTo>
                  <a:lnTo>
                    <a:pt x="0" y="304309"/>
                  </a:lnTo>
                  <a:lnTo>
                    <a:pt x="0" y="10143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00984" y="4248911"/>
              <a:ext cx="1618488" cy="7010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13176" y="4352543"/>
              <a:ext cx="1594103" cy="5699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51555" y="4280433"/>
              <a:ext cx="1517015" cy="600075"/>
            </a:xfrm>
            <a:custGeom>
              <a:avLst/>
              <a:gdLst/>
              <a:ahLst/>
              <a:cxnLst/>
              <a:rect l="l" t="t" r="r" b="b"/>
              <a:pathLst>
                <a:path w="1517014" h="600075">
                  <a:moveTo>
                    <a:pt x="1417040" y="0"/>
                  </a:moveTo>
                  <a:lnTo>
                    <a:pt x="99961" y="0"/>
                  </a:lnTo>
                  <a:lnTo>
                    <a:pt x="61052" y="7855"/>
                  </a:lnTo>
                  <a:lnTo>
                    <a:pt x="29278" y="29278"/>
                  </a:lnTo>
                  <a:lnTo>
                    <a:pt x="7855" y="61052"/>
                  </a:lnTo>
                  <a:lnTo>
                    <a:pt x="0" y="99961"/>
                  </a:lnTo>
                  <a:lnTo>
                    <a:pt x="0" y="499833"/>
                  </a:lnTo>
                  <a:lnTo>
                    <a:pt x="7855" y="538743"/>
                  </a:lnTo>
                  <a:lnTo>
                    <a:pt x="29278" y="570517"/>
                  </a:lnTo>
                  <a:lnTo>
                    <a:pt x="61052" y="591940"/>
                  </a:lnTo>
                  <a:lnTo>
                    <a:pt x="99961" y="599795"/>
                  </a:lnTo>
                  <a:lnTo>
                    <a:pt x="1417040" y="599795"/>
                  </a:lnTo>
                  <a:lnTo>
                    <a:pt x="1455957" y="591940"/>
                  </a:lnTo>
                  <a:lnTo>
                    <a:pt x="1487735" y="570517"/>
                  </a:lnTo>
                  <a:lnTo>
                    <a:pt x="1509159" y="538743"/>
                  </a:lnTo>
                  <a:lnTo>
                    <a:pt x="1517014" y="499833"/>
                  </a:lnTo>
                  <a:lnTo>
                    <a:pt x="1517014" y="99961"/>
                  </a:lnTo>
                  <a:lnTo>
                    <a:pt x="1509159" y="61052"/>
                  </a:lnTo>
                  <a:lnTo>
                    <a:pt x="1487735" y="29278"/>
                  </a:lnTo>
                  <a:lnTo>
                    <a:pt x="1455957" y="7855"/>
                  </a:lnTo>
                  <a:lnTo>
                    <a:pt x="1417040" y="0"/>
                  </a:lnTo>
                  <a:close/>
                </a:path>
              </a:pathLst>
            </a:custGeom>
            <a:solidFill>
              <a:srgbClr val="71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51555" y="4280433"/>
              <a:ext cx="1517015" cy="600075"/>
            </a:xfrm>
            <a:custGeom>
              <a:avLst/>
              <a:gdLst/>
              <a:ahLst/>
              <a:cxnLst/>
              <a:rect l="l" t="t" r="r" b="b"/>
              <a:pathLst>
                <a:path w="1517014" h="600075">
                  <a:moveTo>
                    <a:pt x="0" y="99968"/>
                  </a:moveTo>
                  <a:lnTo>
                    <a:pt x="7856" y="61056"/>
                  </a:lnTo>
                  <a:lnTo>
                    <a:pt x="29280" y="29280"/>
                  </a:lnTo>
                  <a:lnTo>
                    <a:pt x="61056" y="7856"/>
                  </a:lnTo>
                  <a:lnTo>
                    <a:pt x="99968" y="0"/>
                  </a:lnTo>
                  <a:lnTo>
                    <a:pt x="1417050" y="0"/>
                  </a:lnTo>
                  <a:lnTo>
                    <a:pt x="1455962" y="7856"/>
                  </a:lnTo>
                  <a:lnTo>
                    <a:pt x="1487739" y="29280"/>
                  </a:lnTo>
                  <a:lnTo>
                    <a:pt x="1509164" y="61056"/>
                  </a:lnTo>
                  <a:lnTo>
                    <a:pt x="1517020" y="99968"/>
                  </a:lnTo>
                  <a:lnTo>
                    <a:pt x="1517020" y="499831"/>
                  </a:lnTo>
                  <a:lnTo>
                    <a:pt x="1509164" y="538743"/>
                  </a:lnTo>
                  <a:lnTo>
                    <a:pt x="1487739" y="570519"/>
                  </a:lnTo>
                  <a:lnTo>
                    <a:pt x="1455962" y="591943"/>
                  </a:lnTo>
                  <a:lnTo>
                    <a:pt x="1417050" y="599799"/>
                  </a:lnTo>
                  <a:lnTo>
                    <a:pt x="99968" y="599799"/>
                  </a:lnTo>
                  <a:lnTo>
                    <a:pt x="61056" y="591943"/>
                  </a:lnTo>
                  <a:lnTo>
                    <a:pt x="29280" y="570519"/>
                  </a:lnTo>
                  <a:lnTo>
                    <a:pt x="7856" y="538743"/>
                  </a:lnTo>
                  <a:lnTo>
                    <a:pt x="0" y="499831"/>
                  </a:lnTo>
                  <a:lnTo>
                    <a:pt x="0" y="99968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481413" y="4431283"/>
            <a:ext cx="1257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MapReduce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818888" y="4242815"/>
            <a:ext cx="2664460" cy="838200"/>
            <a:chOff x="4818888" y="4242815"/>
            <a:chExt cx="2664460" cy="838200"/>
          </a:xfrm>
        </p:grpSpPr>
        <p:sp>
          <p:nvSpPr>
            <p:cNvPr id="20" name="object 20"/>
            <p:cNvSpPr/>
            <p:nvPr/>
          </p:nvSpPr>
          <p:spPr>
            <a:xfrm>
              <a:off x="4818888" y="4306823"/>
              <a:ext cx="917448" cy="533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68570" y="4350994"/>
              <a:ext cx="811530" cy="405765"/>
            </a:xfrm>
            <a:custGeom>
              <a:avLst/>
              <a:gdLst/>
              <a:ahLst/>
              <a:cxnLst/>
              <a:rect l="l" t="t" r="r" b="b"/>
              <a:pathLst>
                <a:path w="811529" h="405764">
                  <a:moveTo>
                    <a:pt x="608545" y="0"/>
                  </a:moveTo>
                  <a:lnTo>
                    <a:pt x="608545" y="101434"/>
                  </a:lnTo>
                  <a:lnTo>
                    <a:pt x="0" y="101434"/>
                  </a:lnTo>
                  <a:lnTo>
                    <a:pt x="0" y="304317"/>
                  </a:lnTo>
                  <a:lnTo>
                    <a:pt x="608545" y="304317"/>
                  </a:lnTo>
                  <a:lnTo>
                    <a:pt x="608545" y="405752"/>
                  </a:lnTo>
                  <a:lnTo>
                    <a:pt x="811428" y="202869"/>
                  </a:lnTo>
                  <a:lnTo>
                    <a:pt x="608545" y="0"/>
                  </a:lnTo>
                  <a:close/>
                </a:path>
              </a:pathLst>
            </a:custGeom>
            <a:solidFill>
              <a:srgbClr val="71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68570" y="4350994"/>
              <a:ext cx="811530" cy="405765"/>
            </a:xfrm>
            <a:custGeom>
              <a:avLst/>
              <a:gdLst/>
              <a:ahLst/>
              <a:cxnLst/>
              <a:rect l="l" t="t" r="r" b="b"/>
              <a:pathLst>
                <a:path w="811529" h="405764">
                  <a:moveTo>
                    <a:pt x="0" y="101436"/>
                  </a:moveTo>
                  <a:lnTo>
                    <a:pt x="608555" y="101436"/>
                  </a:lnTo>
                  <a:lnTo>
                    <a:pt x="608555" y="0"/>
                  </a:lnTo>
                  <a:lnTo>
                    <a:pt x="811428" y="202873"/>
                  </a:lnTo>
                  <a:lnTo>
                    <a:pt x="608555" y="405746"/>
                  </a:lnTo>
                  <a:lnTo>
                    <a:pt x="608555" y="304309"/>
                  </a:lnTo>
                  <a:lnTo>
                    <a:pt x="0" y="304309"/>
                  </a:lnTo>
                  <a:lnTo>
                    <a:pt x="0" y="10143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29656" y="4279391"/>
              <a:ext cx="1847088" cy="7010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23560" y="4242815"/>
              <a:ext cx="1859280" cy="8382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79998" y="4309338"/>
              <a:ext cx="1746885" cy="600075"/>
            </a:xfrm>
            <a:custGeom>
              <a:avLst/>
              <a:gdLst/>
              <a:ahLst/>
              <a:cxnLst/>
              <a:rect l="l" t="t" r="r" b="b"/>
              <a:pathLst>
                <a:path w="1746884" h="600075">
                  <a:moveTo>
                    <a:pt x="1646364" y="0"/>
                  </a:moveTo>
                  <a:lnTo>
                    <a:pt x="99961" y="0"/>
                  </a:lnTo>
                  <a:lnTo>
                    <a:pt x="61052" y="7857"/>
                  </a:lnTo>
                  <a:lnTo>
                    <a:pt x="29278" y="29284"/>
                  </a:lnTo>
                  <a:lnTo>
                    <a:pt x="7855" y="61062"/>
                  </a:lnTo>
                  <a:lnTo>
                    <a:pt x="0" y="99974"/>
                  </a:lnTo>
                  <a:lnTo>
                    <a:pt x="0" y="499833"/>
                  </a:lnTo>
                  <a:lnTo>
                    <a:pt x="7855" y="538745"/>
                  </a:lnTo>
                  <a:lnTo>
                    <a:pt x="29278" y="570523"/>
                  </a:lnTo>
                  <a:lnTo>
                    <a:pt x="61052" y="591950"/>
                  </a:lnTo>
                  <a:lnTo>
                    <a:pt x="99961" y="599808"/>
                  </a:lnTo>
                  <a:lnTo>
                    <a:pt x="1646364" y="599808"/>
                  </a:lnTo>
                  <a:lnTo>
                    <a:pt x="1685273" y="591950"/>
                  </a:lnTo>
                  <a:lnTo>
                    <a:pt x="1717047" y="570523"/>
                  </a:lnTo>
                  <a:lnTo>
                    <a:pt x="1738470" y="538745"/>
                  </a:lnTo>
                  <a:lnTo>
                    <a:pt x="1746326" y="499833"/>
                  </a:lnTo>
                  <a:lnTo>
                    <a:pt x="1746326" y="99974"/>
                  </a:lnTo>
                  <a:lnTo>
                    <a:pt x="1738470" y="61062"/>
                  </a:lnTo>
                  <a:lnTo>
                    <a:pt x="1717047" y="29284"/>
                  </a:lnTo>
                  <a:lnTo>
                    <a:pt x="1685273" y="7857"/>
                  </a:lnTo>
                  <a:lnTo>
                    <a:pt x="1646364" y="0"/>
                  </a:lnTo>
                  <a:close/>
                </a:path>
              </a:pathLst>
            </a:custGeom>
            <a:solidFill>
              <a:srgbClr val="71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79998" y="4309338"/>
              <a:ext cx="1746885" cy="600075"/>
            </a:xfrm>
            <a:custGeom>
              <a:avLst/>
              <a:gdLst/>
              <a:ahLst/>
              <a:cxnLst/>
              <a:rect l="l" t="t" r="r" b="b"/>
              <a:pathLst>
                <a:path w="1746884" h="600075">
                  <a:moveTo>
                    <a:pt x="0" y="99969"/>
                  </a:moveTo>
                  <a:lnTo>
                    <a:pt x="7856" y="61056"/>
                  </a:lnTo>
                  <a:lnTo>
                    <a:pt x="29280" y="29280"/>
                  </a:lnTo>
                  <a:lnTo>
                    <a:pt x="61056" y="7856"/>
                  </a:lnTo>
                  <a:lnTo>
                    <a:pt x="99969" y="0"/>
                  </a:lnTo>
                  <a:lnTo>
                    <a:pt x="1646370" y="0"/>
                  </a:lnTo>
                  <a:lnTo>
                    <a:pt x="1685282" y="7856"/>
                  </a:lnTo>
                  <a:lnTo>
                    <a:pt x="1717059" y="29280"/>
                  </a:lnTo>
                  <a:lnTo>
                    <a:pt x="1738484" y="61056"/>
                  </a:lnTo>
                  <a:lnTo>
                    <a:pt x="1746340" y="99969"/>
                  </a:lnTo>
                  <a:lnTo>
                    <a:pt x="1746340" y="499830"/>
                  </a:lnTo>
                  <a:lnTo>
                    <a:pt x="1738484" y="538742"/>
                  </a:lnTo>
                  <a:lnTo>
                    <a:pt x="1717059" y="570518"/>
                  </a:lnTo>
                  <a:lnTo>
                    <a:pt x="1685282" y="591943"/>
                  </a:lnTo>
                  <a:lnTo>
                    <a:pt x="1646370" y="599799"/>
                  </a:lnTo>
                  <a:lnTo>
                    <a:pt x="99969" y="599799"/>
                  </a:lnTo>
                  <a:lnTo>
                    <a:pt x="61056" y="591943"/>
                  </a:lnTo>
                  <a:lnTo>
                    <a:pt x="29280" y="570518"/>
                  </a:lnTo>
                  <a:lnTo>
                    <a:pt x="7856" y="538742"/>
                  </a:lnTo>
                  <a:lnTo>
                    <a:pt x="0" y="499830"/>
                  </a:lnTo>
                  <a:lnTo>
                    <a:pt x="0" y="9996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791162" y="4321555"/>
            <a:ext cx="152463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241300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latin typeface="Arial"/>
                <a:cs typeface="Arial"/>
              </a:rPr>
              <a:t>Migrate to  search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servers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179064" y="4953000"/>
            <a:ext cx="4356100" cy="658495"/>
            <a:chOff x="3179064" y="4953000"/>
            <a:chExt cx="4356100" cy="658495"/>
          </a:xfrm>
        </p:grpSpPr>
        <p:sp>
          <p:nvSpPr>
            <p:cNvPr id="29" name="object 29"/>
            <p:cNvSpPr/>
            <p:nvPr/>
          </p:nvSpPr>
          <p:spPr>
            <a:xfrm>
              <a:off x="3179064" y="4953000"/>
              <a:ext cx="4355592" cy="65836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31404" y="4975986"/>
              <a:ext cx="4251960" cy="564515"/>
            </a:xfrm>
            <a:custGeom>
              <a:avLst/>
              <a:gdLst/>
              <a:ahLst/>
              <a:cxnLst/>
              <a:rect l="l" t="t" r="r" b="b"/>
              <a:pathLst>
                <a:path w="4251959" h="564514">
                  <a:moveTo>
                    <a:pt x="4251372" y="0"/>
                  </a:moveTo>
                  <a:lnTo>
                    <a:pt x="4249692" y="75030"/>
                  </a:lnTo>
                  <a:lnTo>
                    <a:pt x="4244950" y="142451"/>
                  </a:lnTo>
                  <a:lnTo>
                    <a:pt x="4237595" y="199573"/>
                  </a:lnTo>
                  <a:lnTo>
                    <a:pt x="4228075" y="243705"/>
                  </a:lnTo>
                  <a:lnTo>
                    <a:pt x="4204334" y="282239"/>
                  </a:lnTo>
                  <a:lnTo>
                    <a:pt x="2172721" y="282239"/>
                  </a:lnTo>
                  <a:lnTo>
                    <a:pt x="2160216" y="292321"/>
                  </a:lnTo>
                  <a:lnTo>
                    <a:pt x="2139463" y="364905"/>
                  </a:lnTo>
                  <a:lnTo>
                    <a:pt x="2132110" y="422027"/>
                  </a:lnTo>
                  <a:lnTo>
                    <a:pt x="2127370" y="489448"/>
                  </a:lnTo>
                  <a:lnTo>
                    <a:pt x="2125691" y="564479"/>
                  </a:lnTo>
                  <a:lnTo>
                    <a:pt x="2124010" y="489448"/>
                  </a:lnTo>
                  <a:lnTo>
                    <a:pt x="2119268" y="422027"/>
                  </a:lnTo>
                  <a:lnTo>
                    <a:pt x="2111913" y="364905"/>
                  </a:lnTo>
                  <a:lnTo>
                    <a:pt x="2102393" y="320773"/>
                  </a:lnTo>
                  <a:lnTo>
                    <a:pt x="2078651" y="282239"/>
                  </a:lnTo>
                  <a:lnTo>
                    <a:pt x="47040" y="282239"/>
                  </a:lnTo>
                  <a:lnTo>
                    <a:pt x="34534" y="272157"/>
                  </a:lnTo>
                  <a:lnTo>
                    <a:pt x="23297" y="243705"/>
                  </a:lnTo>
                  <a:lnTo>
                    <a:pt x="13777" y="199573"/>
                  </a:lnTo>
                  <a:lnTo>
                    <a:pt x="6422" y="142451"/>
                  </a:lnTo>
                  <a:lnTo>
                    <a:pt x="1680" y="7503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668596" y="5577332"/>
            <a:ext cx="1390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~ 8</a:t>
            </a:r>
            <a:r>
              <a:rPr sz="2400" spc="-1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hours!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November 30,</a:t>
            </a:r>
            <a:r>
              <a:rPr spc="-55" dirty="0"/>
              <a:t> </a:t>
            </a:r>
            <a:r>
              <a:rPr spc="-5" dirty="0"/>
              <a:t>2018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</a:t>
            </a:r>
            <a:r>
              <a:rPr spc="-5" dirty="0"/>
              <a:t>2014-2018 Paul</a:t>
            </a:r>
            <a:r>
              <a:rPr spc="-30" dirty="0"/>
              <a:t> </a:t>
            </a:r>
            <a:r>
              <a:rPr spc="-5" dirty="0"/>
              <a:t>Krzyzanowski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3653"/>
            <a:ext cx="29133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All is </a:t>
            </a:r>
            <a:r>
              <a:rPr spc="-5" dirty="0"/>
              <a:t>not</a:t>
            </a:r>
            <a:r>
              <a:rPr spc="-95" dirty="0"/>
              <a:t> </a:t>
            </a:r>
            <a:r>
              <a:rPr spc="-5" dirty="0"/>
              <a:t>perfect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November 30,</a:t>
            </a:r>
            <a:r>
              <a:rPr spc="-55" dirty="0"/>
              <a:t> </a:t>
            </a:r>
            <a:r>
              <a:rPr spc="-5" dirty="0"/>
              <a:t>2018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</a:t>
            </a:r>
            <a:r>
              <a:rPr spc="-5" dirty="0"/>
              <a:t>2014-2018 Paul</a:t>
            </a:r>
            <a:r>
              <a:rPr spc="-30" dirty="0"/>
              <a:t> </a:t>
            </a:r>
            <a:r>
              <a:rPr spc="-5" dirty="0"/>
              <a:t>Krzyzanowski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15718"/>
            <a:ext cx="6436360" cy="50850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2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Arial"/>
                <a:cs typeface="Arial"/>
              </a:rPr>
              <a:t>Web </a:t>
            </a:r>
            <a:r>
              <a:rPr sz="2000" dirty="0">
                <a:latin typeface="Arial"/>
                <a:cs typeface="Arial"/>
              </a:rPr>
              <a:t>has </a:t>
            </a:r>
            <a:r>
              <a:rPr sz="2000" spc="-5" dirty="0">
                <a:latin typeface="Arial"/>
                <a:cs typeface="Arial"/>
              </a:rPr>
              <a:t>become more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dynamic</a:t>
            </a:r>
            <a:endParaRPr sz="2000">
              <a:latin typeface="Arial"/>
              <a:cs typeface="Arial"/>
            </a:endParaRPr>
          </a:p>
          <a:p>
            <a:pPr marL="533400" lvl="1" indent="-292100">
              <a:lnSpc>
                <a:spcPct val="100000"/>
              </a:lnSpc>
              <a:spcBef>
                <a:spcPts val="200"/>
              </a:spcBef>
              <a:buChar char="–"/>
              <a:tabLst>
                <a:tab pos="532765" algn="l"/>
                <a:tab pos="533400" algn="l"/>
              </a:tabLst>
            </a:pPr>
            <a:r>
              <a:rPr sz="1800" spc="-5" dirty="0">
                <a:latin typeface="Arial"/>
                <a:cs typeface="Arial"/>
              </a:rPr>
              <a:t>an 8+ hour delay </a:t>
            </a:r>
            <a:r>
              <a:rPr sz="1800" dirty="0">
                <a:latin typeface="Arial"/>
                <a:cs typeface="Arial"/>
              </a:rPr>
              <a:t>is a </a:t>
            </a:r>
            <a:r>
              <a:rPr sz="1800" spc="-5" dirty="0">
                <a:latin typeface="Arial"/>
                <a:cs typeface="Arial"/>
              </a:rPr>
              <a:t>lot for some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sites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har char="–"/>
            </a:pPr>
            <a:endParaRPr sz="18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Goal: refresh certain </a:t>
            </a:r>
            <a:r>
              <a:rPr sz="2000" dirty="0">
                <a:latin typeface="Arial"/>
                <a:cs typeface="Arial"/>
              </a:rPr>
              <a:t>pages within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seconds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9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MapReduce</a:t>
            </a:r>
            <a:endParaRPr sz="20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209"/>
              </a:spcBef>
              <a:buChar char="–"/>
              <a:tabLst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Batch-oriented</a:t>
            </a:r>
            <a:endParaRPr sz="16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190"/>
              </a:spcBef>
              <a:buChar char="–"/>
              <a:tabLst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Not suited </a:t>
            </a:r>
            <a:r>
              <a:rPr sz="1600" dirty="0">
                <a:latin typeface="Arial"/>
                <a:cs typeface="Arial"/>
              </a:rPr>
              <a:t>for </a:t>
            </a:r>
            <a:r>
              <a:rPr sz="1600" spc="-5" dirty="0">
                <a:latin typeface="Arial"/>
                <a:cs typeface="Arial"/>
              </a:rPr>
              <a:t>near-real-time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processes</a:t>
            </a:r>
            <a:endParaRPr sz="16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170"/>
              </a:spcBef>
              <a:buChar char="–"/>
              <a:tabLst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Cannot </a:t>
            </a:r>
            <a:r>
              <a:rPr sz="1600" dirty="0">
                <a:latin typeface="Arial"/>
                <a:cs typeface="Arial"/>
              </a:rPr>
              <a:t>start a </a:t>
            </a:r>
            <a:r>
              <a:rPr sz="1600" spc="-5" dirty="0">
                <a:latin typeface="Arial"/>
                <a:cs typeface="Arial"/>
              </a:rPr>
              <a:t>new phase until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previous has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completed</a:t>
            </a:r>
            <a:endParaRPr sz="1600">
              <a:latin typeface="Arial"/>
              <a:cs typeface="Arial"/>
            </a:endParaRPr>
          </a:p>
          <a:p>
            <a:pPr marL="698500" lvl="2" indent="-228600">
              <a:lnSpc>
                <a:spcPct val="100000"/>
              </a:lnSpc>
              <a:spcBef>
                <a:spcPts val="175"/>
              </a:spcBef>
              <a:buChar char="•"/>
              <a:tabLst>
                <a:tab pos="697865" algn="l"/>
                <a:tab pos="698500" algn="l"/>
              </a:tabLst>
            </a:pPr>
            <a:r>
              <a:rPr sz="1400" spc="-5" dirty="0">
                <a:latin typeface="Arial"/>
                <a:cs typeface="Arial"/>
              </a:rPr>
              <a:t>Reduce cannot start until all Map workers have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completed</a:t>
            </a:r>
            <a:endParaRPr sz="14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229"/>
              </a:spcBef>
              <a:buChar char="–"/>
              <a:tabLst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Suffers </a:t>
            </a:r>
            <a:r>
              <a:rPr sz="1600" dirty="0">
                <a:latin typeface="Arial"/>
                <a:cs typeface="Arial"/>
              </a:rPr>
              <a:t>from </a:t>
            </a:r>
            <a:r>
              <a:rPr sz="1600" spc="-5" dirty="0">
                <a:latin typeface="Arial"/>
                <a:cs typeface="Arial"/>
              </a:rPr>
              <a:t>“stragglers” </a:t>
            </a:r>
            <a:r>
              <a:rPr sz="1600" dirty="0">
                <a:latin typeface="Arial"/>
                <a:cs typeface="Arial"/>
              </a:rPr>
              <a:t>– </a:t>
            </a:r>
            <a:r>
              <a:rPr sz="1600" spc="-5" dirty="0">
                <a:latin typeface="Arial"/>
                <a:cs typeface="Arial"/>
              </a:rPr>
              <a:t>workers that </a:t>
            </a:r>
            <a:r>
              <a:rPr sz="1600" dirty="0">
                <a:latin typeface="Arial"/>
                <a:cs typeface="Arial"/>
              </a:rPr>
              <a:t>take too </a:t>
            </a:r>
            <a:r>
              <a:rPr sz="1600" spc="-5" dirty="0">
                <a:latin typeface="Arial"/>
                <a:cs typeface="Arial"/>
              </a:rPr>
              <a:t>long (or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fail)</a:t>
            </a:r>
            <a:endParaRPr sz="16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170"/>
              </a:spcBef>
              <a:buChar char="–"/>
              <a:tabLst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This was done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continuously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–"/>
            </a:pPr>
            <a:endParaRPr sz="19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MapReduce is still used </a:t>
            </a:r>
            <a:r>
              <a:rPr sz="2000" spc="-5" dirty="0">
                <a:latin typeface="Arial"/>
                <a:cs typeface="Arial"/>
              </a:rPr>
              <a:t>for many Google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services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Arial"/>
                <a:cs typeface="Arial"/>
              </a:rPr>
              <a:t>Search framework updated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2009-2010: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Caffeine</a:t>
            </a:r>
            <a:endParaRPr sz="20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204"/>
              </a:spcBef>
              <a:buChar char="–"/>
              <a:tabLst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Index updated by making direct changes </a:t>
            </a:r>
            <a:r>
              <a:rPr sz="1600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data stored in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Bigtable</a:t>
            </a:r>
            <a:endParaRPr sz="16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170"/>
              </a:spcBef>
              <a:buChar char="–"/>
              <a:tabLst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Data resides in Colossus (GFS2) instead of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GFS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3653"/>
            <a:ext cx="16059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</a:t>
            </a:r>
            <a:r>
              <a:rPr spc="-5" dirty="0"/>
              <a:t>amp</a:t>
            </a:r>
            <a:r>
              <a:rPr dirty="0"/>
              <a:t>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18971"/>
            <a:ext cx="7320280" cy="499300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Arial"/>
                <a:cs typeface="Arial"/>
              </a:rPr>
              <a:t>Count # </a:t>
            </a:r>
            <a:r>
              <a:rPr sz="2000" spc="-5" dirty="0">
                <a:latin typeface="Arial"/>
                <a:cs typeface="Arial"/>
              </a:rPr>
              <a:t>occurrences </a:t>
            </a:r>
            <a:r>
              <a:rPr sz="2000" dirty="0">
                <a:latin typeface="Arial"/>
                <a:cs typeface="Arial"/>
              </a:rPr>
              <a:t>of each word in a collection of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documents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Map</a:t>
            </a:r>
            <a:r>
              <a:rPr sz="2000" spc="-5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400"/>
              </a:spcBef>
              <a:buChar char="–"/>
              <a:tabLst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Parse data; output each word and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spc="-5" dirty="0">
                <a:latin typeface="Arial"/>
                <a:cs typeface="Arial"/>
              </a:rPr>
              <a:t>count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(1)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16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Reduce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400"/>
              </a:spcBef>
              <a:buChar char="–"/>
              <a:tabLst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Sort: sort by keys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(words)</a:t>
            </a:r>
            <a:endParaRPr sz="16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384"/>
              </a:spcBef>
              <a:buChar char="–"/>
              <a:tabLst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Reduce: Sum together counts each key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(word)</a:t>
            </a:r>
            <a:endParaRPr sz="1600">
              <a:latin typeface="Arial"/>
              <a:cs typeface="Arial"/>
            </a:endParaRPr>
          </a:p>
          <a:p>
            <a:pPr marL="1240790">
              <a:lnSpc>
                <a:spcPct val="100000"/>
              </a:lnSpc>
              <a:spcBef>
                <a:spcPts val="285"/>
              </a:spcBef>
            </a:pPr>
            <a:r>
              <a:rPr sz="1600" dirty="0">
                <a:solidFill>
                  <a:srgbClr val="800000"/>
                </a:solidFill>
                <a:latin typeface="Courier New"/>
                <a:cs typeface="Courier New"/>
              </a:rPr>
              <a:t>map(String key, String</a:t>
            </a:r>
            <a:r>
              <a:rPr sz="1600" spc="-1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800000"/>
                </a:solidFill>
                <a:latin typeface="Courier New"/>
                <a:cs typeface="Courier New"/>
              </a:rPr>
              <a:t>value):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ourier New"/>
              <a:cs typeface="Courier New"/>
            </a:endParaRPr>
          </a:p>
          <a:p>
            <a:pPr marL="124079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800000"/>
                </a:solidFill>
                <a:latin typeface="Courier New"/>
                <a:cs typeface="Courier New"/>
              </a:rPr>
              <a:t>for each word w in</a:t>
            </a:r>
            <a:r>
              <a:rPr sz="1600" spc="-2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800000"/>
                </a:solidFill>
                <a:latin typeface="Courier New"/>
                <a:cs typeface="Courier New"/>
              </a:rPr>
              <a:t>value:</a:t>
            </a:r>
            <a:endParaRPr sz="1600">
              <a:latin typeface="Courier New"/>
              <a:cs typeface="Courier New"/>
            </a:endParaRPr>
          </a:p>
          <a:p>
            <a:pPr marL="1485265">
              <a:lnSpc>
                <a:spcPct val="100000"/>
              </a:lnSpc>
            </a:pPr>
            <a:r>
              <a:rPr sz="1600" b="1" dirty="0">
                <a:solidFill>
                  <a:srgbClr val="800000"/>
                </a:solidFill>
                <a:latin typeface="Courier New"/>
                <a:cs typeface="Courier New"/>
              </a:rPr>
              <a:t>EmitIntermediate(w,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800000"/>
                </a:solidFill>
                <a:latin typeface="Courier New"/>
                <a:cs typeface="Courier New"/>
              </a:rPr>
              <a:t>"1");</a:t>
            </a:r>
            <a:endParaRPr sz="1600">
              <a:latin typeface="Courier New"/>
              <a:cs typeface="Courier New"/>
            </a:endParaRPr>
          </a:p>
          <a:p>
            <a:pPr marL="1240790" marR="1670685">
              <a:lnSpc>
                <a:spcPts val="3890"/>
              </a:lnSpc>
              <a:spcBef>
                <a:spcPts val="359"/>
              </a:spcBef>
            </a:pPr>
            <a:r>
              <a:rPr sz="1600" dirty="0">
                <a:solidFill>
                  <a:srgbClr val="800000"/>
                </a:solidFill>
                <a:latin typeface="Courier New"/>
                <a:cs typeface="Courier New"/>
              </a:rPr>
              <a:t>reduce(String key, Iterator</a:t>
            </a:r>
            <a:r>
              <a:rPr sz="1600" spc="-10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800000"/>
                </a:solidFill>
                <a:latin typeface="Courier New"/>
                <a:cs typeface="Courier New"/>
              </a:rPr>
              <a:t>values):  int result =</a:t>
            </a:r>
            <a:r>
              <a:rPr sz="1600" spc="-1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800000"/>
                </a:solidFill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1240790">
              <a:lnSpc>
                <a:spcPts val="1450"/>
              </a:lnSpc>
            </a:pPr>
            <a:r>
              <a:rPr sz="1600" dirty="0">
                <a:solidFill>
                  <a:srgbClr val="800000"/>
                </a:solidFill>
                <a:latin typeface="Courier New"/>
                <a:cs typeface="Courier New"/>
              </a:rPr>
              <a:t>for each v in</a:t>
            </a:r>
            <a:r>
              <a:rPr sz="1600" spc="-1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800000"/>
                </a:solidFill>
                <a:latin typeface="Courier New"/>
                <a:cs typeface="Courier New"/>
              </a:rPr>
              <a:t>values:</a:t>
            </a:r>
            <a:endParaRPr sz="1600">
              <a:latin typeface="Courier New"/>
              <a:cs typeface="Courier New"/>
            </a:endParaRPr>
          </a:p>
          <a:p>
            <a:pPr marL="1485265">
              <a:lnSpc>
                <a:spcPts val="1895"/>
              </a:lnSpc>
            </a:pPr>
            <a:r>
              <a:rPr sz="1600" dirty="0">
                <a:solidFill>
                  <a:srgbClr val="800000"/>
                </a:solidFill>
                <a:latin typeface="Courier New"/>
                <a:cs typeface="Courier New"/>
              </a:rPr>
              <a:t>result +=</a:t>
            </a:r>
            <a:r>
              <a:rPr sz="1600" spc="-1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800000"/>
                </a:solidFill>
                <a:latin typeface="Courier New"/>
                <a:cs typeface="Courier New"/>
              </a:rPr>
              <a:t>ParseInt(v);</a:t>
            </a:r>
            <a:endParaRPr sz="1600">
              <a:latin typeface="Courier New"/>
              <a:cs typeface="Courier New"/>
            </a:endParaRPr>
          </a:p>
          <a:p>
            <a:pPr marL="1240790">
              <a:lnSpc>
                <a:spcPts val="1910"/>
              </a:lnSpc>
            </a:pPr>
            <a:r>
              <a:rPr sz="1600" b="1" dirty="0">
                <a:solidFill>
                  <a:srgbClr val="800000"/>
                </a:solidFill>
                <a:latin typeface="Courier New"/>
                <a:cs typeface="Courier New"/>
              </a:rPr>
              <a:t>Emit(AsString(result));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3653"/>
            <a:ext cx="16059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</a:t>
            </a:r>
            <a:r>
              <a:rPr spc="-5" dirty="0"/>
              <a:t>amp</a:t>
            </a:r>
            <a:r>
              <a:rPr dirty="0"/>
              <a:t>le</a:t>
            </a:r>
          </a:p>
        </p:txBody>
      </p:sp>
      <p:sp>
        <p:nvSpPr>
          <p:cNvPr id="3" name="object 3"/>
          <p:cNvSpPr/>
          <p:nvPr/>
        </p:nvSpPr>
        <p:spPr>
          <a:xfrm>
            <a:off x="268669" y="1537931"/>
            <a:ext cx="3395345" cy="4832350"/>
          </a:xfrm>
          <a:custGeom>
            <a:avLst/>
            <a:gdLst/>
            <a:ahLst/>
            <a:cxnLst/>
            <a:rect l="l" t="t" r="r" b="b"/>
            <a:pathLst>
              <a:path w="3395345" h="4832350">
                <a:moveTo>
                  <a:pt x="0" y="0"/>
                </a:moveTo>
                <a:lnTo>
                  <a:pt x="3395031" y="0"/>
                </a:lnTo>
                <a:lnTo>
                  <a:pt x="3395031" y="4832092"/>
                </a:lnTo>
                <a:lnTo>
                  <a:pt x="0" y="483209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409" y="1571244"/>
            <a:ext cx="3169285" cy="257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It </a:t>
            </a:r>
            <a:r>
              <a:rPr sz="1400" dirty="0">
                <a:latin typeface="Arial"/>
                <a:cs typeface="Arial"/>
              </a:rPr>
              <a:t>will </a:t>
            </a:r>
            <a:r>
              <a:rPr sz="1400" spc="-5" dirty="0">
                <a:latin typeface="Arial"/>
                <a:cs typeface="Arial"/>
              </a:rPr>
              <a:t>be seen that this mere painstaking  burrower and grub-worm of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poor devil  of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Sub-Sub appears to have gone  through the long </a:t>
            </a:r>
            <a:r>
              <a:rPr sz="1400" spc="-20" dirty="0">
                <a:latin typeface="Arial"/>
                <a:cs typeface="Arial"/>
              </a:rPr>
              <a:t>Vaticans </a:t>
            </a:r>
            <a:r>
              <a:rPr sz="1400" spc="-5" dirty="0">
                <a:latin typeface="Arial"/>
                <a:cs typeface="Arial"/>
              </a:rPr>
              <a:t>and street-  stalls of the earth, picking up whatever  random allusions to whales he could  anyways find </a:t>
            </a:r>
            <a:r>
              <a:rPr sz="1400" dirty="0">
                <a:latin typeface="Arial"/>
                <a:cs typeface="Arial"/>
              </a:rPr>
              <a:t>in </a:t>
            </a:r>
            <a:r>
              <a:rPr sz="1400" spc="-5" dirty="0">
                <a:latin typeface="Arial"/>
                <a:cs typeface="Arial"/>
              </a:rPr>
              <a:t>any book </a:t>
            </a:r>
            <a:r>
              <a:rPr sz="1400" spc="-15" dirty="0">
                <a:latin typeface="Arial"/>
                <a:cs typeface="Arial"/>
              </a:rPr>
              <a:t>whatsoever,  </a:t>
            </a:r>
            <a:r>
              <a:rPr sz="1400" spc="-5" dirty="0">
                <a:latin typeface="Arial"/>
                <a:cs typeface="Arial"/>
              </a:rPr>
              <a:t>sacred or profane. Therefore you must  not, </a:t>
            </a:r>
            <a:r>
              <a:rPr sz="1400" dirty="0">
                <a:latin typeface="Arial"/>
                <a:cs typeface="Arial"/>
              </a:rPr>
              <a:t>in </a:t>
            </a:r>
            <a:r>
              <a:rPr sz="1400" spc="-5" dirty="0">
                <a:latin typeface="Arial"/>
                <a:cs typeface="Arial"/>
              </a:rPr>
              <a:t>every case at least, take the  higgledy-piggledy whale statements,  however authentic, </a:t>
            </a:r>
            <a:r>
              <a:rPr sz="1400" dirty="0">
                <a:latin typeface="Arial"/>
                <a:cs typeface="Arial"/>
              </a:rPr>
              <a:t>in </a:t>
            </a:r>
            <a:r>
              <a:rPr sz="1400" spc="-5" dirty="0">
                <a:latin typeface="Arial"/>
                <a:cs typeface="Arial"/>
              </a:rPr>
              <a:t>these extracts, for  veritable gospel </a:t>
            </a:r>
            <a:r>
              <a:rPr sz="1400" spc="-15" dirty="0">
                <a:latin typeface="Arial"/>
                <a:cs typeface="Arial"/>
              </a:rPr>
              <a:t>cetology. </a:t>
            </a:r>
            <a:r>
              <a:rPr sz="1400" spc="-5" dirty="0">
                <a:latin typeface="Arial"/>
                <a:cs typeface="Arial"/>
              </a:rPr>
              <a:t>Far from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409" y="4122420"/>
            <a:ext cx="30359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As </a:t>
            </a:r>
            <a:r>
              <a:rPr sz="1400" spc="-5" dirty="0">
                <a:latin typeface="Arial"/>
                <a:cs typeface="Arial"/>
              </a:rPr>
              <a:t>touching the ancient authors  </a:t>
            </a:r>
            <a:r>
              <a:rPr sz="1400" spc="-15" dirty="0">
                <a:latin typeface="Arial"/>
                <a:cs typeface="Arial"/>
              </a:rPr>
              <a:t>generally, </a:t>
            </a:r>
            <a:r>
              <a:rPr sz="1400" spc="-5" dirty="0">
                <a:latin typeface="Arial"/>
                <a:cs typeface="Arial"/>
              </a:rPr>
              <a:t>as well as the poets here  appearing, these extracts are solely  valuable or entertaining, as </a:t>
            </a:r>
            <a:r>
              <a:rPr sz="1400" spc="-10" dirty="0">
                <a:latin typeface="Arial"/>
                <a:cs typeface="Arial"/>
              </a:rPr>
              <a:t>affording </a:t>
            </a:r>
            <a:r>
              <a:rPr sz="1400" dirty="0">
                <a:latin typeface="Arial"/>
                <a:cs typeface="Arial"/>
              </a:rPr>
              <a:t>a  </a:t>
            </a:r>
            <a:r>
              <a:rPr sz="1400" spc="-5" dirty="0">
                <a:latin typeface="Arial"/>
                <a:cs typeface="Arial"/>
              </a:rPr>
              <a:t>glancing bird's eye view of what has  been promiscuously said,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thought,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409" y="5405628"/>
            <a:ext cx="3207385" cy="6718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sz="1400" spc="-5" dirty="0">
                <a:latin typeface="Arial"/>
                <a:cs typeface="Arial"/>
              </a:rPr>
              <a:t>fancied, and sung of Leviathan, by many  nations and generations, including our  own.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6108" y="1537931"/>
            <a:ext cx="1402715" cy="4832350"/>
          </a:xfrm>
          <a:custGeom>
            <a:avLst/>
            <a:gdLst/>
            <a:ahLst/>
            <a:cxnLst/>
            <a:rect l="l" t="t" r="r" b="b"/>
            <a:pathLst>
              <a:path w="1402714" h="4832350">
                <a:moveTo>
                  <a:pt x="0" y="0"/>
                </a:moveTo>
                <a:lnTo>
                  <a:pt x="1402440" y="0"/>
                </a:lnTo>
                <a:lnTo>
                  <a:pt x="1402440" y="4832092"/>
                </a:lnTo>
                <a:lnTo>
                  <a:pt x="0" y="483209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94848" y="1571244"/>
            <a:ext cx="1070610" cy="257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45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it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will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be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Arial"/>
                <a:cs typeface="Arial"/>
              </a:rPr>
              <a:t>seen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-5" dirty="0">
                <a:latin typeface="Arial"/>
                <a:cs typeface="Arial"/>
              </a:rPr>
              <a:t>that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  <a:spcBef>
                <a:spcPts val="25"/>
              </a:spcBef>
            </a:pPr>
            <a:r>
              <a:rPr sz="1400" spc="-5" dirty="0">
                <a:latin typeface="Arial"/>
                <a:cs typeface="Arial"/>
              </a:rPr>
              <a:t>this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mere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painstaking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Arial"/>
                <a:cs typeface="Arial"/>
              </a:rPr>
              <a:t>burrower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  <a:spcBef>
                <a:spcPts val="25"/>
              </a:spcBef>
            </a:pPr>
            <a:r>
              <a:rPr sz="1400" spc="-5" dirty="0">
                <a:latin typeface="Arial"/>
                <a:cs typeface="Arial"/>
              </a:rPr>
              <a:t>grub-worm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94848" y="4338828"/>
            <a:ext cx="813435" cy="194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poor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-5" dirty="0">
                <a:latin typeface="Arial"/>
                <a:cs typeface="Arial"/>
              </a:rPr>
              <a:t>devil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  <a:spcBef>
                <a:spcPts val="25"/>
              </a:spcBef>
            </a:pPr>
            <a:r>
              <a:rPr sz="1400" spc="-5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sub-sub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Arial"/>
                <a:cs typeface="Arial"/>
              </a:rPr>
              <a:t>appears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Arial"/>
                <a:cs typeface="Arial"/>
              </a:rPr>
              <a:t>to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  <a:spcBef>
                <a:spcPts val="25"/>
              </a:spcBef>
            </a:pPr>
            <a:r>
              <a:rPr sz="1400" spc="-5" dirty="0">
                <a:latin typeface="Arial"/>
                <a:cs typeface="Arial"/>
              </a:rPr>
              <a:t>have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gone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30646" y="1537931"/>
            <a:ext cx="1614805" cy="4832350"/>
          </a:xfrm>
          <a:custGeom>
            <a:avLst/>
            <a:gdLst/>
            <a:ahLst/>
            <a:cxnLst/>
            <a:rect l="l" t="t" r="r" b="b"/>
            <a:pathLst>
              <a:path w="1614804" h="4832350">
                <a:moveTo>
                  <a:pt x="0" y="0"/>
                </a:moveTo>
                <a:lnTo>
                  <a:pt x="1614540" y="0"/>
                </a:lnTo>
                <a:lnTo>
                  <a:pt x="1614540" y="4832092"/>
                </a:lnTo>
                <a:lnTo>
                  <a:pt x="0" y="483209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09386" y="1571244"/>
            <a:ext cx="1059180" cy="25768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791845">
              <a:lnSpc>
                <a:spcPts val="1610"/>
              </a:lnSpc>
              <a:spcBef>
                <a:spcPts val="210"/>
              </a:spcBef>
            </a:pPr>
            <a:r>
              <a:rPr sz="1400" dirty="0">
                <a:latin typeface="Arial"/>
                <a:cs typeface="Arial"/>
              </a:rPr>
              <a:t>…  a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35"/>
              </a:lnSpc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Arial"/>
                <a:cs typeface="Arial"/>
              </a:rPr>
              <a:t>aback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Arial"/>
                <a:cs typeface="Arial"/>
              </a:rPr>
              <a:t>aback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  <a:spcBef>
                <a:spcPts val="20"/>
              </a:spcBef>
            </a:pPr>
            <a:r>
              <a:rPr sz="1400" spc="-5" dirty="0">
                <a:latin typeface="Arial"/>
                <a:cs typeface="Arial"/>
              </a:rPr>
              <a:t>abaft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abaft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abandon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-5" dirty="0">
                <a:latin typeface="Arial"/>
                <a:cs typeface="Arial"/>
              </a:rPr>
              <a:t>abandon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Arial"/>
                <a:cs typeface="Arial"/>
              </a:rPr>
              <a:t>abandon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  <a:spcBef>
                <a:spcPts val="25"/>
              </a:spcBef>
            </a:pPr>
            <a:r>
              <a:rPr sz="1400" spc="-5" dirty="0">
                <a:latin typeface="Arial"/>
                <a:cs typeface="Arial"/>
              </a:rPr>
              <a:t>abandoned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abandoned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09386" y="4338828"/>
            <a:ext cx="1256665" cy="194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abandoned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-5" dirty="0">
                <a:latin typeface="Arial"/>
                <a:cs typeface="Arial"/>
              </a:rPr>
              <a:t>abandoned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  <a:spcBef>
                <a:spcPts val="25"/>
              </a:spcBef>
            </a:pPr>
            <a:r>
              <a:rPr sz="1400" spc="-5" dirty="0">
                <a:latin typeface="Arial"/>
                <a:cs typeface="Arial"/>
              </a:rPr>
              <a:t>abandoned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abandoned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abandonedly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Arial"/>
                <a:cs typeface="Arial"/>
              </a:rPr>
              <a:t>abandonment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Arial"/>
                <a:cs typeface="Arial"/>
              </a:rPr>
              <a:t>abandonment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  <a:spcBef>
                <a:spcPts val="25"/>
              </a:spcBef>
            </a:pPr>
            <a:r>
              <a:rPr sz="1400" spc="-5" dirty="0">
                <a:latin typeface="Arial"/>
                <a:cs typeface="Arial"/>
              </a:rPr>
              <a:t>abased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abased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99185" y="1537931"/>
            <a:ext cx="1642110" cy="4832350"/>
          </a:xfrm>
          <a:custGeom>
            <a:avLst/>
            <a:gdLst/>
            <a:ahLst/>
            <a:cxnLst/>
            <a:rect l="l" t="t" r="r" b="b"/>
            <a:pathLst>
              <a:path w="1642109" h="4832350">
                <a:moveTo>
                  <a:pt x="0" y="0"/>
                </a:moveTo>
                <a:lnTo>
                  <a:pt x="1641610" y="0"/>
                </a:lnTo>
                <a:lnTo>
                  <a:pt x="1641610" y="4832092"/>
                </a:lnTo>
                <a:lnTo>
                  <a:pt x="0" y="483209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77925" y="1571244"/>
            <a:ext cx="1256665" cy="4710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45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4736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aback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abaft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Arial"/>
                <a:cs typeface="Arial"/>
              </a:rPr>
              <a:t>abandon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-5" dirty="0">
                <a:latin typeface="Arial"/>
                <a:cs typeface="Arial"/>
              </a:rPr>
              <a:t>abandoned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  <a:spcBef>
                <a:spcPts val="25"/>
              </a:spcBef>
            </a:pPr>
            <a:r>
              <a:rPr sz="1400" spc="-5" dirty="0">
                <a:latin typeface="Arial"/>
                <a:cs typeface="Arial"/>
              </a:rPr>
              <a:t>abandonedly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abandonment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abased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Arial"/>
                <a:cs typeface="Arial"/>
              </a:rPr>
              <a:t>abasement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Arial"/>
                <a:cs typeface="Arial"/>
              </a:rPr>
              <a:t>abashed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  <a:spcBef>
                <a:spcPts val="25"/>
              </a:spcBef>
            </a:pPr>
            <a:r>
              <a:rPr sz="1400" spc="-5" dirty="0">
                <a:latin typeface="Arial"/>
                <a:cs typeface="Arial"/>
              </a:rPr>
              <a:t>abate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abated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abatement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spc="-5" dirty="0">
                <a:latin typeface="Arial"/>
                <a:cs typeface="Arial"/>
              </a:rPr>
              <a:t>abating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Arial"/>
                <a:cs typeface="Arial"/>
              </a:rPr>
              <a:t>abbreviate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  <a:spcBef>
                <a:spcPts val="25"/>
              </a:spcBef>
            </a:pPr>
            <a:r>
              <a:rPr sz="1400" spc="-5" dirty="0">
                <a:latin typeface="Arial"/>
                <a:cs typeface="Arial"/>
              </a:rPr>
              <a:t>abbreviation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abeam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abed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Arial"/>
                <a:cs typeface="Arial"/>
              </a:rPr>
              <a:t>abednego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Arial"/>
                <a:cs typeface="Arial"/>
              </a:rPr>
              <a:t>abel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  <a:spcBef>
                <a:spcPts val="20"/>
              </a:spcBef>
            </a:pPr>
            <a:r>
              <a:rPr sz="1400" spc="-5" dirty="0">
                <a:latin typeface="Arial"/>
                <a:cs typeface="Arial"/>
              </a:rPr>
              <a:t>abhorred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abhorrence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916935" y="1795233"/>
            <a:ext cx="4073525" cy="4486910"/>
            <a:chOff x="2916935" y="1795233"/>
            <a:chExt cx="4073525" cy="4486910"/>
          </a:xfrm>
        </p:grpSpPr>
        <p:sp>
          <p:nvSpPr>
            <p:cNvPr id="16" name="object 16"/>
            <p:cNvSpPr/>
            <p:nvPr/>
          </p:nvSpPr>
          <p:spPr>
            <a:xfrm>
              <a:off x="2916935" y="3880103"/>
              <a:ext cx="1697736" cy="990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82111" y="4102607"/>
              <a:ext cx="950976" cy="618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72079" y="3930789"/>
              <a:ext cx="1582420" cy="847090"/>
            </a:xfrm>
            <a:custGeom>
              <a:avLst/>
              <a:gdLst/>
              <a:ahLst/>
              <a:cxnLst/>
              <a:rect l="l" t="t" r="r" b="b"/>
              <a:pathLst>
                <a:path w="1582420" h="847089">
                  <a:moveTo>
                    <a:pt x="1158824" y="0"/>
                  </a:moveTo>
                  <a:lnTo>
                    <a:pt x="1158824" y="211696"/>
                  </a:lnTo>
                  <a:lnTo>
                    <a:pt x="0" y="211696"/>
                  </a:lnTo>
                  <a:lnTo>
                    <a:pt x="0" y="635088"/>
                  </a:lnTo>
                  <a:lnTo>
                    <a:pt x="1158824" y="635088"/>
                  </a:lnTo>
                  <a:lnTo>
                    <a:pt x="1158824" y="846785"/>
                  </a:lnTo>
                  <a:lnTo>
                    <a:pt x="1582216" y="423392"/>
                  </a:lnTo>
                  <a:lnTo>
                    <a:pt x="1158824" y="0"/>
                  </a:lnTo>
                  <a:close/>
                </a:path>
              </a:pathLst>
            </a:custGeom>
            <a:solidFill>
              <a:srgbClr val="832B2D">
                <a:alpha val="611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72079" y="3930789"/>
              <a:ext cx="1582420" cy="847090"/>
            </a:xfrm>
            <a:custGeom>
              <a:avLst/>
              <a:gdLst/>
              <a:ahLst/>
              <a:cxnLst/>
              <a:rect l="l" t="t" r="r" b="b"/>
              <a:pathLst>
                <a:path w="1582420" h="847089">
                  <a:moveTo>
                    <a:pt x="0" y="211694"/>
                  </a:moveTo>
                  <a:lnTo>
                    <a:pt x="1158830" y="211694"/>
                  </a:lnTo>
                  <a:lnTo>
                    <a:pt x="1158830" y="0"/>
                  </a:lnTo>
                  <a:lnTo>
                    <a:pt x="1582210" y="423388"/>
                  </a:lnTo>
                  <a:lnTo>
                    <a:pt x="1158830" y="846775"/>
                  </a:lnTo>
                  <a:lnTo>
                    <a:pt x="1158830" y="635081"/>
                  </a:lnTo>
                  <a:lnTo>
                    <a:pt x="0" y="635081"/>
                  </a:lnTo>
                  <a:lnTo>
                    <a:pt x="0" y="21169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70944" y="1799996"/>
              <a:ext cx="1614805" cy="407034"/>
            </a:xfrm>
            <a:custGeom>
              <a:avLst/>
              <a:gdLst/>
              <a:ahLst/>
              <a:cxnLst/>
              <a:rect l="l" t="t" r="r" b="b"/>
              <a:pathLst>
                <a:path w="1614804" h="407035">
                  <a:moveTo>
                    <a:pt x="1546771" y="0"/>
                  </a:moveTo>
                  <a:lnTo>
                    <a:pt x="67779" y="0"/>
                  </a:lnTo>
                  <a:lnTo>
                    <a:pt x="41394" y="5327"/>
                  </a:lnTo>
                  <a:lnTo>
                    <a:pt x="19850" y="19854"/>
                  </a:lnTo>
                  <a:lnTo>
                    <a:pt x="5325" y="41399"/>
                  </a:lnTo>
                  <a:lnTo>
                    <a:pt x="0" y="67779"/>
                  </a:lnTo>
                  <a:lnTo>
                    <a:pt x="0" y="338861"/>
                  </a:lnTo>
                  <a:lnTo>
                    <a:pt x="5325" y="365239"/>
                  </a:lnTo>
                  <a:lnTo>
                    <a:pt x="19850" y="386780"/>
                  </a:lnTo>
                  <a:lnTo>
                    <a:pt x="41394" y="401303"/>
                  </a:lnTo>
                  <a:lnTo>
                    <a:pt x="67779" y="406628"/>
                  </a:lnTo>
                  <a:lnTo>
                    <a:pt x="1546771" y="406628"/>
                  </a:lnTo>
                  <a:lnTo>
                    <a:pt x="1573149" y="401303"/>
                  </a:lnTo>
                  <a:lnTo>
                    <a:pt x="1594689" y="386780"/>
                  </a:lnTo>
                  <a:lnTo>
                    <a:pt x="1609212" y="365239"/>
                  </a:lnTo>
                  <a:lnTo>
                    <a:pt x="1614538" y="338861"/>
                  </a:lnTo>
                  <a:lnTo>
                    <a:pt x="1614538" y="67779"/>
                  </a:lnTo>
                  <a:lnTo>
                    <a:pt x="1609212" y="41399"/>
                  </a:lnTo>
                  <a:lnTo>
                    <a:pt x="1594689" y="19854"/>
                  </a:lnTo>
                  <a:lnTo>
                    <a:pt x="1573149" y="5327"/>
                  </a:lnTo>
                  <a:lnTo>
                    <a:pt x="1546771" y="0"/>
                  </a:lnTo>
                  <a:close/>
                </a:path>
              </a:pathLst>
            </a:custGeom>
            <a:solidFill>
              <a:srgbClr val="E3F6F6">
                <a:alpha val="3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70944" y="1799996"/>
              <a:ext cx="1614805" cy="407034"/>
            </a:xfrm>
            <a:custGeom>
              <a:avLst/>
              <a:gdLst/>
              <a:ahLst/>
              <a:cxnLst/>
              <a:rect l="l" t="t" r="r" b="b"/>
              <a:pathLst>
                <a:path w="1614804" h="407035">
                  <a:moveTo>
                    <a:pt x="0" y="67772"/>
                  </a:moveTo>
                  <a:lnTo>
                    <a:pt x="5325" y="41392"/>
                  </a:lnTo>
                  <a:lnTo>
                    <a:pt x="19850" y="19850"/>
                  </a:lnTo>
                  <a:lnTo>
                    <a:pt x="41392" y="5325"/>
                  </a:lnTo>
                  <a:lnTo>
                    <a:pt x="67772" y="0"/>
                  </a:lnTo>
                  <a:lnTo>
                    <a:pt x="1546770" y="0"/>
                  </a:lnTo>
                  <a:lnTo>
                    <a:pt x="1573150" y="5325"/>
                  </a:lnTo>
                  <a:lnTo>
                    <a:pt x="1594692" y="19850"/>
                  </a:lnTo>
                  <a:lnTo>
                    <a:pt x="1609215" y="41392"/>
                  </a:lnTo>
                  <a:lnTo>
                    <a:pt x="1614540" y="67772"/>
                  </a:lnTo>
                  <a:lnTo>
                    <a:pt x="1614540" y="338853"/>
                  </a:lnTo>
                  <a:lnTo>
                    <a:pt x="1609215" y="365232"/>
                  </a:lnTo>
                  <a:lnTo>
                    <a:pt x="1594692" y="386775"/>
                  </a:lnTo>
                  <a:lnTo>
                    <a:pt x="1573150" y="401299"/>
                  </a:lnTo>
                  <a:lnTo>
                    <a:pt x="1546770" y="406625"/>
                  </a:lnTo>
                  <a:lnTo>
                    <a:pt x="67772" y="406625"/>
                  </a:lnTo>
                  <a:lnTo>
                    <a:pt x="41392" y="401299"/>
                  </a:lnTo>
                  <a:lnTo>
                    <a:pt x="19850" y="386775"/>
                  </a:lnTo>
                  <a:lnTo>
                    <a:pt x="5325" y="365232"/>
                  </a:lnTo>
                  <a:lnTo>
                    <a:pt x="0" y="338853"/>
                  </a:lnTo>
                  <a:lnTo>
                    <a:pt x="0" y="67772"/>
                  </a:lnTo>
                  <a:close/>
                </a:path>
              </a:pathLst>
            </a:custGeom>
            <a:ln w="9525">
              <a:solidFill>
                <a:srgbClr val="6C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70944" y="2235199"/>
              <a:ext cx="1614805" cy="400050"/>
            </a:xfrm>
            <a:custGeom>
              <a:avLst/>
              <a:gdLst/>
              <a:ahLst/>
              <a:cxnLst/>
              <a:rect l="l" t="t" r="r" b="b"/>
              <a:pathLst>
                <a:path w="1614804" h="400050">
                  <a:moveTo>
                    <a:pt x="1547863" y="0"/>
                  </a:moveTo>
                  <a:lnTo>
                    <a:pt x="66675" y="0"/>
                  </a:lnTo>
                  <a:lnTo>
                    <a:pt x="40724" y="5240"/>
                  </a:lnTo>
                  <a:lnTo>
                    <a:pt x="19531" y="19531"/>
                  </a:lnTo>
                  <a:lnTo>
                    <a:pt x="5240" y="40724"/>
                  </a:lnTo>
                  <a:lnTo>
                    <a:pt x="0" y="66675"/>
                  </a:lnTo>
                  <a:lnTo>
                    <a:pt x="0" y="333375"/>
                  </a:lnTo>
                  <a:lnTo>
                    <a:pt x="5240" y="359325"/>
                  </a:lnTo>
                  <a:lnTo>
                    <a:pt x="19531" y="380518"/>
                  </a:lnTo>
                  <a:lnTo>
                    <a:pt x="40724" y="394809"/>
                  </a:lnTo>
                  <a:lnTo>
                    <a:pt x="66675" y="400050"/>
                  </a:lnTo>
                  <a:lnTo>
                    <a:pt x="1547863" y="400050"/>
                  </a:lnTo>
                  <a:lnTo>
                    <a:pt x="1573818" y="394809"/>
                  </a:lnTo>
                  <a:lnTo>
                    <a:pt x="1595012" y="380518"/>
                  </a:lnTo>
                  <a:lnTo>
                    <a:pt x="1609299" y="359325"/>
                  </a:lnTo>
                  <a:lnTo>
                    <a:pt x="1614538" y="333375"/>
                  </a:lnTo>
                  <a:lnTo>
                    <a:pt x="1614538" y="66675"/>
                  </a:lnTo>
                  <a:lnTo>
                    <a:pt x="1609299" y="40724"/>
                  </a:lnTo>
                  <a:lnTo>
                    <a:pt x="1595012" y="19531"/>
                  </a:lnTo>
                  <a:lnTo>
                    <a:pt x="1573818" y="5240"/>
                  </a:lnTo>
                  <a:lnTo>
                    <a:pt x="1547863" y="0"/>
                  </a:lnTo>
                  <a:close/>
                </a:path>
              </a:pathLst>
            </a:custGeom>
            <a:solidFill>
              <a:srgbClr val="E3F6F6">
                <a:alpha val="3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70944" y="2235199"/>
              <a:ext cx="1614805" cy="400050"/>
            </a:xfrm>
            <a:custGeom>
              <a:avLst/>
              <a:gdLst/>
              <a:ahLst/>
              <a:cxnLst/>
              <a:rect l="l" t="t" r="r" b="b"/>
              <a:pathLst>
                <a:path w="1614804" h="400050">
                  <a:moveTo>
                    <a:pt x="0" y="66675"/>
                  </a:moveTo>
                  <a:lnTo>
                    <a:pt x="5239" y="40722"/>
                  </a:lnTo>
                  <a:lnTo>
                    <a:pt x="19528" y="19528"/>
                  </a:lnTo>
                  <a:lnTo>
                    <a:pt x="40722" y="5239"/>
                  </a:lnTo>
                  <a:lnTo>
                    <a:pt x="66675" y="0"/>
                  </a:lnTo>
                  <a:lnTo>
                    <a:pt x="1547860" y="0"/>
                  </a:lnTo>
                  <a:lnTo>
                    <a:pt x="1573817" y="5239"/>
                  </a:lnTo>
                  <a:lnTo>
                    <a:pt x="1595012" y="19528"/>
                  </a:lnTo>
                  <a:lnTo>
                    <a:pt x="1609301" y="40722"/>
                  </a:lnTo>
                  <a:lnTo>
                    <a:pt x="1614540" y="66675"/>
                  </a:lnTo>
                  <a:lnTo>
                    <a:pt x="1614540" y="333374"/>
                  </a:lnTo>
                  <a:lnTo>
                    <a:pt x="1609301" y="359327"/>
                  </a:lnTo>
                  <a:lnTo>
                    <a:pt x="1595012" y="380521"/>
                  </a:lnTo>
                  <a:lnTo>
                    <a:pt x="1573817" y="394810"/>
                  </a:lnTo>
                  <a:lnTo>
                    <a:pt x="1547860" y="400050"/>
                  </a:lnTo>
                  <a:lnTo>
                    <a:pt x="66675" y="400050"/>
                  </a:lnTo>
                  <a:lnTo>
                    <a:pt x="40722" y="394810"/>
                  </a:lnTo>
                  <a:lnTo>
                    <a:pt x="19528" y="380521"/>
                  </a:lnTo>
                  <a:lnTo>
                    <a:pt x="5239" y="359327"/>
                  </a:lnTo>
                  <a:lnTo>
                    <a:pt x="0" y="333374"/>
                  </a:lnTo>
                  <a:lnTo>
                    <a:pt x="0" y="66675"/>
                  </a:lnTo>
                  <a:close/>
                </a:path>
              </a:pathLst>
            </a:custGeom>
            <a:ln w="9525">
              <a:solidFill>
                <a:srgbClr val="6C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70944" y="2658770"/>
              <a:ext cx="1614805" cy="405130"/>
            </a:xfrm>
            <a:custGeom>
              <a:avLst/>
              <a:gdLst/>
              <a:ahLst/>
              <a:cxnLst/>
              <a:rect l="l" t="t" r="r" b="b"/>
              <a:pathLst>
                <a:path w="1614804" h="405130">
                  <a:moveTo>
                    <a:pt x="1547025" y="0"/>
                  </a:moveTo>
                  <a:lnTo>
                    <a:pt x="67525" y="0"/>
                  </a:lnTo>
                  <a:lnTo>
                    <a:pt x="41239" y="5307"/>
                  </a:lnTo>
                  <a:lnTo>
                    <a:pt x="19775" y="19780"/>
                  </a:lnTo>
                  <a:lnTo>
                    <a:pt x="5305" y="41244"/>
                  </a:lnTo>
                  <a:lnTo>
                    <a:pt x="0" y="67525"/>
                  </a:lnTo>
                  <a:lnTo>
                    <a:pt x="0" y="337591"/>
                  </a:lnTo>
                  <a:lnTo>
                    <a:pt x="5305" y="363870"/>
                  </a:lnTo>
                  <a:lnTo>
                    <a:pt x="19775" y="385330"/>
                  </a:lnTo>
                  <a:lnTo>
                    <a:pt x="41239" y="399799"/>
                  </a:lnTo>
                  <a:lnTo>
                    <a:pt x="67525" y="405104"/>
                  </a:lnTo>
                  <a:lnTo>
                    <a:pt x="1547025" y="405104"/>
                  </a:lnTo>
                  <a:lnTo>
                    <a:pt x="1573304" y="399799"/>
                  </a:lnTo>
                  <a:lnTo>
                    <a:pt x="1594764" y="385330"/>
                  </a:lnTo>
                  <a:lnTo>
                    <a:pt x="1609232" y="363870"/>
                  </a:lnTo>
                  <a:lnTo>
                    <a:pt x="1614538" y="337591"/>
                  </a:lnTo>
                  <a:lnTo>
                    <a:pt x="1614538" y="67525"/>
                  </a:lnTo>
                  <a:lnTo>
                    <a:pt x="1609232" y="41244"/>
                  </a:lnTo>
                  <a:lnTo>
                    <a:pt x="1594764" y="19780"/>
                  </a:lnTo>
                  <a:lnTo>
                    <a:pt x="1573304" y="5307"/>
                  </a:lnTo>
                  <a:lnTo>
                    <a:pt x="1547025" y="0"/>
                  </a:lnTo>
                  <a:close/>
                </a:path>
              </a:pathLst>
            </a:custGeom>
            <a:solidFill>
              <a:srgbClr val="E3F6F6">
                <a:alpha val="3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70944" y="2658770"/>
              <a:ext cx="1614805" cy="405130"/>
            </a:xfrm>
            <a:custGeom>
              <a:avLst/>
              <a:gdLst/>
              <a:ahLst/>
              <a:cxnLst/>
              <a:rect l="l" t="t" r="r" b="b"/>
              <a:pathLst>
                <a:path w="1614804" h="405130">
                  <a:moveTo>
                    <a:pt x="0" y="67518"/>
                  </a:moveTo>
                  <a:lnTo>
                    <a:pt x="5305" y="41236"/>
                  </a:lnTo>
                  <a:lnTo>
                    <a:pt x="19775" y="19775"/>
                  </a:lnTo>
                  <a:lnTo>
                    <a:pt x="41236" y="5305"/>
                  </a:lnTo>
                  <a:lnTo>
                    <a:pt x="67517" y="0"/>
                  </a:lnTo>
                  <a:lnTo>
                    <a:pt x="1547020" y="0"/>
                  </a:lnTo>
                  <a:lnTo>
                    <a:pt x="1573302" y="5305"/>
                  </a:lnTo>
                  <a:lnTo>
                    <a:pt x="1594764" y="19775"/>
                  </a:lnTo>
                  <a:lnTo>
                    <a:pt x="1609234" y="41236"/>
                  </a:lnTo>
                  <a:lnTo>
                    <a:pt x="1614540" y="67518"/>
                  </a:lnTo>
                  <a:lnTo>
                    <a:pt x="1614540" y="337583"/>
                  </a:lnTo>
                  <a:lnTo>
                    <a:pt x="1609234" y="363864"/>
                  </a:lnTo>
                  <a:lnTo>
                    <a:pt x="1594764" y="385325"/>
                  </a:lnTo>
                  <a:lnTo>
                    <a:pt x="1573302" y="399795"/>
                  </a:lnTo>
                  <a:lnTo>
                    <a:pt x="1547020" y="405101"/>
                  </a:lnTo>
                  <a:lnTo>
                    <a:pt x="67517" y="405101"/>
                  </a:lnTo>
                  <a:lnTo>
                    <a:pt x="41236" y="399795"/>
                  </a:lnTo>
                  <a:lnTo>
                    <a:pt x="19775" y="385325"/>
                  </a:lnTo>
                  <a:lnTo>
                    <a:pt x="5305" y="363864"/>
                  </a:lnTo>
                  <a:lnTo>
                    <a:pt x="0" y="337583"/>
                  </a:lnTo>
                  <a:lnTo>
                    <a:pt x="0" y="67518"/>
                  </a:lnTo>
                  <a:close/>
                </a:path>
              </a:pathLst>
            </a:custGeom>
            <a:ln w="9525">
              <a:solidFill>
                <a:srgbClr val="6C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70944" y="3087395"/>
              <a:ext cx="1614805" cy="605155"/>
            </a:xfrm>
            <a:custGeom>
              <a:avLst/>
              <a:gdLst/>
              <a:ahLst/>
              <a:cxnLst/>
              <a:rect l="l" t="t" r="r" b="b"/>
              <a:pathLst>
                <a:path w="1614804" h="605154">
                  <a:moveTo>
                    <a:pt x="1548612" y="0"/>
                  </a:moveTo>
                  <a:lnTo>
                    <a:pt x="65938" y="0"/>
                  </a:lnTo>
                  <a:lnTo>
                    <a:pt x="40274" y="5182"/>
                  </a:lnTo>
                  <a:lnTo>
                    <a:pt x="19315" y="19315"/>
                  </a:lnTo>
                  <a:lnTo>
                    <a:pt x="5182" y="40274"/>
                  </a:lnTo>
                  <a:lnTo>
                    <a:pt x="0" y="65938"/>
                  </a:lnTo>
                  <a:lnTo>
                    <a:pt x="0" y="539191"/>
                  </a:lnTo>
                  <a:lnTo>
                    <a:pt x="5182" y="564860"/>
                  </a:lnTo>
                  <a:lnTo>
                    <a:pt x="19315" y="585819"/>
                  </a:lnTo>
                  <a:lnTo>
                    <a:pt x="40274" y="599948"/>
                  </a:lnTo>
                  <a:lnTo>
                    <a:pt x="65938" y="605129"/>
                  </a:lnTo>
                  <a:lnTo>
                    <a:pt x="1548612" y="605129"/>
                  </a:lnTo>
                  <a:lnTo>
                    <a:pt x="1574274" y="599948"/>
                  </a:lnTo>
                  <a:lnTo>
                    <a:pt x="1595229" y="585819"/>
                  </a:lnTo>
                  <a:lnTo>
                    <a:pt x="1609357" y="564860"/>
                  </a:lnTo>
                  <a:lnTo>
                    <a:pt x="1614538" y="539191"/>
                  </a:lnTo>
                  <a:lnTo>
                    <a:pt x="1614538" y="65938"/>
                  </a:lnTo>
                  <a:lnTo>
                    <a:pt x="1609357" y="40274"/>
                  </a:lnTo>
                  <a:lnTo>
                    <a:pt x="1595229" y="19315"/>
                  </a:lnTo>
                  <a:lnTo>
                    <a:pt x="1574274" y="5182"/>
                  </a:lnTo>
                  <a:lnTo>
                    <a:pt x="1548612" y="0"/>
                  </a:lnTo>
                  <a:close/>
                </a:path>
              </a:pathLst>
            </a:custGeom>
            <a:solidFill>
              <a:srgbClr val="E3F6F6">
                <a:alpha val="3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70944" y="3087395"/>
              <a:ext cx="1614805" cy="605155"/>
            </a:xfrm>
            <a:custGeom>
              <a:avLst/>
              <a:gdLst/>
              <a:ahLst/>
              <a:cxnLst/>
              <a:rect l="l" t="t" r="r" b="b"/>
              <a:pathLst>
                <a:path w="1614804" h="605154">
                  <a:moveTo>
                    <a:pt x="0" y="65934"/>
                  </a:moveTo>
                  <a:lnTo>
                    <a:pt x="5181" y="40269"/>
                  </a:lnTo>
                  <a:lnTo>
                    <a:pt x="19311" y="19311"/>
                  </a:lnTo>
                  <a:lnTo>
                    <a:pt x="40269" y="5181"/>
                  </a:lnTo>
                  <a:lnTo>
                    <a:pt x="65934" y="0"/>
                  </a:lnTo>
                  <a:lnTo>
                    <a:pt x="1548610" y="0"/>
                  </a:lnTo>
                  <a:lnTo>
                    <a:pt x="1574272" y="5181"/>
                  </a:lnTo>
                  <a:lnTo>
                    <a:pt x="1595229" y="19311"/>
                  </a:lnTo>
                  <a:lnTo>
                    <a:pt x="1609359" y="40269"/>
                  </a:lnTo>
                  <a:lnTo>
                    <a:pt x="1614540" y="65934"/>
                  </a:lnTo>
                  <a:lnTo>
                    <a:pt x="1614540" y="539193"/>
                  </a:lnTo>
                  <a:lnTo>
                    <a:pt x="1609359" y="564857"/>
                  </a:lnTo>
                  <a:lnTo>
                    <a:pt x="1595229" y="585815"/>
                  </a:lnTo>
                  <a:lnTo>
                    <a:pt x="1574272" y="599945"/>
                  </a:lnTo>
                  <a:lnTo>
                    <a:pt x="1548610" y="605127"/>
                  </a:lnTo>
                  <a:lnTo>
                    <a:pt x="65934" y="605127"/>
                  </a:lnTo>
                  <a:lnTo>
                    <a:pt x="40269" y="599945"/>
                  </a:lnTo>
                  <a:lnTo>
                    <a:pt x="19311" y="585815"/>
                  </a:lnTo>
                  <a:lnTo>
                    <a:pt x="5181" y="564857"/>
                  </a:lnTo>
                  <a:lnTo>
                    <a:pt x="0" y="539193"/>
                  </a:lnTo>
                  <a:lnTo>
                    <a:pt x="0" y="65934"/>
                  </a:lnTo>
                  <a:close/>
                </a:path>
              </a:pathLst>
            </a:custGeom>
            <a:ln w="9525">
              <a:solidFill>
                <a:srgbClr val="6C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70944" y="3716045"/>
              <a:ext cx="1614805" cy="1484630"/>
            </a:xfrm>
            <a:custGeom>
              <a:avLst/>
              <a:gdLst/>
              <a:ahLst/>
              <a:cxnLst/>
              <a:rect l="l" t="t" r="r" b="b"/>
              <a:pathLst>
                <a:path w="1614804" h="1484629">
                  <a:moveTo>
                    <a:pt x="1570253" y="0"/>
                  </a:moveTo>
                  <a:lnTo>
                    <a:pt x="44284" y="0"/>
                  </a:lnTo>
                  <a:lnTo>
                    <a:pt x="27046" y="3479"/>
                  </a:lnTo>
                  <a:lnTo>
                    <a:pt x="12969" y="12969"/>
                  </a:lnTo>
                  <a:lnTo>
                    <a:pt x="3479" y="27046"/>
                  </a:lnTo>
                  <a:lnTo>
                    <a:pt x="0" y="44284"/>
                  </a:lnTo>
                  <a:lnTo>
                    <a:pt x="0" y="1440319"/>
                  </a:lnTo>
                  <a:lnTo>
                    <a:pt x="3479" y="1457558"/>
                  </a:lnTo>
                  <a:lnTo>
                    <a:pt x="12969" y="1471634"/>
                  </a:lnTo>
                  <a:lnTo>
                    <a:pt x="27046" y="1481124"/>
                  </a:lnTo>
                  <a:lnTo>
                    <a:pt x="44284" y="1484604"/>
                  </a:lnTo>
                  <a:lnTo>
                    <a:pt x="1570253" y="1484604"/>
                  </a:lnTo>
                  <a:lnTo>
                    <a:pt x="1587492" y="1481124"/>
                  </a:lnTo>
                  <a:lnTo>
                    <a:pt x="1601568" y="1471634"/>
                  </a:lnTo>
                  <a:lnTo>
                    <a:pt x="1611058" y="1457558"/>
                  </a:lnTo>
                  <a:lnTo>
                    <a:pt x="1614538" y="1440319"/>
                  </a:lnTo>
                  <a:lnTo>
                    <a:pt x="1614538" y="44284"/>
                  </a:lnTo>
                  <a:lnTo>
                    <a:pt x="1611058" y="27046"/>
                  </a:lnTo>
                  <a:lnTo>
                    <a:pt x="1601568" y="12969"/>
                  </a:lnTo>
                  <a:lnTo>
                    <a:pt x="1587492" y="3479"/>
                  </a:lnTo>
                  <a:lnTo>
                    <a:pt x="1570253" y="0"/>
                  </a:lnTo>
                  <a:close/>
                </a:path>
              </a:pathLst>
            </a:custGeom>
            <a:solidFill>
              <a:srgbClr val="E3F6F6">
                <a:alpha val="3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70944" y="3716045"/>
              <a:ext cx="1614805" cy="1484630"/>
            </a:xfrm>
            <a:custGeom>
              <a:avLst/>
              <a:gdLst/>
              <a:ahLst/>
              <a:cxnLst/>
              <a:rect l="l" t="t" r="r" b="b"/>
              <a:pathLst>
                <a:path w="1614804" h="1484629">
                  <a:moveTo>
                    <a:pt x="0" y="44285"/>
                  </a:moveTo>
                  <a:lnTo>
                    <a:pt x="3480" y="27047"/>
                  </a:lnTo>
                  <a:lnTo>
                    <a:pt x="12970" y="12970"/>
                  </a:lnTo>
                  <a:lnTo>
                    <a:pt x="27047" y="3480"/>
                  </a:lnTo>
                  <a:lnTo>
                    <a:pt x="44285" y="0"/>
                  </a:lnTo>
                  <a:lnTo>
                    <a:pt x="1570260" y="0"/>
                  </a:lnTo>
                  <a:lnTo>
                    <a:pt x="1587494" y="3480"/>
                  </a:lnTo>
                  <a:lnTo>
                    <a:pt x="1601569" y="12970"/>
                  </a:lnTo>
                  <a:lnTo>
                    <a:pt x="1611060" y="27047"/>
                  </a:lnTo>
                  <a:lnTo>
                    <a:pt x="1614540" y="44285"/>
                  </a:lnTo>
                  <a:lnTo>
                    <a:pt x="1614540" y="1440320"/>
                  </a:lnTo>
                  <a:lnTo>
                    <a:pt x="1611060" y="1457558"/>
                  </a:lnTo>
                  <a:lnTo>
                    <a:pt x="1601569" y="1471633"/>
                  </a:lnTo>
                  <a:lnTo>
                    <a:pt x="1587494" y="1481121"/>
                  </a:lnTo>
                  <a:lnTo>
                    <a:pt x="1570260" y="1484600"/>
                  </a:lnTo>
                  <a:lnTo>
                    <a:pt x="44285" y="1484600"/>
                  </a:lnTo>
                  <a:lnTo>
                    <a:pt x="27047" y="1481121"/>
                  </a:lnTo>
                  <a:lnTo>
                    <a:pt x="12970" y="1471633"/>
                  </a:lnTo>
                  <a:lnTo>
                    <a:pt x="3480" y="1457558"/>
                  </a:lnTo>
                  <a:lnTo>
                    <a:pt x="0" y="1440320"/>
                  </a:lnTo>
                  <a:lnTo>
                    <a:pt x="0" y="44285"/>
                  </a:lnTo>
                  <a:close/>
                </a:path>
              </a:pathLst>
            </a:custGeom>
            <a:ln w="9525">
              <a:solidFill>
                <a:srgbClr val="6C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70944" y="5224170"/>
              <a:ext cx="1614805" cy="192405"/>
            </a:xfrm>
            <a:custGeom>
              <a:avLst/>
              <a:gdLst/>
              <a:ahLst/>
              <a:cxnLst/>
              <a:rect l="l" t="t" r="r" b="b"/>
              <a:pathLst>
                <a:path w="1614804" h="192404">
                  <a:moveTo>
                    <a:pt x="1578165" y="0"/>
                  </a:moveTo>
                  <a:lnTo>
                    <a:pt x="36385" y="0"/>
                  </a:lnTo>
                  <a:lnTo>
                    <a:pt x="22224" y="2859"/>
                  </a:lnTo>
                  <a:lnTo>
                    <a:pt x="10658" y="10658"/>
                  </a:lnTo>
                  <a:lnTo>
                    <a:pt x="2859" y="22224"/>
                  </a:lnTo>
                  <a:lnTo>
                    <a:pt x="0" y="36385"/>
                  </a:lnTo>
                  <a:lnTo>
                    <a:pt x="0" y="155994"/>
                  </a:lnTo>
                  <a:lnTo>
                    <a:pt x="2859" y="170155"/>
                  </a:lnTo>
                  <a:lnTo>
                    <a:pt x="10658" y="181721"/>
                  </a:lnTo>
                  <a:lnTo>
                    <a:pt x="22224" y="189519"/>
                  </a:lnTo>
                  <a:lnTo>
                    <a:pt x="36385" y="192379"/>
                  </a:lnTo>
                  <a:lnTo>
                    <a:pt x="1578165" y="192379"/>
                  </a:lnTo>
                  <a:lnTo>
                    <a:pt x="1592324" y="189519"/>
                  </a:lnTo>
                  <a:lnTo>
                    <a:pt x="1603886" y="181721"/>
                  </a:lnTo>
                  <a:lnTo>
                    <a:pt x="1611680" y="170155"/>
                  </a:lnTo>
                  <a:lnTo>
                    <a:pt x="1614538" y="155994"/>
                  </a:lnTo>
                  <a:lnTo>
                    <a:pt x="1614538" y="36385"/>
                  </a:lnTo>
                  <a:lnTo>
                    <a:pt x="1611680" y="22224"/>
                  </a:lnTo>
                  <a:lnTo>
                    <a:pt x="1603886" y="10658"/>
                  </a:lnTo>
                  <a:lnTo>
                    <a:pt x="1592324" y="2859"/>
                  </a:lnTo>
                  <a:lnTo>
                    <a:pt x="1578165" y="0"/>
                  </a:lnTo>
                  <a:close/>
                </a:path>
              </a:pathLst>
            </a:custGeom>
            <a:solidFill>
              <a:srgbClr val="E3F6F6">
                <a:alpha val="3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70944" y="5224170"/>
              <a:ext cx="1614805" cy="192405"/>
            </a:xfrm>
            <a:custGeom>
              <a:avLst/>
              <a:gdLst/>
              <a:ahLst/>
              <a:cxnLst/>
              <a:rect l="l" t="t" r="r" b="b"/>
              <a:pathLst>
                <a:path w="1614804" h="192404">
                  <a:moveTo>
                    <a:pt x="0" y="36382"/>
                  </a:moveTo>
                  <a:lnTo>
                    <a:pt x="2859" y="22220"/>
                  </a:lnTo>
                  <a:lnTo>
                    <a:pt x="10656" y="10656"/>
                  </a:lnTo>
                  <a:lnTo>
                    <a:pt x="22220" y="2859"/>
                  </a:lnTo>
                  <a:lnTo>
                    <a:pt x="36381" y="0"/>
                  </a:lnTo>
                  <a:lnTo>
                    <a:pt x="1578160" y="0"/>
                  </a:lnTo>
                  <a:lnTo>
                    <a:pt x="1592320" y="2859"/>
                  </a:lnTo>
                  <a:lnTo>
                    <a:pt x="1603884" y="10656"/>
                  </a:lnTo>
                  <a:lnTo>
                    <a:pt x="1611681" y="22220"/>
                  </a:lnTo>
                  <a:lnTo>
                    <a:pt x="1614540" y="36382"/>
                  </a:lnTo>
                  <a:lnTo>
                    <a:pt x="1614540" y="155995"/>
                  </a:lnTo>
                  <a:lnTo>
                    <a:pt x="1611681" y="170156"/>
                  </a:lnTo>
                  <a:lnTo>
                    <a:pt x="1603884" y="181720"/>
                  </a:lnTo>
                  <a:lnTo>
                    <a:pt x="1592320" y="189517"/>
                  </a:lnTo>
                  <a:lnTo>
                    <a:pt x="1578160" y="192377"/>
                  </a:lnTo>
                  <a:lnTo>
                    <a:pt x="36381" y="192377"/>
                  </a:lnTo>
                  <a:lnTo>
                    <a:pt x="22220" y="189517"/>
                  </a:lnTo>
                  <a:lnTo>
                    <a:pt x="10656" y="181720"/>
                  </a:lnTo>
                  <a:lnTo>
                    <a:pt x="2859" y="170156"/>
                  </a:lnTo>
                  <a:lnTo>
                    <a:pt x="0" y="155995"/>
                  </a:lnTo>
                  <a:lnTo>
                    <a:pt x="0" y="36382"/>
                  </a:lnTo>
                  <a:close/>
                </a:path>
              </a:pathLst>
            </a:custGeom>
            <a:ln w="9525">
              <a:solidFill>
                <a:srgbClr val="6C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70944" y="5438749"/>
              <a:ext cx="1614805" cy="400685"/>
            </a:xfrm>
            <a:custGeom>
              <a:avLst/>
              <a:gdLst/>
              <a:ahLst/>
              <a:cxnLst/>
              <a:rect l="l" t="t" r="r" b="b"/>
              <a:pathLst>
                <a:path w="1614804" h="400685">
                  <a:moveTo>
                    <a:pt x="1561109" y="0"/>
                  </a:moveTo>
                  <a:lnTo>
                    <a:pt x="53441" y="0"/>
                  </a:lnTo>
                  <a:lnTo>
                    <a:pt x="32639" y="4199"/>
                  </a:lnTo>
                  <a:lnTo>
                    <a:pt x="15652" y="15652"/>
                  </a:lnTo>
                  <a:lnTo>
                    <a:pt x="4199" y="32639"/>
                  </a:lnTo>
                  <a:lnTo>
                    <a:pt x="0" y="53441"/>
                  </a:lnTo>
                  <a:lnTo>
                    <a:pt x="0" y="346636"/>
                  </a:lnTo>
                  <a:lnTo>
                    <a:pt x="4199" y="367437"/>
                  </a:lnTo>
                  <a:lnTo>
                    <a:pt x="15652" y="384423"/>
                  </a:lnTo>
                  <a:lnTo>
                    <a:pt x="32639" y="395875"/>
                  </a:lnTo>
                  <a:lnTo>
                    <a:pt x="53441" y="400075"/>
                  </a:lnTo>
                  <a:lnTo>
                    <a:pt x="1561109" y="400075"/>
                  </a:lnTo>
                  <a:lnTo>
                    <a:pt x="1581903" y="395875"/>
                  </a:lnTo>
                  <a:lnTo>
                    <a:pt x="1598887" y="384423"/>
                  </a:lnTo>
                  <a:lnTo>
                    <a:pt x="1610338" y="367437"/>
                  </a:lnTo>
                  <a:lnTo>
                    <a:pt x="1614538" y="346636"/>
                  </a:lnTo>
                  <a:lnTo>
                    <a:pt x="1614538" y="53441"/>
                  </a:lnTo>
                  <a:lnTo>
                    <a:pt x="1610338" y="32639"/>
                  </a:lnTo>
                  <a:lnTo>
                    <a:pt x="1598887" y="15652"/>
                  </a:lnTo>
                  <a:lnTo>
                    <a:pt x="1581903" y="4199"/>
                  </a:lnTo>
                  <a:lnTo>
                    <a:pt x="1561109" y="0"/>
                  </a:lnTo>
                  <a:close/>
                </a:path>
              </a:pathLst>
            </a:custGeom>
            <a:solidFill>
              <a:srgbClr val="E3F6F6">
                <a:alpha val="3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70944" y="5438749"/>
              <a:ext cx="1614805" cy="400685"/>
            </a:xfrm>
            <a:custGeom>
              <a:avLst/>
              <a:gdLst/>
              <a:ahLst/>
              <a:cxnLst/>
              <a:rect l="l" t="t" r="r" b="b"/>
              <a:pathLst>
                <a:path w="1614804" h="400685">
                  <a:moveTo>
                    <a:pt x="0" y="53438"/>
                  </a:moveTo>
                  <a:lnTo>
                    <a:pt x="4199" y="32637"/>
                  </a:lnTo>
                  <a:lnTo>
                    <a:pt x="15651" y="15651"/>
                  </a:lnTo>
                  <a:lnTo>
                    <a:pt x="32637" y="4199"/>
                  </a:lnTo>
                  <a:lnTo>
                    <a:pt x="53438" y="0"/>
                  </a:lnTo>
                  <a:lnTo>
                    <a:pt x="1561100" y="0"/>
                  </a:lnTo>
                  <a:lnTo>
                    <a:pt x="1581900" y="4199"/>
                  </a:lnTo>
                  <a:lnTo>
                    <a:pt x="1598887" y="15651"/>
                  </a:lnTo>
                  <a:lnTo>
                    <a:pt x="1610340" y="32637"/>
                  </a:lnTo>
                  <a:lnTo>
                    <a:pt x="1614540" y="53438"/>
                  </a:lnTo>
                  <a:lnTo>
                    <a:pt x="1614540" y="346636"/>
                  </a:lnTo>
                  <a:lnTo>
                    <a:pt x="1610340" y="367436"/>
                  </a:lnTo>
                  <a:lnTo>
                    <a:pt x="1598887" y="384422"/>
                  </a:lnTo>
                  <a:lnTo>
                    <a:pt x="1581900" y="395874"/>
                  </a:lnTo>
                  <a:lnTo>
                    <a:pt x="1561100" y="400074"/>
                  </a:lnTo>
                  <a:lnTo>
                    <a:pt x="53438" y="400074"/>
                  </a:lnTo>
                  <a:lnTo>
                    <a:pt x="32637" y="395874"/>
                  </a:lnTo>
                  <a:lnTo>
                    <a:pt x="15651" y="384422"/>
                  </a:lnTo>
                  <a:lnTo>
                    <a:pt x="4199" y="367436"/>
                  </a:lnTo>
                  <a:lnTo>
                    <a:pt x="0" y="346636"/>
                  </a:lnTo>
                  <a:lnTo>
                    <a:pt x="0" y="53438"/>
                  </a:lnTo>
                  <a:close/>
                </a:path>
              </a:pathLst>
            </a:custGeom>
            <a:ln w="9525">
              <a:solidFill>
                <a:srgbClr val="6C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70944" y="5861024"/>
              <a:ext cx="1614805" cy="416559"/>
            </a:xfrm>
            <a:custGeom>
              <a:avLst/>
              <a:gdLst/>
              <a:ahLst/>
              <a:cxnLst/>
              <a:rect l="l" t="t" r="r" b="b"/>
              <a:pathLst>
                <a:path w="1614804" h="416560">
                  <a:moveTo>
                    <a:pt x="1558988" y="0"/>
                  </a:moveTo>
                  <a:lnTo>
                    <a:pt x="55562" y="0"/>
                  </a:lnTo>
                  <a:lnTo>
                    <a:pt x="33936" y="4366"/>
                  </a:lnTo>
                  <a:lnTo>
                    <a:pt x="16275" y="16272"/>
                  </a:lnTo>
                  <a:lnTo>
                    <a:pt x="4366" y="33932"/>
                  </a:lnTo>
                  <a:lnTo>
                    <a:pt x="0" y="55558"/>
                  </a:lnTo>
                  <a:lnTo>
                    <a:pt x="0" y="360390"/>
                  </a:lnTo>
                  <a:lnTo>
                    <a:pt x="4366" y="382016"/>
                  </a:lnTo>
                  <a:lnTo>
                    <a:pt x="16275" y="399676"/>
                  </a:lnTo>
                  <a:lnTo>
                    <a:pt x="33936" y="411583"/>
                  </a:lnTo>
                  <a:lnTo>
                    <a:pt x="55562" y="415949"/>
                  </a:lnTo>
                  <a:lnTo>
                    <a:pt x="1558988" y="415949"/>
                  </a:lnTo>
                  <a:lnTo>
                    <a:pt x="1580612" y="411583"/>
                  </a:lnTo>
                  <a:lnTo>
                    <a:pt x="1598269" y="399676"/>
                  </a:lnTo>
                  <a:lnTo>
                    <a:pt x="1610173" y="382016"/>
                  </a:lnTo>
                  <a:lnTo>
                    <a:pt x="1614538" y="360390"/>
                  </a:lnTo>
                  <a:lnTo>
                    <a:pt x="1614538" y="55558"/>
                  </a:lnTo>
                  <a:lnTo>
                    <a:pt x="1610173" y="33932"/>
                  </a:lnTo>
                  <a:lnTo>
                    <a:pt x="1598269" y="16272"/>
                  </a:lnTo>
                  <a:lnTo>
                    <a:pt x="1580612" y="4366"/>
                  </a:lnTo>
                  <a:lnTo>
                    <a:pt x="1558988" y="0"/>
                  </a:lnTo>
                  <a:close/>
                </a:path>
              </a:pathLst>
            </a:custGeom>
            <a:solidFill>
              <a:srgbClr val="E3F6F6">
                <a:alpha val="3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70944" y="5861024"/>
              <a:ext cx="1614805" cy="416559"/>
            </a:xfrm>
            <a:custGeom>
              <a:avLst/>
              <a:gdLst/>
              <a:ahLst/>
              <a:cxnLst/>
              <a:rect l="l" t="t" r="r" b="b"/>
              <a:pathLst>
                <a:path w="1614804" h="416560">
                  <a:moveTo>
                    <a:pt x="0" y="55559"/>
                  </a:moveTo>
                  <a:lnTo>
                    <a:pt x="4366" y="33932"/>
                  </a:lnTo>
                  <a:lnTo>
                    <a:pt x="16272" y="16272"/>
                  </a:lnTo>
                  <a:lnTo>
                    <a:pt x="33932" y="4366"/>
                  </a:lnTo>
                  <a:lnTo>
                    <a:pt x="55559" y="0"/>
                  </a:lnTo>
                  <a:lnTo>
                    <a:pt x="1558980" y="0"/>
                  </a:lnTo>
                  <a:lnTo>
                    <a:pt x="1580609" y="4366"/>
                  </a:lnTo>
                  <a:lnTo>
                    <a:pt x="1598269" y="16272"/>
                  </a:lnTo>
                  <a:lnTo>
                    <a:pt x="1610175" y="33932"/>
                  </a:lnTo>
                  <a:lnTo>
                    <a:pt x="1614540" y="55559"/>
                  </a:lnTo>
                  <a:lnTo>
                    <a:pt x="1614540" y="360390"/>
                  </a:lnTo>
                  <a:lnTo>
                    <a:pt x="1610175" y="382016"/>
                  </a:lnTo>
                  <a:lnTo>
                    <a:pt x="1598269" y="399676"/>
                  </a:lnTo>
                  <a:lnTo>
                    <a:pt x="1580609" y="411583"/>
                  </a:lnTo>
                  <a:lnTo>
                    <a:pt x="1558980" y="415949"/>
                  </a:lnTo>
                  <a:lnTo>
                    <a:pt x="55559" y="415949"/>
                  </a:lnTo>
                  <a:lnTo>
                    <a:pt x="33932" y="411583"/>
                  </a:lnTo>
                  <a:lnTo>
                    <a:pt x="16272" y="399676"/>
                  </a:lnTo>
                  <a:lnTo>
                    <a:pt x="4366" y="382016"/>
                  </a:lnTo>
                  <a:lnTo>
                    <a:pt x="0" y="360390"/>
                  </a:lnTo>
                  <a:lnTo>
                    <a:pt x="0" y="55559"/>
                  </a:lnTo>
                  <a:close/>
                </a:path>
              </a:pathLst>
            </a:custGeom>
            <a:ln w="9525">
              <a:solidFill>
                <a:srgbClr val="6C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336658" y="4177284"/>
            <a:ext cx="855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2100" spc="-97" baseline="41666" dirty="0">
                <a:latin typeface="Arial"/>
                <a:cs typeface="Arial"/>
              </a:rPr>
              <a:t>a </a:t>
            </a:r>
            <a:r>
              <a:rPr sz="2100" baseline="41666" dirty="0">
                <a:latin typeface="Arial"/>
                <a:cs typeface="Arial"/>
              </a:rPr>
              <a:t>1</a:t>
            </a:r>
            <a:endParaRPr sz="2100" baseline="41666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995671" y="3880103"/>
            <a:ext cx="2719070" cy="990600"/>
            <a:chOff x="4995671" y="3880103"/>
            <a:chExt cx="2719070" cy="990600"/>
          </a:xfrm>
        </p:grpSpPr>
        <p:sp>
          <p:nvSpPr>
            <p:cNvPr id="38" name="object 38"/>
            <p:cNvSpPr/>
            <p:nvPr/>
          </p:nvSpPr>
          <p:spPr>
            <a:xfrm>
              <a:off x="4995671" y="3880103"/>
              <a:ext cx="2718816" cy="990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13831" y="4102607"/>
              <a:ext cx="1466088" cy="6187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50434" y="3930789"/>
              <a:ext cx="2605405" cy="847090"/>
            </a:xfrm>
            <a:custGeom>
              <a:avLst/>
              <a:gdLst/>
              <a:ahLst/>
              <a:cxnLst/>
              <a:rect l="l" t="t" r="r" b="b"/>
              <a:pathLst>
                <a:path w="2605404" h="847089">
                  <a:moveTo>
                    <a:pt x="2181821" y="0"/>
                  </a:moveTo>
                  <a:lnTo>
                    <a:pt x="2181821" y="211696"/>
                  </a:lnTo>
                  <a:lnTo>
                    <a:pt x="0" y="211696"/>
                  </a:lnTo>
                  <a:lnTo>
                    <a:pt x="0" y="635088"/>
                  </a:lnTo>
                  <a:lnTo>
                    <a:pt x="2181821" y="635088"/>
                  </a:lnTo>
                  <a:lnTo>
                    <a:pt x="2181821" y="846785"/>
                  </a:lnTo>
                  <a:lnTo>
                    <a:pt x="2605214" y="423392"/>
                  </a:lnTo>
                  <a:lnTo>
                    <a:pt x="2181821" y="0"/>
                  </a:lnTo>
                  <a:close/>
                </a:path>
              </a:pathLst>
            </a:custGeom>
            <a:solidFill>
              <a:srgbClr val="832B2D">
                <a:alpha val="611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50434" y="3930789"/>
              <a:ext cx="2605405" cy="847090"/>
            </a:xfrm>
            <a:custGeom>
              <a:avLst/>
              <a:gdLst/>
              <a:ahLst/>
              <a:cxnLst/>
              <a:rect l="l" t="t" r="r" b="b"/>
              <a:pathLst>
                <a:path w="2605404" h="847089">
                  <a:moveTo>
                    <a:pt x="0" y="211694"/>
                  </a:moveTo>
                  <a:lnTo>
                    <a:pt x="2181831" y="211694"/>
                  </a:lnTo>
                  <a:lnTo>
                    <a:pt x="2181831" y="0"/>
                  </a:lnTo>
                  <a:lnTo>
                    <a:pt x="2605211" y="423388"/>
                  </a:lnTo>
                  <a:lnTo>
                    <a:pt x="2181831" y="846775"/>
                  </a:lnTo>
                  <a:lnTo>
                    <a:pt x="2181831" y="635081"/>
                  </a:lnTo>
                  <a:lnTo>
                    <a:pt x="0" y="635081"/>
                  </a:lnTo>
                  <a:lnTo>
                    <a:pt x="0" y="21169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483986" y="4046220"/>
            <a:ext cx="13398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445" dirty="0">
                <a:latin typeface="Arial"/>
                <a:cs typeface="Arial"/>
              </a:rPr>
              <a:t>ab</a:t>
            </a:r>
            <a:r>
              <a:rPr sz="3000" b="1" spc="-667" baseline="-29166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spc="-445" dirty="0">
                <a:latin typeface="Arial"/>
                <a:cs typeface="Arial"/>
              </a:rPr>
              <a:t>an</a:t>
            </a:r>
            <a:r>
              <a:rPr sz="3000" b="1" spc="-667" baseline="-29166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445" dirty="0">
                <a:latin typeface="Arial"/>
                <a:cs typeface="Arial"/>
              </a:rPr>
              <a:t>do</a:t>
            </a:r>
            <a:r>
              <a:rPr sz="3000" b="1" spc="-667" baseline="-29166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spc="-445" dirty="0">
                <a:latin typeface="Arial"/>
                <a:cs typeface="Arial"/>
              </a:rPr>
              <a:t>ne</a:t>
            </a:r>
            <a:r>
              <a:rPr sz="3000" b="1" spc="-667" baseline="-29166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445" dirty="0">
                <a:latin typeface="Arial"/>
                <a:cs typeface="Arial"/>
              </a:rPr>
              <a:t>d</a:t>
            </a:r>
            <a:r>
              <a:rPr sz="1400" spc="-220" dirty="0">
                <a:latin typeface="Arial"/>
                <a:cs typeface="Arial"/>
              </a:rPr>
              <a:t> </a:t>
            </a:r>
            <a:r>
              <a:rPr sz="3000" b="1" spc="-937" baseline="-29166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spc="-625" dirty="0">
                <a:latin typeface="Arial"/>
                <a:cs typeface="Arial"/>
              </a:rPr>
              <a:t>1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3000" b="1" spc="7" baseline="-29166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3000" baseline="-29166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304800"/>
            <a:ext cx="7541894" cy="492443"/>
          </a:xfrm>
        </p:spPr>
        <p:txBody>
          <a:bodyPr/>
          <a:lstStyle/>
          <a:p>
            <a:r>
              <a:rPr lang="en-US" dirty="0" smtClean="0"/>
              <a:t>Word Count 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6800"/>
            <a:ext cx="746759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440" y="263653"/>
            <a:ext cx="2708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Fault</a:t>
            </a:r>
            <a:r>
              <a:rPr spc="-75" dirty="0"/>
              <a:t> </a:t>
            </a:r>
            <a:r>
              <a:rPr spc="-5" dirty="0"/>
              <a:t>tolerance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November 30,</a:t>
            </a:r>
            <a:r>
              <a:rPr spc="-55" dirty="0"/>
              <a:t> </a:t>
            </a:r>
            <a:r>
              <a:rPr spc="-5" dirty="0"/>
              <a:t>2018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</a:t>
            </a:r>
            <a:r>
              <a:rPr spc="-5" dirty="0"/>
              <a:t>2014-2018 Paul</a:t>
            </a:r>
            <a:r>
              <a:rPr spc="-30" dirty="0"/>
              <a:t> </a:t>
            </a:r>
            <a:r>
              <a:rPr spc="-5" dirty="0"/>
              <a:t>Krzyzanowski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54390" y="6540658"/>
            <a:ext cx="1530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solidFill>
                  <a:srgbClr val="B41F34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90091"/>
            <a:ext cx="8065770" cy="18199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5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Master </a:t>
            </a:r>
            <a:r>
              <a:rPr sz="2400" dirty="0">
                <a:latin typeface="Arial"/>
                <a:cs typeface="Arial"/>
              </a:rPr>
              <a:t>pings each worker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periodically</a:t>
            </a:r>
            <a:endParaRPr sz="2400">
              <a:latin typeface="Arial"/>
              <a:cs typeface="Arial"/>
            </a:endParaRPr>
          </a:p>
          <a:p>
            <a:pPr marL="469900" marR="805815" lvl="1" indent="-228600">
              <a:lnSpc>
                <a:spcPct val="100000"/>
              </a:lnSpc>
              <a:spcBef>
                <a:spcPts val="520"/>
              </a:spcBef>
              <a:buChar char="–"/>
              <a:tabLst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If </a:t>
            </a:r>
            <a:r>
              <a:rPr sz="2000" dirty="0">
                <a:latin typeface="Arial"/>
                <a:cs typeface="Arial"/>
              </a:rPr>
              <a:t>no </a:t>
            </a:r>
            <a:r>
              <a:rPr sz="2000" spc="-5" dirty="0">
                <a:latin typeface="Arial"/>
                <a:cs typeface="Arial"/>
              </a:rPr>
              <a:t>response </a:t>
            </a:r>
            <a:r>
              <a:rPr sz="2000" dirty="0">
                <a:latin typeface="Arial"/>
                <a:cs typeface="Arial"/>
              </a:rPr>
              <a:t>is received within a </a:t>
            </a:r>
            <a:r>
              <a:rPr sz="2000" spc="-5" dirty="0">
                <a:latin typeface="Arial"/>
                <a:cs typeface="Arial"/>
              </a:rPr>
              <a:t>certain time, the </a:t>
            </a:r>
            <a:r>
              <a:rPr sz="2000" dirty="0">
                <a:latin typeface="Arial"/>
                <a:cs typeface="Arial"/>
              </a:rPr>
              <a:t>worker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 </a:t>
            </a:r>
            <a:r>
              <a:rPr sz="2000" spc="-5" dirty="0">
                <a:latin typeface="Arial"/>
                <a:cs typeface="Arial"/>
              </a:rPr>
              <a:t>marked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failed</a:t>
            </a:r>
            <a:endParaRPr sz="2000">
              <a:latin typeface="Arial"/>
              <a:cs typeface="Arial"/>
            </a:endParaRPr>
          </a:p>
          <a:p>
            <a:pPr marL="469900" marR="5080" lvl="1" indent="-22860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469900" algn="l"/>
              </a:tabLst>
            </a:pPr>
            <a:r>
              <a:rPr sz="2000" i="1" spc="-5" dirty="0">
                <a:latin typeface="Arial"/>
                <a:cs typeface="Arial"/>
              </a:rPr>
              <a:t>Map </a:t>
            </a:r>
            <a:r>
              <a:rPr sz="2000" dirty="0">
                <a:latin typeface="Arial"/>
                <a:cs typeface="Arial"/>
              </a:rPr>
              <a:t>or </a:t>
            </a:r>
            <a:r>
              <a:rPr sz="2000" i="1" spc="-5" dirty="0">
                <a:latin typeface="Arial"/>
                <a:cs typeface="Arial"/>
              </a:rPr>
              <a:t>reduce </a:t>
            </a:r>
            <a:r>
              <a:rPr sz="2000" spc="-5" dirty="0">
                <a:latin typeface="Arial"/>
                <a:cs typeface="Arial"/>
              </a:rPr>
              <a:t>tasks </a:t>
            </a:r>
            <a:r>
              <a:rPr sz="2000" dirty="0">
                <a:latin typeface="Arial"/>
                <a:cs typeface="Arial"/>
              </a:rPr>
              <a:t>given </a:t>
            </a:r>
            <a:r>
              <a:rPr sz="2000" spc="-5" dirty="0">
                <a:latin typeface="Arial"/>
                <a:cs typeface="Arial"/>
              </a:rPr>
              <a:t>to this </a:t>
            </a:r>
            <a:r>
              <a:rPr sz="2000" dirty="0">
                <a:latin typeface="Arial"/>
                <a:cs typeface="Arial"/>
              </a:rPr>
              <a:t>worker </a:t>
            </a:r>
            <a:r>
              <a:rPr sz="2000" spc="-5" dirty="0">
                <a:latin typeface="Arial"/>
                <a:cs typeface="Arial"/>
              </a:rPr>
              <a:t>are reset </a:t>
            </a:r>
            <a:r>
              <a:rPr sz="2000" dirty="0">
                <a:latin typeface="Arial"/>
                <a:cs typeface="Arial"/>
              </a:rPr>
              <a:t>back </a:t>
            </a:r>
            <a:r>
              <a:rPr sz="2000" spc="-5" dirty="0">
                <a:latin typeface="Arial"/>
                <a:cs typeface="Arial"/>
              </a:rPr>
              <a:t>to the </a:t>
            </a:r>
            <a:r>
              <a:rPr sz="2000" dirty="0">
                <a:latin typeface="Arial"/>
                <a:cs typeface="Arial"/>
              </a:rPr>
              <a:t>initial  </a:t>
            </a:r>
            <a:r>
              <a:rPr sz="2000" spc="-5" dirty="0">
                <a:latin typeface="Arial"/>
                <a:cs typeface="Arial"/>
              </a:rPr>
              <a:t>state </a:t>
            </a:r>
            <a:r>
              <a:rPr sz="2000" dirty="0">
                <a:latin typeface="Arial"/>
                <a:cs typeface="Arial"/>
              </a:rPr>
              <a:t>and rescheduled </a:t>
            </a:r>
            <a:r>
              <a:rPr sz="2000" spc="-5" dirty="0">
                <a:latin typeface="Arial"/>
                <a:cs typeface="Arial"/>
              </a:rPr>
              <a:t>for other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workers.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3653"/>
            <a:ext cx="14020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</a:t>
            </a:r>
            <a:r>
              <a:rPr dirty="0"/>
              <a:t>c</a:t>
            </a:r>
            <a:r>
              <a:rPr spc="-5" dirty="0"/>
              <a:t>a</a:t>
            </a:r>
            <a:r>
              <a:rPr dirty="0"/>
              <a:t>li</a:t>
            </a:r>
            <a:r>
              <a:rPr spc="-5" dirty="0"/>
              <a:t>t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98651"/>
            <a:ext cx="7439659" cy="375031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Arial"/>
                <a:cs typeface="Arial"/>
              </a:rPr>
              <a:t>Input and Output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files</a:t>
            </a:r>
            <a:endParaRPr sz="24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1120"/>
              </a:spcBef>
              <a:buChar char="–"/>
              <a:tabLst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GFS (Google </a:t>
            </a:r>
            <a:r>
              <a:rPr sz="2000" dirty="0">
                <a:latin typeface="Arial"/>
                <a:cs typeface="Arial"/>
              </a:rPr>
              <a:t>File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System)</a:t>
            </a:r>
            <a:endParaRPr sz="20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1100"/>
              </a:spcBef>
              <a:buChar char="–"/>
              <a:tabLst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Bigtable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–"/>
            </a:pP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MapReduce </a:t>
            </a:r>
            <a:r>
              <a:rPr sz="2400" spc="-5" dirty="0">
                <a:latin typeface="Arial"/>
                <a:cs typeface="Arial"/>
              </a:rPr>
              <a:t>(often) </a:t>
            </a:r>
            <a:r>
              <a:rPr sz="2400" b="1" spc="-5" dirty="0">
                <a:solidFill>
                  <a:srgbClr val="007F00"/>
                </a:solidFill>
                <a:latin typeface="Arial"/>
                <a:cs typeface="Arial"/>
              </a:rPr>
              <a:t>runs on </a:t>
            </a:r>
            <a:r>
              <a:rPr sz="2400" spc="-5" dirty="0">
                <a:latin typeface="Arial"/>
                <a:cs typeface="Arial"/>
              </a:rPr>
              <a:t>GFS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chunkservers</a:t>
            </a:r>
            <a:endParaRPr sz="24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1025"/>
              </a:spcBef>
              <a:buChar char="–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Keep </a:t>
            </a:r>
            <a:r>
              <a:rPr sz="2000" spc="-5" dirty="0">
                <a:latin typeface="Arial"/>
                <a:cs typeface="Arial"/>
              </a:rPr>
              <a:t>computation </a:t>
            </a:r>
            <a:r>
              <a:rPr sz="2000" dirty="0">
                <a:latin typeface="Arial"/>
                <a:cs typeface="Arial"/>
              </a:rPr>
              <a:t>close </a:t>
            </a:r>
            <a:r>
              <a:rPr sz="2000" spc="-5" dirty="0">
                <a:latin typeface="Arial"/>
                <a:cs typeface="Arial"/>
              </a:rPr>
              <a:t>to the </a:t>
            </a:r>
            <a:r>
              <a:rPr sz="2000" dirty="0">
                <a:latin typeface="Arial"/>
                <a:cs typeface="Arial"/>
              </a:rPr>
              <a:t>files if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possible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–"/>
            </a:pPr>
            <a:endParaRPr sz="2550">
              <a:latin typeface="Arial"/>
              <a:cs typeface="Arial"/>
            </a:endParaRPr>
          </a:p>
          <a:p>
            <a:pPr marL="241300" marR="5080" indent="-228600">
              <a:lnSpc>
                <a:spcPct val="100800"/>
              </a:lnSpc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Master tries to </a:t>
            </a:r>
            <a:r>
              <a:rPr sz="2400" dirty="0">
                <a:latin typeface="Arial"/>
                <a:cs typeface="Arial"/>
              </a:rPr>
              <a:t>schedule </a:t>
            </a:r>
            <a:r>
              <a:rPr sz="2400" i="1" dirty="0">
                <a:latin typeface="Arial"/>
                <a:cs typeface="Arial"/>
              </a:rPr>
              <a:t>map </a:t>
            </a:r>
            <a:r>
              <a:rPr sz="2400" dirty="0">
                <a:latin typeface="Arial"/>
                <a:cs typeface="Arial"/>
              </a:rPr>
              <a:t>worker on one of </a:t>
            </a:r>
            <a:r>
              <a:rPr sz="2400" spc="-5" dirty="0">
                <a:latin typeface="Arial"/>
                <a:cs typeface="Arial"/>
              </a:rPr>
              <a:t>the  </a:t>
            </a:r>
            <a:r>
              <a:rPr sz="2400" dirty="0">
                <a:latin typeface="Arial"/>
                <a:cs typeface="Arial"/>
              </a:rPr>
              <a:t>machines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dirty="0">
                <a:latin typeface="Arial"/>
                <a:cs typeface="Arial"/>
              </a:rPr>
              <a:t>has a copy of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input chunk it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needs.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3653"/>
            <a:ext cx="29356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Other</a:t>
            </a:r>
            <a:r>
              <a:rPr spc="-7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75054"/>
            <a:ext cx="6431915" cy="164592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0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Distributed grep (search for</a:t>
            </a:r>
            <a:r>
              <a:rPr sz="28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words)</a:t>
            </a:r>
            <a:endParaRPr sz="28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535"/>
              </a:spcBef>
              <a:buFont typeface="Arial"/>
              <a:buChar char="–"/>
              <a:tabLst>
                <a:tab pos="469900" algn="l"/>
              </a:tabLst>
            </a:pP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Search for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words in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lots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000" i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documents</a:t>
            </a:r>
            <a:endParaRPr sz="20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505"/>
              </a:spcBef>
              <a:buChar char="–"/>
              <a:tabLst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Map: </a:t>
            </a:r>
            <a:r>
              <a:rPr sz="2000" dirty="0">
                <a:latin typeface="Arial"/>
                <a:cs typeface="Arial"/>
              </a:rPr>
              <a:t>emit a line if it </a:t>
            </a:r>
            <a:r>
              <a:rPr sz="2000" spc="-5" dirty="0">
                <a:latin typeface="Arial"/>
                <a:cs typeface="Arial"/>
              </a:rPr>
              <a:t>matches </a:t>
            </a:r>
            <a:r>
              <a:rPr sz="2000" dirty="0">
                <a:latin typeface="Arial"/>
                <a:cs typeface="Arial"/>
              </a:rPr>
              <a:t>a given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pattern</a:t>
            </a:r>
            <a:endParaRPr sz="20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405"/>
              </a:spcBef>
              <a:buChar char="–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Reduce: just copy </a:t>
            </a:r>
            <a:r>
              <a:rPr sz="2000" spc="-5" dirty="0">
                <a:latin typeface="Arial"/>
                <a:cs typeface="Arial"/>
              </a:rPr>
              <a:t>the intermediate data to the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25167" y="3044951"/>
            <a:ext cx="2368550" cy="1350645"/>
            <a:chOff x="1725167" y="3044951"/>
            <a:chExt cx="2368550" cy="1350645"/>
          </a:xfrm>
        </p:grpSpPr>
        <p:sp>
          <p:nvSpPr>
            <p:cNvPr id="5" name="object 5"/>
            <p:cNvSpPr/>
            <p:nvPr/>
          </p:nvSpPr>
          <p:spPr>
            <a:xfrm>
              <a:off x="1725167" y="3044951"/>
              <a:ext cx="23682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1263" y="3078479"/>
              <a:ext cx="1978152" cy="13167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2094" y="3069259"/>
              <a:ext cx="2275840" cy="1226820"/>
            </a:xfrm>
            <a:custGeom>
              <a:avLst/>
              <a:gdLst/>
              <a:ahLst/>
              <a:cxnLst/>
              <a:rect l="l" t="t" r="r" b="b"/>
              <a:pathLst>
                <a:path w="2275840" h="1226820">
                  <a:moveTo>
                    <a:pt x="2177300" y="0"/>
                  </a:moveTo>
                  <a:lnTo>
                    <a:pt x="98069" y="0"/>
                  </a:lnTo>
                  <a:lnTo>
                    <a:pt x="59894" y="7708"/>
                  </a:lnTo>
                  <a:lnTo>
                    <a:pt x="28722" y="28727"/>
                  </a:lnTo>
                  <a:lnTo>
                    <a:pt x="7706" y="59900"/>
                  </a:lnTo>
                  <a:lnTo>
                    <a:pt x="0" y="98069"/>
                  </a:lnTo>
                  <a:lnTo>
                    <a:pt x="0" y="1128229"/>
                  </a:lnTo>
                  <a:lnTo>
                    <a:pt x="7706" y="1166398"/>
                  </a:lnTo>
                  <a:lnTo>
                    <a:pt x="28722" y="1197571"/>
                  </a:lnTo>
                  <a:lnTo>
                    <a:pt x="59894" y="1218591"/>
                  </a:lnTo>
                  <a:lnTo>
                    <a:pt x="98069" y="1226299"/>
                  </a:lnTo>
                  <a:lnTo>
                    <a:pt x="2177300" y="1226299"/>
                  </a:lnTo>
                  <a:lnTo>
                    <a:pt x="2215475" y="1218591"/>
                  </a:lnTo>
                  <a:lnTo>
                    <a:pt x="2246647" y="1197571"/>
                  </a:lnTo>
                  <a:lnTo>
                    <a:pt x="2267663" y="1166398"/>
                  </a:lnTo>
                  <a:lnTo>
                    <a:pt x="2275370" y="1128229"/>
                  </a:lnTo>
                  <a:lnTo>
                    <a:pt x="2275370" y="98069"/>
                  </a:lnTo>
                  <a:lnTo>
                    <a:pt x="2267663" y="59900"/>
                  </a:lnTo>
                  <a:lnTo>
                    <a:pt x="2246647" y="28727"/>
                  </a:lnTo>
                  <a:lnTo>
                    <a:pt x="2215475" y="7708"/>
                  </a:lnTo>
                  <a:lnTo>
                    <a:pt x="2177300" y="0"/>
                  </a:lnTo>
                  <a:close/>
                </a:path>
              </a:pathLst>
            </a:custGeom>
            <a:solidFill>
              <a:srgbClr val="AA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72094" y="3069259"/>
              <a:ext cx="2275840" cy="1226820"/>
            </a:xfrm>
            <a:custGeom>
              <a:avLst/>
              <a:gdLst/>
              <a:ahLst/>
              <a:cxnLst/>
              <a:rect l="l" t="t" r="r" b="b"/>
              <a:pathLst>
                <a:path w="2275840" h="1226820">
                  <a:moveTo>
                    <a:pt x="0" y="98066"/>
                  </a:moveTo>
                  <a:lnTo>
                    <a:pt x="7706" y="59894"/>
                  </a:lnTo>
                  <a:lnTo>
                    <a:pt x="28723" y="28723"/>
                  </a:lnTo>
                  <a:lnTo>
                    <a:pt x="59894" y="7706"/>
                  </a:lnTo>
                  <a:lnTo>
                    <a:pt x="98066" y="0"/>
                  </a:lnTo>
                  <a:lnTo>
                    <a:pt x="2177301" y="0"/>
                  </a:lnTo>
                  <a:lnTo>
                    <a:pt x="2215473" y="7706"/>
                  </a:lnTo>
                  <a:lnTo>
                    <a:pt x="2246646" y="28723"/>
                  </a:lnTo>
                  <a:lnTo>
                    <a:pt x="2267664" y="59894"/>
                  </a:lnTo>
                  <a:lnTo>
                    <a:pt x="2275371" y="98066"/>
                  </a:lnTo>
                  <a:lnTo>
                    <a:pt x="2275371" y="1128220"/>
                  </a:lnTo>
                  <a:lnTo>
                    <a:pt x="2267664" y="1166392"/>
                  </a:lnTo>
                  <a:lnTo>
                    <a:pt x="2246646" y="1197565"/>
                  </a:lnTo>
                  <a:lnTo>
                    <a:pt x="2215473" y="1218583"/>
                  </a:lnTo>
                  <a:lnTo>
                    <a:pt x="2177301" y="1226290"/>
                  </a:lnTo>
                  <a:lnTo>
                    <a:pt x="98066" y="1226290"/>
                  </a:lnTo>
                  <a:lnTo>
                    <a:pt x="59894" y="1218583"/>
                  </a:lnTo>
                  <a:lnTo>
                    <a:pt x="28723" y="1197565"/>
                  </a:lnTo>
                  <a:lnTo>
                    <a:pt x="7706" y="1166392"/>
                  </a:lnTo>
                  <a:lnTo>
                    <a:pt x="0" y="1128220"/>
                  </a:lnTo>
                  <a:lnTo>
                    <a:pt x="0" y="9806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79561" y="3069844"/>
            <a:ext cx="1680845" cy="11442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826135">
              <a:lnSpc>
                <a:spcPct val="100000"/>
              </a:lnSpc>
              <a:spcBef>
                <a:spcPts val="675"/>
              </a:spcBef>
            </a:pPr>
            <a:r>
              <a:rPr sz="1600" b="1" spc="-5" dirty="0">
                <a:latin typeface="Arial"/>
                <a:cs typeface="Arial"/>
              </a:rPr>
              <a:t>Map</a:t>
            </a:r>
            <a:endParaRPr sz="1600">
              <a:latin typeface="Arial"/>
              <a:cs typeface="Arial"/>
            </a:endParaRPr>
          </a:p>
          <a:p>
            <a:pPr marL="12700" marR="29209">
              <a:lnSpc>
                <a:spcPct val="100000"/>
              </a:lnSpc>
              <a:spcBef>
                <a:spcPts val="575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Input</a:t>
            </a:r>
            <a:r>
              <a:rPr sz="1600" spc="-5" dirty="0">
                <a:latin typeface="Arial"/>
                <a:cs typeface="Arial"/>
              </a:rPr>
              <a:t>: </a:t>
            </a:r>
            <a:r>
              <a:rPr sz="1600" spc="-10" dirty="0">
                <a:latin typeface="Arial"/>
                <a:cs typeface="Arial"/>
              </a:rPr>
              <a:t>line </a:t>
            </a:r>
            <a:r>
              <a:rPr sz="1600" spc="-5" dirty="0">
                <a:latin typeface="Arial"/>
                <a:cs typeface="Arial"/>
              </a:rPr>
              <a:t>of </a:t>
            </a:r>
            <a:r>
              <a:rPr sz="1600" dirty="0">
                <a:latin typeface="Arial"/>
                <a:cs typeface="Arial"/>
              </a:rPr>
              <a:t>text  If </a:t>
            </a:r>
            <a:r>
              <a:rPr sz="1600" spc="-5" dirty="0">
                <a:latin typeface="Arial"/>
                <a:cs typeface="Arial"/>
              </a:rPr>
              <a:t>pattern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matches</a:t>
            </a:r>
            <a:endParaRPr sz="1600">
              <a:latin typeface="Arial"/>
              <a:cs typeface="Arial"/>
            </a:endParaRPr>
          </a:p>
          <a:p>
            <a:pPr marL="240665">
              <a:lnSpc>
                <a:spcPts val="1895"/>
              </a:lnSpc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Output</a:t>
            </a:r>
            <a:r>
              <a:rPr sz="1600" dirty="0">
                <a:latin typeface="Arial"/>
                <a:cs typeface="Arial"/>
              </a:rPr>
              <a:t>: (””,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line)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32247" y="3044951"/>
            <a:ext cx="2368550" cy="1320165"/>
            <a:chOff x="5032247" y="3044951"/>
            <a:chExt cx="2368550" cy="1320165"/>
          </a:xfrm>
        </p:grpSpPr>
        <p:sp>
          <p:nvSpPr>
            <p:cNvPr id="11" name="object 11"/>
            <p:cNvSpPr/>
            <p:nvPr/>
          </p:nvSpPr>
          <p:spPr>
            <a:xfrm>
              <a:off x="5032247" y="3044951"/>
              <a:ext cx="2368296" cy="13197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35295" y="3200399"/>
              <a:ext cx="1709927" cy="10759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78818" y="3069259"/>
              <a:ext cx="2275840" cy="1226820"/>
            </a:xfrm>
            <a:custGeom>
              <a:avLst/>
              <a:gdLst/>
              <a:ahLst/>
              <a:cxnLst/>
              <a:rect l="l" t="t" r="r" b="b"/>
              <a:pathLst>
                <a:path w="2275840" h="1226820">
                  <a:moveTo>
                    <a:pt x="2177300" y="0"/>
                  </a:moveTo>
                  <a:lnTo>
                    <a:pt x="98069" y="0"/>
                  </a:lnTo>
                  <a:lnTo>
                    <a:pt x="59894" y="7708"/>
                  </a:lnTo>
                  <a:lnTo>
                    <a:pt x="28722" y="28727"/>
                  </a:lnTo>
                  <a:lnTo>
                    <a:pt x="7706" y="59900"/>
                  </a:lnTo>
                  <a:lnTo>
                    <a:pt x="0" y="98069"/>
                  </a:lnTo>
                  <a:lnTo>
                    <a:pt x="0" y="1128229"/>
                  </a:lnTo>
                  <a:lnTo>
                    <a:pt x="7706" y="1166398"/>
                  </a:lnTo>
                  <a:lnTo>
                    <a:pt x="28722" y="1197571"/>
                  </a:lnTo>
                  <a:lnTo>
                    <a:pt x="59894" y="1218591"/>
                  </a:lnTo>
                  <a:lnTo>
                    <a:pt x="98069" y="1226299"/>
                  </a:lnTo>
                  <a:lnTo>
                    <a:pt x="2177300" y="1226299"/>
                  </a:lnTo>
                  <a:lnTo>
                    <a:pt x="2215475" y="1218591"/>
                  </a:lnTo>
                  <a:lnTo>
                    <a:pt x="2246647" y="1197571"/>
                  </a:lnTo>
                  <a:lnTo>
                    <a:pt x="2267663" y="1166398"/>
                  </a:lnTo>
                  <a:lnTo>
                    <a:pt x="2275370" y="1128229"/>
                  </a:lnTo>
                  <a:lnTo>
                    <a:pt x="2275370" y="98069"/>
                  </a:lnTo>
                  <a:lnTo>
                    <a:pt x="2267663" y="59900"/>
                  </a:lnTo>
                  <a:lnTo>
                    <a:pt x="2246647" y="28727"/>
                  </a:lnTo>
                  <a:lnTo>
                    <a:pt x="2215475" y="7708"/>
                  </a:lnTo>
                  <a:lnTo>
                    <a:pt x="2177300" y="0"/>
                  </a:lnTo>
                  <a:close/>
                </a:path>
              </a:pathLst>
            </a:custGeom>
            <a:solidFill>
              <a:srgbClr val="FCD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78818" y="3069259"/>
              <a:ext cx="2275840" cy="1226820"/>
            </a:xfrm>
            <a:custGeom>
              <a:avLst/>
              <a:gdLst/>
              <a:ahLst/>
              <a:cxnLst/>
              <a:rect l="l" t="t" r="r" b="b"/>
              <a:pathLst>
                <a:path w="2275840" h="1226820">
                  <a:moveTo>
                    <a:pt x="0" y="98066"/>
                  </a:moveTo>
                  <a:lnTo>
                    <a:pt x="7706" y="59894"/>
                  </a:lnTo>
                  <a:lnTo>
                    <a:pt x="28723" y="28723"/>
                  </a:lnTo>
                  <a:lnTo>
                    <a:pt x="59894" y="7706"/>
                  </a:lnTo>
                  <a:lnTo>
                    <a:pt x="98066" y="0"/>
                  </a:lnTo>
                  <a:lnTo>
                    <a:pt x="2177301" y="0"/>
                  </a:lnTo>
                  <a:lnTo>
                    <a:pt x="2215473" y="7706"/>
                  </a:lnTo>
                  <a:lnTo>
                    <a:pt x="2246646" y="28723"/>
                  </a:lnTo>
                  <a:lnTo>
                    <a:pt x="2267664" y="59894"/>
                  </a:lnTo>
                  <a:lnTo>
                    <a:pt x="2275371" y="98066"/>
                  </a:lnTo>
                  <a:lnTo>
                    <a:pt x="2275371" y="1128220"/>
                  </a:lnTo>
                  <a:lnTo>
                    <a:pt x="2267664" y="1166392"/>
                  </a:lnTo>
                  <a:lnTo>
                    <a:pt x="2246646" y="1197565"/>
                  </a:lnTo>
                  <a:lnTo>
                    <a:pt x="2215473" y="1218583"/>
                  </a:lnTo>
                  <a:lnTo>
                    <a:pt x="2177301" y="1226290"/>
                  </a:lnTo>
                  <a:lnTo>
                    <a:pt x="98066" y="1226290"/>
                  </a:lnTo>
                  <a:lnTo>
                    <a:pt x="59894" y="1218583"/>
                  </a:lnTo>
                  <a:lnTo>
                    <a:pt x="28723" y="1197565"/>
                  </a:lnTo>
                  <a:lnTo>
                    <a:pt x="7706" y="1166392"/>
                  </a:lnTo>
                  <a:lnTo>
                    <a:pt x="0" y="1128220"/>
                  </a:lnTo>
                  <a:lnTo>
                    <a:pt x="0" y="9806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186286" y="3191763"/>
            <a:ext cx="140906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indent="650875">
              <a:lnSpc>
                <a:spcPct val="100000"/>
              </a:lnSpc>
              <a:spcBef>
                <a:spcPts val="675"/>
              </a:spcBef>
            </a:pPr>
            <a:r>
              <a:rPr sz="1600" b="1" spc="-10" dirty="0">
                <a:latin typeface="Arial"/>
                <a:cs typeface="Arial"/>
              </a:rPr>
              <a:t>R</a:t>
            </a:r>
            <a:r>
              <a:rPr sz="1600" b="1" spc="-5" dirty="0">
                <a:latin typeface="Arial"/>
                <a:cs typeface="Arial"/>
              </a:rPr>
              <a:t>educ</a:t>
            </a:r>
            <a:r>
              <a:rPr sz="1600" b="1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 marR="40640">
              <a:lnSpc>
                <a:spcPct val="100000"/>
              </a:lnSpc>
              <a:spcBef>
                <a:spcPts val="575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Input</a:t>
            </a:r>
            <a:r>
              <a:rPr sz="1600" spc="-5" dirty="0">
                <a:latin typeface="Arial"/>
                <a:cs typeface="Arial"/>
              </a:rPr>
              <a:t>: </a:t>
            </a:r>
            <a:r>
              <a:rPr sz="1600" dirty="0">
                <a:latin typeface="Arial"/>
                <a:cs typeface="Arial"/>
              </a:rPr>
              <a:t>“”, </a:t>
            </a:r>
            <a:r>
              <a:rPr sz="1600" spc="-5" dirty="0">
                <a:latin typeface="Arial"/>
                <a:cs typeface="Arial"/>
              </a:rPr>
              <a:t>[lines] 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Output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-10" dirty="0">
                <a:latin typeface="Arial"/>
                <a:cs typeface="Arial"/>
              </a:rPr>
              <a:t> lines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47464" y="3644315"/>
            <a:ext cx="1031875" cy="76200"/>
          </a:xfrm>
          <a:custGeom>
            <a:avLst/>
            <a:gdLst/>
            <a:ahLst/>
            <a:cxnLst/>
            <a:rect l="l" t="t" r="r" b="b"/>
            <a:pathLst>
              <a:path w="1031875" h="76200">
                <a:moveTo>
                  <a:pt x="955154" y="0"/>
                </a:moveTo>
                <a:lnTo>
                  <a:pt x="955154" y="76200"/>
                </a:lnTo>
                <a:lnTo>
                  <a:pt x="1018654" y="44450"/>
                </a:lnTo>
                <a:lnTo>
                  <a:pt x="967854" y="44450"/>
                </a:lnTo>
                <a:lnTo>
                  <a:pt x="967854" y="31750"/>
                </a:lnTo>
                <a:lnTo>
                  <a:pt x="1018654" y="31750"/>
                </a:lnTo>
                <a:lnTo>
                  <a:pt x="955154" y="0"/>
                </a:lnTo>
                <a:close/>
              </a:path>
              <a:path w="1031875" h="76200">
                <a:moveTo>
                  <a:pt x="95515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55154" y="44450"/>
                </a:lnTo>
                <a:lnTo>
                  <a:pt x="955154" y="31750"/>
                </a:lnTo>
                <a:close/>
              </a:path>
              <a:path w="1031875" h="76200">
                <a:moveTo>
                  <a:pt x="1018654" y="31750"/>
                </a:moveTo>
                <a:lnTo>
                  <a:pt x="967854" y="31750"/>
                </a:lnTo>
                <a:lnTo>
                  <a:pt x="967854" y="44450"/>
                </a:lnTo>
                <a:lnTo>
                  <a:pt x="1018654" y="44450"/>
                </a:lnTo>
                <a:lnTo>
                  <a:pt x="1031354" y="38100"/>
                </a:lnTo>
                <a:lnTo>
                  <a:pt x="101865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November 30,</a:t>
            </a:r>
            <a:r>
              <a:rPr spc="-55" dirty="0"/>
              <a:t> </a:t>
            </a:r>
            <a:r>
              <a:rPr spc="-5" dirty="0"/>
              <a:t>2018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© </a:t>
            </a:r>
            <a:r>
              <a:rPr spc="-5" dirty="0"/>
              <a:t>2014-2018 Paul</a:t>
            </a:r>
            <a:r>
              <a:rPr spc="-30" dirty="0"/>
              <a:t> </a:t>
            </a:r>
            <a:r>
              <a:rPr spc="-5" dirty="0"/>
              <a:t>Krzyzanowski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454390" y="6540658"/>
            <a:ext cx="1530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solidFill>
                  <a:srgbClr val="B41F34"/>
                </a:solidFill>
                <a:latin typeface="Arial"/>
                <a:cs typeface="Arial"/>
              </a:rPr>
              <a:t>25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3653"/>
            <a:ext cx="29356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Other</a:t>
            </a:r>
            <a:r>
              <a:rPr spc="-7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75054"/>
            <a:ext cx="6856095" cy="164592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0"/>
              </a:spcBef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List URL access</a:t>
            </a:r>
            <a:r>
              <a:rPr sz="2800" spc="-1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counts</a:t>
            </a:r>
            <a:endParaRPr sz="2800" dirty="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535"/>
              </a:spcBef>
              <a:buFont typeface="Arial"/>
              <a:buChar char="–"/>
              <a:tabLst>
                <a:tab pos="469900" algn="l"/>
              </a:tabLst>
            </a:pP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Find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count of each URL in web</a:t>
            </a:r>
            <a:r>
              <a:rPr sz="2000" i="1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logs</a:t>
            </a:r>
            <a:endParaRPr sz="2000" dirty="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505"/>
              </a:spcBef>
              <a:buChar char="–"/>
              <a:tabLst>
                <a:tab pos="469900" algn="l"/>
              </a:tabLst>
            </a:pPr>
            <a:r>
              <a:rPr sz="2000" spc="-5" dirty="0">
                <a:latin typeface="Arial"/>
                <a:cs typeface="Arial"/>
              </a:rPr>
              <a:t>Map: process </a:t>
            </a:r>
            <a:r>
              <a:rPr sz="2000" dirty="0">
                <a:latin typeface="Arial"/>
                <a:cs typeface="Arial"/>
              </a:rPr>
              <a:t>logs of web page access; </a:t>
            </a:r>
            <a:r>
              <a:rPr sz="2000" spc="-5" dirty="0">
                <a:latin typeface="Arial"/>
                <a:cs typeface="Arial"/>
              </a:rPr>
              <a:t>output </a:t>
            </a:r>
            <a:r>
              <a:rPr sz="2000" dirty="0">
                <a:solidFill>
                  <a:srgbClr val="007F00"/>
                </a:solidFill>
                <a:latin typeface="Arial"/>
                <a:cs typeface="Arial"/>
              </a:rPr>
              <a:t>&lt;URL,</a:t>
            </a:r>
            <a:r>
              <a:rPr sz="2000" spc="-12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7F00"/>
                </a:solidFill>
                <a:latin typeface="Arial"/>
                <a:cs typeface="Arial"/>
              </a:rPr>
              <a:t>1&gt;</a:t>
            </a:r>
            <a:endParaRPr sz="2000" dirty="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405"/>
              </a:spcBef>
              <a:buChar char="–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Reduce: add all values </a:t>
            </a:r>
            <a:r>
              <a:rPr sz="2000" spc="-5" dirty="0">
                <a:latin typeface="Arial"/>
                <a:cs typeface="Arial"/>
              </a:rPr>
              <a:t>for the same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URL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25167" y="3044951"/>
            <a:ext cx="2368550" cy="1320165"/>
            <a:chOff x="1725167" y="3044951"/>
            <a:chExt cx="2368550" cy="1320165"/>
          </a:xfrm>
        </p:grpSpPr>
        <p:sp>
          <p:nvSpPr>
            <p:cNvPr id="5" name="object 5"/>
            <p:cNvSpPr/>
            <p:nvPr/>
          </p:nvSpPr>
          <p:spPr>
            <a:xfrm>
              <a:off x="1725167" y="3044951"/>
              <a:ext cx="23682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1263" y="3200399"/>
              <a:ext cx="1996439" cy="10759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2094" y="3069259"/>
              <a:ext cx="2275840" cy="1226820"/>
            </a:xfrm>
            <a:custGeom>
              <a:avLst/>
              <a:gdLst/>
              <a:ahLst/>
              <a:cxnLst/>
              <a:rect l="l" t="t" r="r" b="b"/>
              <a:pathLst>
                <a:path w="2275840" h="1226820">
                  <a:moveTo>
                    <a:pt x="2177300" y="0"/>
                  </a:moveTo>
                  <a:lnTo>
                    <a:pt x="98069" y="0"/>
                  </a:lnTo>
                  <a:lnTo>
                    <a:pt x="59894" y="7708"/>
                  </a:lnTo>
                  <a:lnTo>
                    <a:pt x="28722" y="28727"/>
                  </a:lnTo>
                  <a:lnTo>
                    <a:pt x="7706" y="59900"/>
                  </a:lnTo>
                  <a:lnTo>
                    <a:pt x="0" y="98069"/>
                  </a:lnTo>
                  <a:lnTo>
                    <a:pt x="0" y="1128229"/>
                  </a:lnTo>
                  <a:lnTo>
                    <a:pt x="7706" y="1166398"/>
                  </a:lnTo>
                  <a:lnTo>
                    <a:pt x="28722" y="1197571"/>
                  </a:lnTo>
                  <a:lnTo>
                    <a:pt x="59894" y="1218591"/>
                  </a:lnTo>
                  <a:lnTo>
                    <a:pt x="98069" y="1226299"/>
                  </a:lnTo>
                  <a:lnTo>
                    <a:pt x="2177300" y="1226299"/>
                  </a:lnTo>
                  <a:lnTo>
                    <a:pt x="2215475" y="1218591"/>
                  </a:lnTo>
                  <a:lnTo>
                    <a:pt x="2246647" y="1197571"/>
                  </a:lnTo>
                  <a:lnTo>
                    <a:pt x="2267663" y="1166398"/>
                  </a:lnTo>
                  <a:lnTo>
                    <a:pt x="2275370" y="1128229"/>
                  </a:lnTo>
                  <a:lnTo>
                    <a:pt x="2275370" y="98069"/>
                  </a:lnTo>
                  <a:lnTo>
                    <a:pt x="2267663" y="59900"/>
                  </a:lnTo>
                  <a:lnTo>
                    <a:pt x="2246647" y="28727"/>
                  </a:lnTo>
                  <a:lnTo>
                    <a:pt x="2215475" y="7708"/>
                  </a:lnTo>
                  <a:lnTo>
                    <a:pt x="2177300" y="0"/>
                  </a:lnTo>
                  <a:close/>
                </a:path>
              </a:pathLst>
            </a:custGeom>
            <a:solidFill>
              <a:srgbClr val="AA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72094" y="3069259"/>
              <a:ext cx="2275840" cy="1226820"/>
            </a:xfrm>
            <a:custGeom>
              <a:avLst/>
              <a:gdLst/>
              <a:ahLst/>
              <a:cxnLst/>
              <a:rect l="l" t="t" r="r" b="b"/>
              <a:pathLst>
                <a:path w="2275840" h="1226820">
                  <a:moveTo>
                    <a:pt x="0" y="98066"/>
                  </a:moveTo>
                  <a:lnTo>
                    <a:pt x="7706" y="59894"/>
                  </a:lnTo>
                  <a:lnTo>
                    <a:pt x="28723" y="28723"/>
                  </a:lnTo>
                  <a:lnTo>
                    <a:pt x="59894" y="7706"/>
                  </a:lnTo>
                  <a:lnTo>
                    <a:pt x="98066" y="0"/>
                  </a:lnTo>
                  <a:lnTo>
                    <a:pt x="2177301" y="0"/>
                  </a:lnTo>
                  <a:lnTo>
                    <a:pt x="2215473" y="7706"/>
                  </a:lnTo>
                  <a:lnTo>
                    <a:pt x="2246646" y="28723"/>
                  </a:lnTo>
                  <a:lnTo>
                    <a:pt x="2267664" y="59894"/>
                  </a:lnTo>
                  <a:lnTo>
                    <a:pt x="2275371" y="98066"/>
                  </a:lnTo>
                  <a:lnTo>
                    <a:pt x="2275371" y="1128220"/>
                  </a:lnTo>
                  <a:lnTo>
                    <a:pt x="2267664" y="1166392"/>
                  </a:lnTo>
                  <a:lnTo>
                    <a:pt x="2246646" y="1197565"/>
                  </a:lnTo>
                  <a:lnTo>
                    <a:pt x="2215473" y="1218583"/>
                  </a:lnTo>
                  <a:lnTo>
                    <a:pt x="2177301" y="1226290"/>
                  </a:lnTo>
                  <a:lnTo>
                    <a:pt x="98066" y="1226290"/>
                  </a:lnTo>
                  <a:lnTo>
                    <a:pt x="59894" y="1218583"/>
                  </a:lnTo>
                  <a:lnTo>
                    <a:pt x="28723" y="1197565"/>
                  </a:lnTo>
                  <a:lnTo>
                    <a:pt x="7706" y="1166392"/>
                  </a:lnTo>
                  <a:lnTo>
                    <a:pt x="0" y="1128220"/>
                  </a:lnTo>
                  <a:lnTo>
                    <a:pt x="0" y="9806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79561" y="3191763"/>
            <a:ext cx="1699260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826135">
              <a:lnSpc>
                <a:spcPct val="100000"/>
              </a:lnSpc>
              <a:spcBef>
                <a:spcPts val="675"/>
              </a:spcBef>
            </a:pPr>
            <a:r>
              <a:rPr sz="1600" b="1" spc="-5" dirty="0">
                <a:latin typeface="Arial"/>
                <a:cs typeface="Arial"/>
              </a:rPr>
              <a:t>Map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Input</a:t>
            </a:r>
            <a:r>
              <a:rPr sz="1600" spc="-5" dirty="0">
                <a:latin typeface="Arial"/>
                <a:cs typeface="Arial"/>
              </a:rPr>
              <a:t>: </a:t>
            </a:r>
            <a:r>
              <a:rPr sz="1600" spc="-10" dirty="0">
                <a:latin typeface="Arial"/>
                <a:cs typeface="Arial"/>
              </a:rPr>
              <a:t>line </a:t>
            </a:r>
            <a:r>
              <a:rPr sz="1600" dirty="0">
                <a:latin typeface="Arial"/>
                <a:cs typeface="Arial"/>
              </a:rPr>
              <a:t>from </a:t>
            </a:r>
            <a:r>
              <a:rPr sz="1600" spc="-5" dirty="0">
                <a:latin typeface="Arial"/>
                <a:cs typeface="Arial"/>
              </a:rPr>
              <a:t>log 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Output</a:t>
            </a:r>
            <a:r>
              <a:rPr sz="160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(url,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32247" y="3044951"/>
            <a:ext cx="2847340" cy="1320165"/>
            <a:chOff x="5032247" y="3044951"/>
            <a:chExt cx="2847340" cy="1320165"/>
          </a:xfrm>
        </p:grpSpPr>
        <p:sp>
          <p:nvSpPr>
            <p:cNvPr id="11" name="object 11"/>
            <p:cNvSpPr/>
            <p:nvPr/>
          </p:nvSpPr>
          <p:spPr>
            <a:xfrm>
              <a:off x="5032247" y="3044951"/>
              <a:ext cx="2846831" cy="13197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35295" y="3200399"/>
              <a:ext cx="2758440" cy="10759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78818" y="3069259"/>
              <a:ext cx="2753995" cy="1226820"/>
            </a:xfrm>
            <a:custGeom>
              <a:avLst/>
              <a:gdLst/>
              <a:ahLst/>
              <a:cxnLst/>
              <a:rect l="l" t="t" r="r" b="b"/>
              <a:pathLst>
                <a:path w="2753995" h="1226820">
                  <a:moveTo>
                    <a:pt x="2655760" y="0"/>
                  </a:moveTo>
                  <a:lnTo>
                    <a:pt x="98069" y="0"/>
                  </a:lnTo>
                  <a:lnTo>
                    <a:pt x="59894" y="7708"/>
                  </a:lnTo>
                  <a:lnTo>
                    <a:pt x="28722" y="28727"/>
                  </a:lnTo>
                  <a:lnTo>
                    <a:pt x="7706" y="59900"/>
                  </a:lnTo>
                  <a:lnTo>
                    <a:pt x="0" y="98069"/>
                  </a:lnTo>
                  <a:lnTo>
                    <a:pt x="0" y="1128229"/>
                  </a:lnTo>
                  <a:lnTo>
                    <a:pt x="7706" y="1166398"/>
                  </a:lnTo>
                  <a:lnTo>
                    <a:pt x="28722" y="1197571"/>
                  </a:lnTo>
                  <a:lnTo>
                    <a:pt x="59894" y="1218591"/>
                  </a:lnTo>
                  <a:lnTo>
                    <a:pt x="98069" y="1226299"/>
                  </a:lnTo>
                  <a:lnTo>
                    <a:pt x="2655760" y="1226299"/>
                  </a:lnTo>
                  <a:lnTo>
                    <a:pt x="2693934" y="1218591"/>
                  </a:lnTo>
                  <a:lnTo>
                    <a:pt x="2725107" y="1197571"/>
                  </a:lnTo>
                  <a:lnTo>
                    <a:pt x="2746123" y="1166398"/>
                  </a:lnTo>
                  <a:lnTo>
                    <a:pt x="2753829" y="1128229"/>
                  </a:lnTo>
                  <a:lnTo>
                    <a:pt x="2753829" y="98069"/>
                  </a:lnTo>
                  <a:lnTo>
                    <a:pt x="2746123" y="59900"/>
                  </a:lnTo>
                  <a:lnTo>
                    <a:pt x="2725107" y="28727"/>
                  </a:lnTo>
                  <a:lnTo>
                    <a:pt x="2693934" y="7708"/>
                  </a:lnTo>
                  <a:lnTo>
                    <a:pt x="2655760" y="0"/>
                  </a:lnTo>
                  <a:close/>
                </a:path>
              </a:pathLst>
            </a:custGeom>
            <a:solidFill>
              <a:srgbClr val="FCD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78818" y="3069259"/>
              <a:ext cx="2753995" cy="1226820"/>
            </a:xfrm>
            <a:custGeom>
              <a:avLst/>
              <a:gdLst/>
              <a:ahLst/>
              <a:cxnLst/>
              <a:rect l="l" t="t" r="r" b="b"/>
              <a:pathLst>
                <a:path w="2753995" h="1226820">
                  <a:moveTo>
                    <a:pt x="0" y="98067"/>
                  </a:moveTo>
                  <a:lnTo>
                    <a:pt x="7706" y="59895"/>
                  </a:lnTo>
                  <a:lnTo>
                    <a:pt x="28723" y="28723"/>
                  </a:lnTo>
                  <a:lnTo>
                    <a:pt x="59895" y="7706"/>
                  </a:lnTo>
                  <a:lnTo>
                    <a:pt x="98067" y="0"/>
                  </a:lnTo>
                  <a:lnTo>
                    <a:pt x="2655761" y="0"/>
                  </a:lnTo>
                  <a:lnTo>
                    <a:pt x="2693937" y="7706"/>
                  </a:lnTo>
                  <a:lnTo>
                    <a:pt x="2725110" y="28723"/>
                  </a:lnTo>
                  <a:lnTo>
                    <a:pt x="2746125" y="59895"/>
                  </a:lnTo>
                  <a:lnTo>
                    <a:pt x="2753831" y="98067"/>
                  </a:lnTo>
                  <a:lnTo>
                    <a:pt x="2753831" y="1128220"/>
                  </a:lnTo>
                  <a:lnTo>
                    <a:pt x="2746125" y="1166392"/>
                  </a:lnTo>
                  <a:lnTo>
                    <a:pt x="2725110" y="1197565"/>
                  </a:lnTo>
                  <a:lnTo>
                    <a:pt x="2693937" y="1218583"/>
                  </a:lnTo>
                  <a:lnTo>
                    <a:pt x="2655761" y="1226290"/>
                  </a:lnTo>
                  <a:lnTo>
                    <a:pt x="98067" y="1226290"/>
                  </a:lnTo>
                  <a:lnTo>
                    <a:pt x="59895" y="1218583"/>
                  </a:lnTo>
                  <a:lnTo>
                    <a:pt x="28723" y="1197565"/>
                  </a:lnTo>
                  <a:lnTo>
                    <a:pt x="7706" y="1166392"/>
                  </a:lnTo>
                  <a:lnTo>
                    <a:pt x="0" y="1128220"/>
                  </a:lnTo>
                  <a:lnTo>
                    <a:pt x="0" y="980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186286" y="3191763"/>
            <a:ext cx="2457450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902969">
              <a:lnSpc>
                <a:spcPct val="100000"/>
              </a:lnSpc>
              <a:spcBef>
                <a:spcPts val="675"/>
              </a:spcBef>
            </a:pPr>
            <a:r>
              <a:rPr sz="1600" b="1" spc="-5" dirty="0">
                <a:latin typeface="Arial"/>
                <a:cs typeface="Arial"/>
              </a:rPr>
              <a:t>Reduce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Input</a:t>
            </a:r>
            <a:r>
              <a:rPr sz="1600" spc="-5" dirty="0">
                <a:latin typeface="Arial"/>
                <a:cs typeface="Arial"/>
              </a:rPr>
              <a:t>: url, [accesses] 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Output</a:t>
            </a:r>
            <a:r>
              <a:rPr sz="160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url,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sum(accesses)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47464" y="3644315"/>
            <a:ext cx="1031875" cy="76200"/>
          </a:xfrm>
          <a:custGeom>
            <a:avLst/>
            <a:gdLst/>
            <a:ahLst/>
            <a:cxnLst/>
            <a:rect l="l" t="t" r="r" b="b"/>
            <a:pathLst>
              <a:path w="1031875" h="76200">
                <a:moveTo>
                  <a:pt x="955154" y="0"/>
                </a:moveTo>
                <a:lnTo>
                  <a:pt x="955154" y="76200"/>
                </a:lnTo>
                <a:lnTo>
                  <a:pt x="1018654" y="44450"/>
                </a:lnTo>
                <a:lnTo>
                  <a:pt x="967854" y="44450"/>
                </a:lnTo>
                <a:lnTo>
                  <a:pt x="967854" y="31750"/>
                </a:lnTo>
                <a:lnTo>
                  <a:pt x="1018654" y="31750"/>
                </a:lnTo>
                <a:lnTo>
                  <a:pt x="955154" y="0"/>
                </a:lnTo>
                <a:close/>
              </a:path>
              <a:path w="1031875" h="76200">
                <a:moveTo>
                  <a:pt x="95515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55154" y="44450"/>
                </a:lnTo>
                <a:lnTo>
                  <a:pt x="955154" y="31750"/>
                </a:lnTo>
                <a:close/>
              </a:path>
              <a:path w="1031875" h="76200">
                <a:moveTo>
                  <a:pt x="1018654" y="31750"/>
                </a:moveTo>
                <a:lnTo>
                  <a:pt x="967854" y="31750"/>
                </a:lnTo>
                <a:lnTo>
                  <a:pt x="967854" y="44450"/>
                </a:lnTo>
                <a:lnTo>
                  <a:pt x="1018654" y="44450"/>
                </a:lnTo>
                <a:lnTo>
                  <a:pt x="1031354" y="38100"/>
                </a:lnTo>
                <a:lnTo>
                  <a:pt x="101865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3653"/>
            <a:ext cx="29356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Other</a:t>
            </a:r>
            <a:r>
              <a:rPr spc="-75" dirty="0"/>
              <a:t> </a:t>
            </a:r>
            <a:r>
              <a:rPr spc="-5" dirty="0"/>
              <a:t>Examples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26008" y="3038855"/>
            <a:ext cx="2365375" cy="1320165"/>
            <a:chOff x="826008" y="3038855"/>
            <a:chExt cx="2365375" cy="1320165"/>
          </a:xfrm>
        </p:grpSpPr>
        <p:sp>
          <p:nvSpPr>
            <p:cNvPr id="4" name="object 4"/>
            <p:cNvSpPr/>
            <p:nvPr/>
          </p:nvSpPr>
          <p:spPr>
            <a:xfrm>
              <a:off x="826008" y="3038855"/>
              <a:ext cx="2365248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9056" y="3191255"/>
              <a:ext cx="1996439" cy="10789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0983" y="3061639"/>
              <a:ext cx="2275840" cy="1226820"/>
            </a:xfrm>
            <a:custGeom>
              <a:avLst/>
              <a:gdLst/>
              <a:ahLst/>
              <a:cxnLst/>
              <a:rect l="l" t="t" r="r" b="b"/>
              <a:pathLst>
                <a:path w="2275840" h="1226820">
                  <a:moveTo>
                    <a:pt x="2177308" y="0"/>
                  </a:moveTo>
                  <a:lnTo>
                    <a:pt x="98066" y="0"/>
                  </a:lnTo>
                  <a:lnTo>
                    <a:pt x="59894" y="7708"/>
                  </a:lnTo>
                  <a:lnTo>
                    <a:pt x="28723" y="28727"/>
                  </a:lnTo>
                  <a:lnTo>
                    <a:pt x="7706" y="59900"/>
                  </a:lnTo>
                  <a:lnTo>
                    <a:pt x="0" y="98069"/>
                  </a:lnTo>
                  <a:lnTo>
                    <a:pt x="0" y="1128229"/>
                  </a:lnTo>
                  <a:lnTo>
                    <a:pt x="7706" y="1166398"/>
                  </a:lnTo>
                  <a:lnTo>
                    <a:pt x="28723" y="1197571"/>
                  </a:lnTo>
                  <a:lnTo>
                    <a:pt x="59894" y="1218591"/>
                  </a:lnTo>
                  <a:lnTo>
                    <a:pt x="98066" y="1226299"/>
                  </a:lnTo>
                  <a:lnTo>
                    <a:pt x="2177308" y="1226299"/>
                  </a:lnTo>
                  <a:lnTo>
                    <a:pt x="2215475" y="1218591"/>
                  </a:lnTo>
                  <a:lnTo>
                    <a:pt x="2246643" y="1197571"/>
                  </a:lnTo>
                  <a:lnTo>
                    <a:pt x="2267658" y="1166398"/>
                  </a:lnTo>
                  <a:lnTo>
                    <a:pt x="2275365" y="1128229"/>
                  </a:lnTo>
                  <a:lnTo>
                    <a:pt x="2275365" y="98069"/>
                  </a:lnTo>
                  <a:lnTo>
                    <a:pt x="2267658" y="59900"/>
                  </a:lnTo>
                  <a:lnTo>
                    <a:pt x="2246643" y="28727"/>
                  </a:lnTo>
                  <a:lnTo>
                    <a:pt x="2215475" y="7708"/>
                  </a:lnTo>
                  <a:lnTo>
                    <a:pt x="2177308" y="0"/>
                  </a:lnTo>
                  <a:close/>
                </a:path>
              </a:pathLst>
            </a:custGeom>
            <a:solidFill>
              <a:srgbClr val="AA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0983" y="3061639"/>
              <a:ext cx="2275840" cy="1226820"/>
            </a:xfrm>
            <a:custGeom>
              <a:avLst/>
              <a:gdLst/>
              <a:ahLst/>
              <a:cxnLst/>
              <a:rect l="l" t="t" r="r" b="b"/>
              <a:pathLst>
                <a:path w="2275840" h="1226820">
                  <a:moveTo>
                    <a:pt x="0" y="98066"/>
                  </a:moveTo>
                  <a:lnTo>
                    <a:pt x="7706" y="59894"/>
                  </a:lnTo>
                  <a:lnTo>
                    <a:pt x="28723" y="28723"/>
                  </a:lnTo>
                  <a:lnTo>
                    <a:pt x="59894" y="7706"/>
                  </a:lnTo>
                  <a:lnTo>
                    <a:pt x="98066" y="0"/>
                  </a:lnTo>
                  <a:lnTo>
                    <a:pt x="2177301" y="0"/>
                  </a:lnTo>
                  <a:lnTo>
                    <a:pt x="2215473" y="7706"/>
                  </a:lnTo>
                  <a:lnTo>
                    <a:pt x="2246646" y="28723"/>
                  </a:lnTo>
                  <a:lnTo>
                    <a:pt x="2267664" y="59894"/>
                  </a:lnTo>
                  <a:lnTo>
                    <a:pt x="2275371" y="98066"/>
                  </a:lnTo>
                  <a:lnTo>
                    <a:pt x="2275371" y="1128220"/>
                  </a:lnTo>
                  <a:lnTo>
                    <a:pt x="2267664" y="1166392"/>
                  </a:lnTo>
                  <a:lnTo>
                    <a:pt x="2246646" y="1197565"/>
                  </a:lnTo>
                  <a:lnTo>
                    <a:pt x="2215473" y="1218583"/>
                  </a:lnTo>
                  <a:lnTo>
                    <a:pt x="2177301" y="1226290"/>
                  </a:lnTo>
                  <a:lnTo>
                    <a:pt x="98066" y="1226290"/>
                  </a:lnTo>
                  <a:lnTo>
                    <a:pt x="59894" y="1218583"/>
                  </a:lnTo>
                  <a:lnTo>
                    <a:pt x="28723" y="1197565"/>
                  </a:lnTo>
                  <a:lnTo>
                    <a:pt x="7706" y="1166392"/>
                  </a:lnTo>
                  <a:lnTo>
                    <a:pt x="0" y="1128220"/>
                  </a:lnTo>
                  <a:lnTo>
                    <a:pt x="0" y="9806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78447" y="3185668"/>
            <a:ext cx="1699260" cy="9004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826135">
              <a:lnSpc>
                <a:spcPct val="100000"/>
              </a:lnSpc>
              <a:spcBef>
                <a:spcPts val="675"/>
              </a:spcBef>
            </a:pPr>
            <a:r>
              <a:rPr sz="1600" b="1" spc="-5" dirty="0">
                <a:latin typeface="Arial"/>
                <a:cs typeface="Arial"/>
              </a:rPr>
              <a:t>Map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900"/>
              </a:lnSpc>
              <a:spcBef>
                <a:spcPts val="655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Input</a:t>
            </a:r>
            <a:r>
              <a:rPr sz="1600" spc="-5" dirty="0">
                <a:latin typeface="Arial"/>
                <a:cs typeface="Arial"/>
              </a:rPr>
              <a:t>: </a:t>
            </a:r>
            <a:r>
              <a:rPr sz="1600" spc="-10" dirty="0">
                <a:latin typeface="Arial"/>
                <a:cs typeface="Arial"/>
              </a:rPr>
              <a:t>line </a:t>
            </a:r>
            <a:r>
              <a:rPr sz="1600" dirty="0">
                <a:latin typeface="Arial"/>
                <a:cs typeface="Arial"/>
              </a:rPr>
              <a:t>from </a:t>
            </a:r>
            <a:r>
              <a:rPr sz="1600" spc="-5" dirty="0">
                <a:latin typeface="Arial"/>
                <a:cs typeface="Arial"/>
              </a:rPr>
              <a:t>log 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Output: </a:t>
            </a:r>
            <a:r>
              <a:rPr sz="1600" spc="-5" dirty="0">
                <a:latin typeface="Arial"/>
                <a:cs typeface="Arial"/>
              </a:rPr>
              <a:t>("",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130040" y="3038855"/>
            <a:ext cx="3779520" cy="1320165"/>
            <a:chOff x="4130040" y="3038855"/>
            <a:chExt cx="3779520" cy="1320165"/>
          </a:xfrm>
        </p:grpSpPr>
        <p:sp>
          <p:nvSpPr>
            <p:cNvPr id="10" name="object 10"/>
            <p:cNvSpPr/>
            <p:nvPr/>
          </p:nvSpPr>
          <p:spPr>
            <a:xfrm>
              <a:off x="4130040" y="3038855"/>
              <a:ext cx="3779519" cy="13197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36136" y="3191255"/>
              <a:ext cx="3453384" cy="10789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77703" y="3061639"/>
              <a:ext cx="3684270" cy="1226820"/>
            </a:xfrm>
            <a:custGeom>
              <a:avLst/>
              <a:gdLst/>
              <a:ahLst/>
              <a:cxnLst/>
              <a:rect l="l" t="t" r="r" b="b"/>
              <a:pathLst>
                <a:path w="3684270" h="1226820">
                  <a:moveTo>
                    <a:pt x="3586124" y="0"/>
                  </a:moveTo>
                  <a:lnTo>
                    <a:pt x="98069" y="0"/>
                  </a:lnTo>
                  <a:lnTo>
                    <a:pt x="59900" y="7708"/>
                  </a:lnTo>
                  <a:lnTo>
                    <a:pt x="28727" y="28727"/>
                  </a:lnTo>
                  <a:lnTo>
                    <a:pt x="7708" y="59900"/>
                  </a:lnTo>
                  <a:lnTo>
                    <a:pt x="0" y="98069"/>
                  </a:lnTo>
                  <a:lnTo>
                    <a:pt x="0" y="1128229"/>
                  </a:lnTo>
                  <a:lnTo>
                    <a:pt x="7708" y="1166398"/>
                  </a:lnTo>
                  <a:lnTo>
                    <a:pt x="28727" y="1197571"/>
                  </a:lnTo>
                  <a:lnTo>
                    <a:pt x="59900" y="1218591"/>
                  </a:lnTo>
                  <a:lnTo>
                    <a:pt x="98069" y="1226299"/>
                  </a:lnTo>
                  <a:lnTo>
                    <a:pt x="3586124" y="1226299"/>
                  </a:lnTo>
                  <a:lnTo>
                    <a:pt x="3624291" y="1218591"/>
                  </a:lnTo>
                  <a:lnTo>
                    <a:pt x="3655460" y="1197571"/>
                  </a:lnTo>
                  <a:lnTo>
                    <a:pt x="3676474" y="1166398"/>
                  </a:lnTo>
                  <a:lnTo>
                    <a:pt x="3684181" y="1128229"/>
                  </a:lnTo>
                  <a:lnTo>
                    <a:pt x="3684181" y="98069"/>
                  </a:lnTo>
                  <a:lnTo>
                    <a:pt x="3676474" y="59900"/>
                  </a:lnTo>
                  <a:lnTo>
                    <a:pt x="3655460" y="28727"/>
                  </a:lnTo>
                  <a:lnTo>
                    <a:pt x="3624291" y="7708"/>
                  </a:lnTo>
                  <a:lnTo>
                    <a:pt x="3586124" y="0"/>
                  </a:lnTo>
                  <a:close/>
                </a:path>
              </a:pathLst>
            </a:custGeom>
            <a:solidFill>
              <a:srgbClr val="FCD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77703" y="3061639"/>
              <a:ext cx="3684270" cy="1226820"/>
            </a:xfrm>
            <a:custGeom>
              <a:avLst/>
              <a:gdLst/>
              <a:ahLst/>
              <a:cxnLst/>
              <a:rect l="l" t="t" r="r" b="b"/>
              <a:pathLst>
                <a:path w="3684270" h="1226820">
                  <a:moveTo>
                    <a:pt x="0" y="98067"/>
                  </a:moveTo>
                  <a:lnTo>
                    <a:pt x="7706" y="59895"/>
                  </a:lnTo>
                  <a:lnTo>
                    <a:pt x="28723" y="28723"/>
                  </a:lnTo>
                  <a:lnTo>
                    <a:pt x="59895" y="7706"/>
                  </a:lnTo>
                  <a:lnTo>
                    <a:pt x="98067" y="0"/>
                  </a:lnTo>
                  <a:lnTo>
                    <a:pt x="3586112" y="0"/>
                  </a:lnTo>
                  <a:lnTo>
                    <a:pt x="3624288" y="7706"/>
                  </a:lnTo>
                  <a:lnTo>
                    <a:pt x="3655460" y="28723"/>
                  </a:lnTo>
                  <a:lnTo>
                    <a:pt x="3676476" y="59895"/>
                  </a:lnTo>
                  <a:lnTo>
                    <a:pt x="3684182" y="98067"/>
                  </a:lnTo>
                  <a:lnTo>
                    <a:pt x="3684182" y="1128220"/>
                  </a:lnTo>
                  <a:lnTo>
                    <a:pt x="3676476" y="1166392"/>
                  </a:lnTo>
                  <a:lnTo>
                    <a:pt x="3655460" y="1197565"/>
                  </a:lnTo>
                  <a:lnTo>
                    <a:pt x="3624288" y="1218583"/>
                  </a:lnTo>
                  <a:lnTo>
                    <a:pt x="3586112" y="1226290"/>
                  </a:lnTo>
                  <a:lnTo>
                    <a:pt x="98067" y="1226290"/>
                  </a:lnTo>
                  <a:lnTo>
                    <a:pt x="59895" y="1218583"/>
                  </a:lnTo>
                  <a:lnTo>
                    <a:pt x="28723" y="1197565"/>
                  </a:lnTo>
                  <a:lnTo>
                    <a:pt x="7706" y="1166392"/>
                  </a:lnTo>
                  <a:lnTo>
                    <a:pt x="0" y="1128220"/>
                  </a:lnTo>
                  <a:lnTo>
                    <a:pt x="0" y="980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85170" y="3185668"/>
            <a:ext cx="3155950" cy="9004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368425">
              <a:lnSpc>
                <a:spcPct val="100000"/>
              </a:lnSpc>
              <a:spcBef>
                <a:spcPts val="675"/>
              </a:spcBef>
            </a:pPr>
            <a:r>
              <a:rPr sz="1600" b="1" spc="-5" dirty="0">
                <a:latin typeface="Arial"/>
                <a:cs typeface="Arial"/>
              </a:rPr>
              <a:t>Reduce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  <a:spcBef>
                <a:spcPts val="575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Input</a:t>
            </a:r>
            <a:r>
              <a:rPr sz="1600" spc="-5" dirty="0">
                <a:latin typeface="Arial"/>
                <a:cs typeface="Arial"/>
              </a:rPr>
              <a:t>: </a:t>
            </a:r>
            <a:r>
              <a:rPr sz="1600" spc="-10" dirty="0">
                <a:latin typeface="Arial"/>
                <a:cs typeface="Arial"/>
              </a:rPr>
              <a:t>"", </a:t>
            </a:r>
            <a:r>
              <a:rPr sz="1600" dirty="0">
                <a:latin typeface="Arial"/>
                <a:cs typeface="Arial"/>
              </a:rPr>
              <a:t>[1, </a:t>
            </a:r>
            <a:r>
              <a:rPr sz="1600" spc="-5" dirty="0">
                <a:latin typeface="Arial"/>
                <a:cs typeface="Arial"/>
              </a:rPr>
              <a:t>1, </a:t>
            </a:r>
            <a:r>
              <a:rPr sz="1600" dirty="0">
                <a:latin typeface="Arial"/>
                <a:cs typeface="Arial"/>
              </a:rPr>
              <a:t>…,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1]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Output</a:t>
            </a:r>
            <a:r>
              <a:rPr sz="160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total_urls=sum(1, 1, </a:t>
            </a:r>
            <a:r>
              <a:rPr sz="1600" dirty="0">
                <a:latin typeface="Arial"/>
                <a:cs typeface="Arial"/>
              </a:rPr>
              <a:t>… ,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46348" y="3636695"/>
            <a:ext cx="1031875" cy="76200"/>
          </a:xfrm>
          <a:custGeom>
            <a:avLst/>
            <a:gdLst/>
            <a:ahLst/>
            <a:cxnLst/>
            <a:rect l="l" t="t" r="r" b="b"/>
            <a:pathLst>
              <a:path w="1031875" h="76200">
                <a:moveTo>
                  <a:pt x="955154" y="0"/>
                </a:moveTo>
                <a:lnTo>
                  <a:pt x="955154" y="76199"/>
                </a:lnTo>
                <a:lnTo>
                  <a:pt x="1018654" y="44449"/>
                </a:lnTo>
                <a:lnTo>
                  <a:pt x="967854" y="44449"/>
                </a:lnTo>
                <a:lnTo>
                  <a:pt x="967854" y="31749"/>
                </a:lnTo>
                <a:lnTo>
                  <a:pt x="1018654" y="31749"/>
                </a:lnTo>
                <a:lnTo>
                  <a:pt x="955154" y="0"/>
                </a:lnTo>
                <a:close/>
              </a:path>
              <a:path w="1031875" h="76200">
                <a:moveTo>
                  <a:pt x="955154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955154" y="44449"/>
                </a:lnTo>
                <a:lnTo>
                  <a:pt x="955154" y="31749"/>
                </a:lnTo>
                <a:close/>
              </a:path>
              <a:path w="1031875" h="76200">
                <a:moveTo>
                  <a:pt x="1018654" y="31749"/>
                </a:moveTo>
                <a:lnTo>
                  <a:pt x="967854" y="31749"/>
                </a:lnTo>
                <a:lnTo>
                  <a:pt x="967854" y="44449"/>
                </a:lnTo>
                <a:lnTo>
                  <a:pt x="1018654" y="44449"/>
                </a:lnTo>
                <a:lnTo>
                  <a:pt x="1031354" y="38099"/>
                </a:lnTo>
                <a:lnTo>
                  <a:pt x="1018654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826008" y="4721352"/>
            <a:ext cx="2365375" cy="1320165"/>
            <a:chOff x="826008" y="4721352"/>
            <a:chExt cx="2365375" cy="1320165"/>
          </a:xfrm>
        </p:grpSpPr>
        <p:sp>
          <p:nvSpPr>
            <p:cNvPr id="17" name="object 17"/>
            <p:cNvSpPr/>
            <p:nvPr/>
          </p:nvSpPr>
          <p:spPr>
            <a:xfrm>
              <a:off x="826008" y="4721352"/>
              <a:ext cx="2365248" cy="13197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9056" y="4873752"/>
              <a:ext cx="1996439" cy="10789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0983" y="4744351"/>
              <a:ext cx="2275840" cy="1226820"/>
            </a:xfrm>
            <a:custGeom>
              <a:avLst/>
              <a:gdLst/>
              <a:ahLst/>
              <a:cxnLst/>
              <a:rect l="l" t="t" r="r" b="b"/>
              <a:pathLst>
                <a:path w="2275840" h="1226820">
                  <a:moveTo>
                    <a:pt x="2177308" y="0"/>
                  </a:moveTo>
                  <a:lnTo>
                    <a:pt x="98066" y="0"/>
                  </a:lnTo>
                  <a:lnTo>
                    <a:pt x="59894" y="7706"/>
                  </a:lnTo>
                  <a:lnTo>
                    <a:pt x="28723" y="28721"/>
                  </a:lnTo>
                  <a:lnTo>
                    <a:pt x="7706" y="59889"/>
                  </a:lnTo>
                  <a:lnTo>
                    <a:pt x="0" y="98056"/>
                  </a:lnTo>
                  <a:lnTo>
                    <a:pt x="0" y="1128215"/>
                  </a:lnTo>
                  <a:lnTo>
                    <a:pt x="7706" y="1166388"/>
                  </a:lnTo>
                  <a:lnTo>
                    <a:pt x="28723" y="1197559"/>
                  </a:lnTo>
                  <a:lnTo>
                    <a:pt x="59894" y="1218576"/>
                  </a:lnTo>
                  <a:lnTo>
                    <a:pt x="98066" y="1226282"/>
                  </a:lnTo>
                  <a:lnTo>
                    <a:pt x="2177308" y="1226282"/>
                  </a:lnTo>
                  <a:lnTo>
                    <a:pt x="2215475" y="1218576"/>
                  </a:lnTo>
                  <a:lnTo>
                    <a:pt x="2246643" y="1197559"/>
                  </a:lnTo>
                  <a:lnTo>
                    <a:pt x="2267658" y="1166388"/>
                  </a:lnTo>
                  <a:lnTo>
                    <a:pt x="2275365" y="1128215"/>
                  </a:lnTo>
                  <a:lnTo>
                    <a:pt x="2275365" y="98056"/>
                  </a:lnTo>
                  <a:lnTo>
                    <a:pt x="2267658" y="59889"/>
                  </a:lnTo>
                  <a:lnTo>
                    <a:pt x="2246643" y="28721"/>
                  </a:lnTo>
                  <a:lnTo>
                    <a:pt x="2215475" y="7706"/>
                  </a:lnTo>
                  <a:lnTo>
                    <a:pt x="2177308" y="0"/>
                  </a:lnTo>
                  <a:close/>
                </a:path>
              </a:pathLst>
            </a:custGeom>
            <a:solidFill>
              <a:srgbClr val="AA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70983" y="4744351"/>
              <a:ext cx="2275840" cy="1226820"/>
            </a:xfrm>
            <a:custGeom>
              <a:avLst/>
              <a:gdLst/>
              <a:ahLst/>
              <a:cxnLst/>
              <a:rect l="l" t="t" r="r" b="b"/>
              <a:pathLst>
                <a:path w="2275840" h="1226820">
                  <a:moveTo>
                    <a:pt x="0" y="98066"/>
                  </a:moveTo>
                  <a:lnTo>
                    <a:pt x="7706" y="59894"/>
                  </a:lnTo>
                  <a:lnTo>
                    <a:pt x="28723" y="28723"/>
                  </a:lnTo>
                  <a:lnTo>
                    <a:pt x="59894" y="7706"/>
                  </a:lnTo>
                  <a:lnTo>
                    <a:pt x="98066" y="0"/>
                  </a:lnTo>
                  <a:lnTo>
                    <a:pt x="2177301" y="0"/>
                  </a:lnTo>
                  <a:lnTo>
                    <a:pt x="2215473" y="7706"/>
                  </a:lnTo>
                  <a:lnTo>
                    <a:pt x="2246646" y="28723"/>
                  </a:lnTo>
                  <a:lnTo>
                    <a:pt x="2267664" y="59894"/>
                  </a:lnTo>
                  <a:lnTo>
                    <a:pt x="2275371" y="98066"/>
                  </a:lnTo>
                  <a:lnTo>
                    <a:pt x="2275371" y="1128220"/>
                  </a:lnTo>
                  <a:lnTo>
                    <a:pt x="2267664" y="1166392"/>
                  </a:lnTo>
                  <a:lnTo>
                    <a:pt x="2246646" y="1197565"/>
                  </a:lnTo>
                  <a:lnTo>
                    <a:pt x="2215473" y="1218583"/>
                  </a:lnTo>
                  <a:lnTo>
                    <a:pt x="2177301" y="1226290"/>
                  </a:lnTo>
                  <a:lnTo>
                    <a:pt x="98066" y="1226290"/>
                  </a:lnTo>
                  <a:lnTo>
                    <a:pt x="59894" y="1218583"/>
                  </a:lnTo>
                  <a:lnTo>
                    <a:pt x="28723" y="1197565"/>
                  </a:lnTo>
                  <a:lnTo>
                    <a:pt x="7706" y="1166392"/>
                  </a:lnTo>
                  <a:lnTo>
                    <a:pt x="0" y="1128220"/>
                  </a:lnTo>
                  <a:lnTo>
                    <a:pt x="0" y="9806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78447" y="4868164"/>
            <a:ext cx="1699260" cy="9004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826135">
              <a:lnSpc>
                <a:spcPct val="100000"/>
              </a:lnSpc>
              <a:spcBef>
                <a:spcPts val="675"/>
              </a:spcBef>
            </a:pPr>
            <a:r>
              <a:rPr sz="1600" b="1" spc="-5" dirty="0">
                <a:latin typeface="Arial"/>
                <a:cs typeface="Arial"/>
              </a:rPr>
              <a:t>Map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900"/>
              </a:lnSpc>
              <a:spcBef>
                <a:spcPts val="655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Input</a:t>
            </a:r>
            <a:r>
              <a:rPr sz="1600" spc="-5" dirty="0">
                <a:latin typeface="Arial"/>
                <a:cs typeface="Arial"/>
              </a:rPr>
              <a:t>: </a:t>
            </a:r>
            <a:r>
              <a:rPr sz="1600" spc="-10" dirty="0">
                <a:latin typeface="Arial"/>
                <a:cs typeface="Arial"/>
              </a:rPr>
              <a:t>line </a:t>
            </a:r>
            <a:r>
              <a:rPr sz="1600" dirty="0">
                <a:latin typeface="Arial"/>
                <a:cs typeface="Arial"/>
              </a:rPr>
              <a:t>from </a:t>
            </a:r>
            <a:r>
              <a:rPr sz="1600" spc="-5" dirty="0">
                <a:latin typeface="Arial"/>
                <a:cs typeface="Arial"/>
              </a:rPr>
              <a:t>log 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Output: </a:t>
            </a:r>
            <a:r>
              <a:rPr sz="1600" spc="-5" dirty="0">
                <a:latin typeface="Arial"/>
                <a:cs typeface="Arial"/>
              </a:rPr>
              <a:t>(url,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130040" y="4721352"/>
            <a:ext cx="3779520" cy="1320165"/>
            <a:chOff x="4130040" y="4721352"/>
            <a:chExt cx="3779520" cy="1320165"/>
          </a:xfrm>
        </p:grpSpPr>
        <p:sp>
          <p:nvSpPr>
            <p:cNvPr id="23" name="object 23"/>
            <p:cNvSpPr/>
            <p:nvPr/>
          </p:nvSpPr>
          <p:spPr>
            <a:xfrm>
              <a:off x="4130040" y="4721352"/>
              <a:ext cx="3779519" cy="13197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36136" y="4873752"/>
              <a:ext cx="3636264" cy="10789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77703" y="4744351"/>
              <a:ext cx="3684270" cy="1226820"/>
            </a:xfrm>
            <a:custGeom>
              <a:avLst/>
              <a:gdLst/>
              <a:ahLst/>
              <a:cxnLst/>
              <a:rect l="l" t="t" r="r" b="b"/>
              <a:pathLst>
                <a:path w="3684270" h="1226820">
                  <a:moveTo>
                    <a:pt x="3586124" y="0"/>
                  </a:moveTo>
                  <a:lnTo>
                    <a:pt x="98069" y="0"/>
                  </a:lnTo>
                  <a:lnTo>
                    <a:pt x="59900" y="7706"/>
                  </a:lnTo>
                  <a:lnTo>
                    <a:pt x="28727" y="28721"/>
                  </a:lnTo>
                  <a:lnTo>
                    <a:pt x="7708" y="59889"/>
                  </a:lnTo>
                  <a:lnTo>
                    <a:pt x="0" y="98056"/>
                  </a:lnTo>
                  <a:lnTo>
                    <a:pt x="0" y="1128215"/>
                  </a:lnTo>
                  <a:lnTo>
                    <a:pt x="7708" y="1166387"/>
                  </a:lnTo>
                  <a:lnTo>
                    <a:pt x="28727" y="1197559"/>
                  </a:lnTo>
                  <a:lnTo>
                    <a:pt x="59900" y="1218576"/>
                  </a:lnTo>
                  <a:lnTo>
                    <a:pt x="98069" y="1226282"/>
                  </a:lnTo>
                  <a:lnTo>
                    <a:pt x="3586124" y="1226282"/>
                  </a:lnTo>
                  <a:lnTo>
                    <a:pt x="3624291" y="1218576"/>
                  </a:lnTo>
                  <a:lnTo>
                    <a:pt x="3655460" y="1197559"/>
                  </a:lnTo>
                  <a:lnTo>
                    <a:pt x="3676474" y="1166387"/>
                  </a:lnTo>
                  <a:lnTo>
                    <a:pt x="3684181" y="1128215"/>
                  </a:lnTo>
                  <a:lnTo>
                    <a:pt x="3684181" y="98056"/>
                  </a:lnTo>
                  <a:lnTo>
                    <a:pt x="3676474" y="59889"/>
                  </a:lnTo>
                  <a:lnTo>
                    <a:pt x="3655460" y="28721"/>
                  </a:lnTo>
                  <a:lnTo>
                    <a:pt x="3624291" y="7706"/>
                  </a:lnTo>
                  <a:lnTo>
                    <a:pt x="3586124" y="0"/>
                  </a:lnTo>
                  <a:close/>
                </a:path>
              </a:pathLst>
            </a:custGeom>
            <a:solidFill>
              <a:srgbClr val="FCD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77703" y="4744351"/>
              <a:ext cx="3684270" cy="1226820"/>
            </a:xfrm>
            <a:custGeom>
              <a:avLst/>
              <a:gdLst/>
              <a:ahLst/>
              <a:cxnLst/>
              <a:rect l="l" t="t" r="r" b="b"/>
              <a:pathLst>
                <a:path w="3684270" h="1226820">
                  <a:moveTo>
                    <a:pt x="0" y="98067"/>
                  </a:moveTo>
                  <a:lnTo>
                    <a:pt x="7706" y="59895"/>
                  </a:lnTo>
                  <a:lnTo>
                    <a:pt x="28723" y="28723"/>
                  </a:lnTo>
                  <a:lnTo>
                    <a:pt x="59895" y="7706"/>
                  </a:lnTo>
                  <a:lnTo>
                    <a:pt x="98067" y="0"/>
                  </a:lnTo>
                  <a:lnTo>
                    <a:pt x="3586112" y="0"/>
                  </a:lnTo>
                  <a:lnTo>
                    <a:pt x="3624284" y="7706"/>
                  </a:lnTo>
                  <a:lnTo>
                    <a:pt x="3655457" y="28723"/>
                  </a:lnTo>
                  <a:lnTo>
                    <a:pt x="3676474" y="59895"/>
                  </a:lnTo>
                  <a:lnTo>
                    <a:pt x="3684182" y="98067"/>
                  </a:lnTo>
                  <a:lnTo>
                    <a:pt x="3684182" y="1128220"/>
                  </a:lnTo>
                  <a:lnTo>
                    <a:pt x="3676474" y="1166392"/>
                  </a:lnTo>
                  <a:lnTo>
                    <a:pt x="3655457" y="1197565"/>
                  </a:lnTo>
                  <a:lnTo>
                    <a:pt x="3624284" y="1218583"/>
                  </a:lnTo>
                  <a:lnTo>
                    <a:pt x="3586112" y="1226290"/>
                  </a:lnTo>
                  <a:lnTo>
                    <a:pt x="98067" y="1226290"/>
                  </a:lnTo>
                  <a:lnTo>
                    <a:pt x="59895" y="1218583"/>
                  </a:lnTo>
                  <a:lnTo>
                    <a:pt x="28723" y="1197565"/>
                  </a:lnTo>
                  <a:lnTo>
                    <a:pt x="7706" y="1166392"/>
                  </a:lnTo>
                  <a:lnTo>
                    <a:pt x="0" y="1128220"/>
                  </a:lnTo>
                  <a:lnTo>
                    <a:pt x="0" y="9806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285170" y="4868164"/>
            <a:ext cx="3338829" cy="9004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368425">
              <a:lnSpc>
                <a:spcPct val="100000"/>
              </a:lnSpc>
              <a:spcBef>
                <a:spcPts val="675"/>
              </a:spcBef>
            </a:pPr>
            <a:r>
              <a:rPr sz="1600" b="1" spc="-5" dirty="0">
                <a:latin typeface="Arial"/>
                <a:cs typeface="Arial"/>
              </a:rPr>
              <a:t>Reduce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  <a:spcBef>
                <a:spcPts val="575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Input</a:t>
            </a:r>
            <a:r>
              <a:rPr sz="1600" spc="-5" dirty="0">
                <a:latin typeface="Arial"/>
                <a:cs typeface="Arial"/>
              </a:rPr>
              <a:t>: url,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[accesses]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Output</a:t>
            </a:r>
            <a:r>
              <a:rPr sz="160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url,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sum(accesses)/total_urls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46348" y="5319395"/>
            <a:ext cx="1031875" cy="76200"/>
          </a:xfrm>
          <a:custGeom>
            <a:avLst/>
            <a:gdLst/>
            <a:ahLst/>
            <a:cxnLst/>
            <a:rect l="l" t="t" r="r" b="b"/>
            <a:pathLst>
              <a:path w="1031875" h="76200">
                <a:moveTo>
                  <a:pt x="955154" y="0"/>
                </a:moveTo>
                <a:lnTo>
                  <a:pt x="955154" y="76199"/>
                </a:lnTo>
                <a:lnTo>
                  <a:pt x="1018654" y="44449"/>
                </a:lnTo>
                <a:lnTo>
                  <a:pt x="967854" y="44449"/>
                </a:lnTo>
                <a:lnTo>
                  <a:pt x="967854" y="31749"/>
                </a:lnTo>
                <a:lnTo>
                  <a:pt x="1018654" y="31749"/>
                </a:lnTo>
                <a:lnTo>
                  <a:pt x="955154" y="0"/>
                </a:lnTo>
                <a:close/>
              </a:path>
              <a:path w="1031875" h="76200">
                <a:moveTo>
                  <a:pt x="955154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955154" y="44449"/>
                </a:lnTo>
                <a:lnTo>
                  <a:pt x="955154" y="31749"/>
                </a:lnTo>
                <a:close/>
              </a:path>
              <a:path w="1031875" h="76200">
                <a:moveTo>
                  <a:pt x="1018654" y="31749"/>
                </a:moveTo>
                <a:lnTo>
                  <a:pt x="967854" y="31749"/>
                </a:lnTo>
                <a:lnTo>
                  <a:pt x="967854" y="44449"/>
                </a:lnTo>
                <a:lnTo>
                  <a:pt x="1018654" y="44449"/>
                </a:lnTo>
                <a:lnTo>
                  <a:pt x="1031354" y="38099"/>
                </a:lnTo>
                <a:lnTo>
                  <a:pt x="1018654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42723" y="975054"/>
            <a:ext cx="6941820" cy="204914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434340" indent="-229235">
              <a:lnSpc>
                <a:spcPct val="100000"/>
              </a:lnSpc>
              <a:spcBef>
                <a:spcPts val="850"/>
              </a:spcBef>
              <a:buChar char="•"/>
              <a:tabLst>
                <a:tab pos="434975" algn="l"/>
              </a:tabLst>
            </a:pP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Count URL access</a:t>
            </a:r>
            <a:r>
              <a:rPr sz="2800" spc="-1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800000"/>
                </a:solidFill>
                <a:latin typeface="Arial"/>
                <a:cs typeface="Arial"/>
              </a:rPr>
              <a:t>frequency</a:t>
            </a:r>
            <a:endParaRPr sz="2800">
              <a:latin typeface="Arial"/>
              <a:cs typeface="Arial"/>
            </a:endParaRPr>
          </a:p>
          <a:p>
            <a:pPr marL="662940" lvl="1" indent="-229235">
              <a:lnSpc>
                <a:spcPct val="100000"/>
              </a:lnSpc>
              <a:spcBef>
                <a:spcPts val="535"/>
              </a:spcBef>
              <a:buFont typeface="Arial"/>
              <a:buChar char="–"/>
              <a:tabLst>
                <a:tab pos="663575" algn="l"/>
              </a:tabLst>
            </a:pP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Find </a:t>
            </a:r>
            <a:r>
              <a:rPr sz="2000" i="1" spc="-5" dirty="0">
                <a:solidFill>
                  <a:srgbClr val="FF0000"/>
                </a:solidFill>
                <a:latin typeface="Arial"/>
                <a:cs typeface="Arial"/>
              </a:rPr>
              <a:t>the frequency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of each URL in web</a:t>
            </a:r>
            <a:r>
              <a:rPr sz="2000" i="1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logs</a:t>
            </a:r>
            <a:endParaRPr sz="2000">
              <a:latin typeface="Arial"/>
              <a:cs typeface="Arial"/>
            </a:endParaRPr>
          </a:p>
          <a:p>
            <a:pPr marL="662940" lvl="1" indent="-229235">
              <a:lnSpc>
                <a:spcPct val="100000"/>
              </a:lnSpc>
              <a:spcBef>
                <a:spcPts val="505"/>
              </a:spcBef>
              <a:buChar char="–"/>
              <a:tabLst>
                <a:tab pos="663575" algn="l"/>
              </a:tabLst>
            </a:pPr>
            <a:r>
              <a:rPr sz="2000" dirty="0">
                <a:latin typeface="Arial"/>
                <a:cs typeface="Arial"/>
              </a:rPr>
              <a:t>Run 1: just count </a:t>
            </a:r>
            <a:r>
              <a:rPr sz="2000" spc="-5" dirty="0">
                <a:latin typeface="Arial"/>
                <a:cs typeface="Arial"/>
              </a:rPr>
              <a:t>total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URLs</a:t>
            </a:r>
            <a:endParaRPr sz="2000">
              <a:latin typeface="Arial"/>
              <a:cs typeface="Arial"/>
            </a:endParaRPr>
          </a:p>
          <a:p>
            <a:pPr marL="662940" lvl="1" indent="-229235">
              <a:lnSpc>
                <a:spcPct val="100000"/>
              </a:lnSpc>
              <a:spcBef>
                <a:spcPts val="405"/>
              </a:spcBef>
              <a:buChar char="–"/>
              <a:tabLst>
                <a:tab pos="663575" algn="l"/>
              </a:tabLst>
            </a:pPr>
            <a:r>
              <a:rPr sz="2000" dirty="0">
                <a:latin typeface="Arial"/>
                <a:cs typeface="Arial"/>
              </a:rPr>
              <a:t>Run 2: just like URL count but now we </a:t>
            </a:r>
            <a:r>
              <a:rPr sz="2000" spc="-5" dirty="0">
                <a:latin typeface="Arial"/>
                <a:cs typeface="Arial"/>
              </a:rPr>
              <a:t>stored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total_urls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800" spc="-5" dirty="0">
                <a:latin typeface="Arial"/>
                <a:cs typeface="Arial"/>
              </a:rPr>
              <a:t>Run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2722" y="4412995"/>
            <a:ext cx="635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Run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1385</Words>
  <Application>Microsoft Office PowerPoint</Application>
  <PresentationFormat>On-screen Show (4:3)</PresentationFormat>
  <Paragraphs>259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Office Theme</vt:lpstr>
      <vt:lpstr>PowerPoint Presentation</vt:lpstr>
      <vt:lpstr>Example</vt:lpstr>
      <vt:lpstr>Example</vt:lpstr>
      <vt:lpstr>Word Count Example</vt:lpstr>
      <vt:lpstr>Fault tolerance</vt:lpstr>
      <vt:lpstr>Locality</vt:lpstr>
      <vt:lpstr>Other Examples</vt:lpstr>
      <vt:lpstr>Other Examples</vt:lpstr>
      <vt:lpstr>Other Examples</vt:lpstr>
      <vt:lpstr>Other Examples</vt:lpstr>
      <vt:lpstr>Other Examples</vt:lpstr>
      <vt:lpstr>Other Examples</vt:lpstr>
      <vt:lpstr>Other Examples</vt:lpstr>
      <vt:lpstr>Other Examples: Two rounds</vt:lpstr>
      <vt:lpstr>All is not perfect</vt:lpstr>
      <vt:lpstr>All is not perfect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nausheen</cp:lastModifiedBy>
  <cp:revision>9</cp:revision>
  <dcterms:created xsi:type="dcterms:W3CDTF">2021-11-12T05:06:24Z</dcterms:created>
  <dcterms:modified xsi:type="dcterms:W3CDTF">2022-11-16T08:58:06Z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2021-11-12T00:00:00Z</vt:filetime>
  </property>
</Properties>
</file>