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75" r:id="rId2"/>
    <p:sldId id="307" r:id="rId3"/>
    <p:sldId id="277" r:id="rId4"/>
    <p:sldId id="283" r:id="rId5"/>
    <p:sldId id="284" r:id="rId6"/>
    <p:sldId id="285" r:id="rId7"/>
    <p:sldId id="286" r:id="rId8"/>
    <p:sldId id="287" r:id="rId9"/>
    <p:sldId id="288" r:id="rId10"/>
    <p:sldId id="305" r:id="rId11"/>
    <p:sldId id="289" r:id="rId12"/>
    <p:sldId id="290" r:id="rId13"/>
    <p:sldId id="291" r:id="rId14"/>
    <p:sldId id="306" r:id="rId15"/>
    <p:sldId id="292" r:id="rId16"/>
    <p:sldId id="293" r:id="rId17"/>
    <p:sldId id="296" r:id="rId18"/>
    <p:sldId id="297" r:id="rId19"/>
    <p:sldId id="298" r:id="rId20"/>
    <p:sldId id="299" r:id="rId21"/>
    <p:sldId id="300" r:id="rId22"/>
    <p:sldId id="301" r:id="rId23"/>
    <p:sldId id="30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623C5-9C7B-404A-8369-9A2A25795A2F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75C4F2-466B-4818-A770-90050B497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396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978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C913-6068-462D-8626-DCDE6C0C68F7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5E85-81AA-41CF-B419-6D0252B4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87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C913-6068-462D-8626-DCDE6C0C68F7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5E85-81AA-41CF-B419-6D0252B4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99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C913-6068-462D-8626-DCDE6C0C68F7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5E85-81AA-41CF-B419-6D0252B4B67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9185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C913-6068-462D-8626-DCDE6C0C68F7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5E85-81AA-41CF-B419-6D0252B4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C913-6068-462D-8626-DCDE6C0C68F7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5E85-81AA-41CF-B419-6D0252B4B67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98119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C913-6068-462D-8626-DCDE6C0C68F7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5E85-81AA-41CF-B419-6D0252B4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47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C913-6068-462D-8626-DCDE6C0C68F7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5E85-81AA-41CF-B419-6D0252B4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522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C913-6068-462D-8626-DCDE6C0C68F7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5E85-81AA-41CF-B419-6D0252B4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089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2333" y="76200"/>
            <a:ext cx="10363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524000"/>
            <a:ext cx="10363200" cy="44196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84152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C913-6068-462D-8626-DCDE6C0C68F7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5E85-81AA-41CF-B419-6D0252B4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395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C913-6068-462D-8626-DCDE6C0C68F7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5E85-81AA-41CF-B419-6D0252B4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2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C913-6068-462D-8626-DCDE6C0C68F7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5E85-81AA-41CF-B419-6D0252B4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09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C913-6068-462D-8626-DCDE6C0C68F7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5E85-81AA-41CF-B419-6D0252B4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86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C913-6068-462D-8626-DCDE6C0C68F7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5E85-81AA-41CF-B419-6D0252B4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2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C913-6068-462D-8626-DCDE6C0C68F7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5E85-81AA-41CF-B419-6D0252B4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93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C913-6068-462D-8626-DCDE6C0C68F7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5E85-81AA-41CF-B419-6D0252B4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53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C913-6068-462D-8626-DCDE6C0C68F7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5E85-81AA-41CF-B419-6D0252B4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99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AC913-6068-462D-8626-DCDE6C0C68F7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2605E85-81AA-41CF-B419-6D0252B4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564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FR" altLang="ja-JP" dirty="0" smtClean="0"/>
              <a:t>Introduction to </a:t>
            </a:r>
            <a:r>
              <a:rPr lang="fr-FR" altLang="ja-JP" dirty="0" err="1" smtClean="0"/>
              <a:t>Parallel</a:t>
            </a:r>
            <a:r>
              <a:rPr lang="fr-FR" altLang="ja-JP" dirty="0" smtClean="0"/>
              <a:t> </a:t>
            </a:r>
            <a:r>
              <a:rPr lang="fr-FR" altLang="ja-JP" dirty="0" err="1" smtClean="0"/>
              <a:t>Computing</a:t>
            </a:r>
            <a:endParaRPr lang="fr-FR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5109882" y="5432612"/>
            <a:ext cx="2279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Dr. Nausheen </a:t>
            </a:r>
            <a:r>
              <a:rPr lang="en-US" dirty="0" err="1" smtClean="0"/>
              <a:t>Shoaib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35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 idx="4294967295"/>
          </p:nvPr>
        </p:nvSpPr>
        <p:spPr>
          <a:xfrm>
            <a:off x="2188022" y="277813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Symmetric  vs. Asymmetric Multiprocessing Architecture [1/2]</a:t>
            </a:r>
          </a:p>
        </p:txBody>
      </p:sp>
      <p:pic>
        <p:nvPicPr>
          <p:cNvPr id="58370" name="Picture 2" descr="Image result for symmetric and asymmetric multiprocessi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20462" y="1153885"/>
            <a:ext cx="8927052" cy="48219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8017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GB" sz="2000" b="1"/>
              <a:t>Parallel Execution </a:t>
            </a:r>
            <a:endParaRPr lang="en-GB" sz="2000"/>
          </a:p>
          <a:p>
            <a:pPr lvl="1" eaLnBrk="1" hangingPunct="1">
              <a:lnSpc>
                <a:spcPct val="80000"/>
              </a:lnSpc>
            </a:pPr>
            <a:r>
              <a:rPr lang="en-GB" sz="1800"/>
              <a:t>Execution of a program by more than one task, with each task being able to execute the same or different statement at the same moment in time. </a:t>
            </a:r>
            <a:endParaRPr lang="en-GB" sz="1800" b="1"/>
          </a:p>
          <a:p>
            <a:pPr eaLnBrk="1" hangingPunct="1">
              <a:lnSpc>
                <a:spcPct val="80000"/>
              </a:lnSpc>
            </a:pPr>
            <a:r>
              <a:rPr lang="en-GB" sz="2000" b="1"/>
              <a:t>Shared Memory </a:t>
            </a:r>
            <a:endParaRPr lang="en-GB" sz="2000"/>
          </a:p>
          <a:p>
            <a:pPr lvl="1" eaLnBrk="1" hangingPunct="1">
              <a:lnSpc>
                <a:spcPct val="80000"/>
              </a:lnSpc>
            </a:pPr>
            <a:r>
              <a:rPr lang="en-GB" sz="1800"/>
              <a:t>From a strictly hardware point of view, describes a computer architecture where all processors have direct (usually bus based) access to common physical memory. In a programming sense, it describes a model where parallel tasks all have the same "picture" of memory and can directly address and access the same logical memory locations regardless of where the physical memory actually exists. </a:t>
            </a:r>
            <a:endParaRPr lang="en-GB" sz="1800" b="1"/>
          </a:p>
          <a:p>
            <a:pPr eaLnBrk="1" hangingPunct="1">
              <a:lnSpc>
                <a:spcPct val="80000"/>
              </a:lnSpc>
            </a:pPr>
            <a:r>
              <a:rPr lang="en-GB" sz="2000" b="1"/>
              <a:t>Distributed Memory </a:t>
            </a:r>
            <a:endParaRPr lang="en-GB" sz="2000"/>
          </a:p>
          <a:p>
            <a:pPr lvl="1" eaLnBrk="1" hangingPunct="1">
              <a:lnSpc>
                <a:spcPct val="80000"/>
              </a:lnSpc>
            </a:pPr>
            <a:r>
              <a:rPr lang="en-GB" sz="1800"/>
              <a:t>In hardware, refers to network based memory access for physical memory that is not common. As a programming model, tasks can only logically "see" local machine memory and must use communications to access memory on other machines where other tasks are executing. </a:t>
            </a:r>
            <a:endParaRPr lang="fr-FR" sz="180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err="1" smtClean="0"/>
              <a:t>Some</a:t>
            </a:r>
            <a:r>
              <a:rPr lang="fr-FR" dirty="0" smtClean="0"/>
              <a:t> General </a:t>
            </a:r>
            <a:r>
              <a:rPr lang="fr-FR" dirty="0" err="1" smtClean="0"/>
              <a:t>Parallel</a:t>
            </a:r>
            <a:r>
              <a:rPr lang="fr-FR" dirty="0" smtClean="0"/>
              <a:t> </a:t>
            </a:r>
            <a:r>
              <a:rPr lang="fr-FR" dirty="0" err="1" smtClean="0"/>
              <a:t>Terminology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05533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000" b="1"/>
              <a:t>Communications </a:t>
            </a:r>
            <a:endParaRPr lang="en-GB" sz="2000"/>
          </a:p>
          <a:p>
            <a:pPr lvl="1" eaLnBrk="1" hangingPunct="1">
              <a:lnSpc>
                <a:spcPct val="90000"/>
              </a:lnSpc>
            </a:pPr>
            <a:r>
              <a:rPr lang="en-GB" sz="1800"/>
              <a:t>Parallel tasks typically need to exchange data. There are several ways this can be accomplished, such as through a shared memory bus or over a network, however the actual event of data exchange is commonly referred to as communications regardless of the method employed. </a:t>
            </a:r>
            <a:endParaRPr lang="en-GB" sz="1800" b="1"/>
          </a:p>
          <a:p>
            <a:pPr eaLnBrk="1" hangingPunct="1">
              <a:lnSpc>
                <a:spcPct val="90000"/>
              </a:lnSpc>
            </a:pPr>
            <a:r>
              <a:rPr lang="en-GB" sz="2000" b="1"/>
              <a:t>Synchronization </a:t>
            </a:r>
            <a:endParaRPr lang="en-GB" sz="2000"/>
          </a:p>
          <a:p>
            <a:pPr lvl="1" eaLnBrk="1" hangingPunct="1">
              <a:lnSpc>
                <a:spcPct val="90000"/>
              </a:lnSpc>
            </a:pPr>
            <a:r>
              <a:rPr lang="en-GB" sz="1800"/>
              <a:t>The coordination of parallel tasks in real time, very often associated with communications. Often implemented by establishing a synchronization point within an application where a task may not proceed further until another task(s) reaches the same or logically equivalent point. </a:t>
            </a:r>
            <a:endParaRPr lang="en-GB" altLang="ja-JP" sz="1800"/>
          </a:p>
          <a:p>
            <a:pPr lvl="1" eaLnBrk="1" hangingPunct="1">
              <a:lnSpc>
                <a:spcPct val="90000"/>
              </a:lnSpc>
            </a:pPr>
            <a:r>
              <a:rPr lang="en-GB" altLang="ja-JP" sz="1800"/>
              <a:t>Synchronization usually involves waiting by at least one task, and can therefore cause a parallel application's wall clock execution time to increase.</a:t>
            </a:r>
            <a:r>
              <a:rPr lang="fr-FR" altLang="ja-JP" sz="1800"/>
              <a:t> </a:t>
            </a:r>
            <a:endParaRPr lang="fr-FR" sz="180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err="1" smtClean="0"/>
              <a:t>Some</a:t>
            </a:r>
            <a:r>
              <a:rPr lang="fr-FR" dirty="0" smtClean="0"/>
              <a:t> General </a:t>
            </a:r>
            <a:r>
              <a:rPr lang="fr-FR" dirty="0" err="1" smtClean="0"/>
              <a:t>Parallel</a:t>
            </a:r>
            <a:r>
              <a:rPr lang="fr-FR" dirty="0" smtClean="0"/>
              <a:t> </a:t>
            </a:r>
            <a:r>
              <a:rPr lang="fr-FR" dirty="0" err="1" smtClean="0"/>
              <a:t>Terminology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29331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GB" sz="2000" b="1" dirty="0"/>
              <a:t>Granularity </a:t>
            </a:r>
            <a:endParaRPr lang="en-GB" sz="2000" dirty="0"/>
          </a:p>
          <a:p>
            <a:pPr lvl="1" eaLnBrk="1" hangingPunct="1">
              <a:lnSpc>
                <a:spcPct val="90000"/>
              </a:lnSpc>
            </a:pPr>
            <a:r>
              <a:rPr lang="en-GB" sz="1800" dirty="0"/>
              <a:t>In parallel computing, granularity is a qualitative measure of the ratio of computation to communication. </a:t>
            </a:r>
            <a:endParaRPr lang="en-GB" sz="1800" b="1" i="1" dirty="0"/>
          </a:p>
          <a:p>
            <a:pPr lvl="1" eaLnBrk="1" hangingPunct="1">
              <a:lnSpc>
                <a:spcPct val="90000"/>
              </a:lnSpc>
            </a:pPr>
            <a:r>
              <a:rPr lang="en-GB" sz="1800" b="1" i="1" dirty="0"/>
              <a:t>Coarse: </a:t>
            </a:r>
            <a:r>
              <a:rPr lang="en-GB" sz="1800" dirty="0"/>
              <a:t>relatively large amounts of computational work are done between communication events </a:t>
            </a:r>
            <a:endParaRPr lang="en-GB" sz="1800" b="1" i="1" dirty="0"/>
          </a:p>
          <a:p>
            <a:pPr lvl="1" eaLnBrk="1" hangingPunct="1">
              <a:lnSpc>
                <a:spcPct val="90000"/>
              </a:lnSpc>
            </a:pPr>
            <a:r>
              <a:rPr lang="en-GB" sz="1800" b="1" i="1" dirty="0"/>
              <a:t>Fine:</a:t>
            </a:r>
            <a:r>
              <a:rPr lang="en-GB" sz="1800" dirty="0"/>
              <a:t> relatively small amounts of computational work are done between communication events </a:t>
            </a:r>
            <a:endParaRPr lang="en-GB" sz="1800" b="1" dirty="0"/>
          </a:p>
          <a:p>
            <a:pPr eaLnBrk="1" hangingPunct="1">
              <a:lnSpc>
                <a:spcPct val="90000"/>
              </a:lnSpc>
            </a:pPr>
            <a:r>
              <a:rPr lang="en-GB" sz="2000" b="1" dirty="0"/>
              <a:t>Observed Speedup </a:t>
            </a:r>
            <a:endParaRPr lang="en-GB" sz="2000" dirty="0"/>
          </a:p>
          <a:p>
            <a:pPr lvl="1" eaLnBrk="1" hangingPunct="1">
              <a:lnSpc>
                <a:spcPct val="90000"/>
              </a:lnSpc>
            </a:pPr>
            <a:r>
              <a:rPr lang="en-GB" sz="1800" dirty="0"/>
              <a:t>Observed speedup of a code which has been parallelized, defined as: </a:t>
            </a:r>
          </a:p>
          <a:p>
            <a:pPr lvl="1" algn="ctr" eaLnBrk="1" hangingPunct="1">
              <a:lnSpc>
                <a:spcPct val="90000"/>
              </a:lnSpc>
              <a:buFontTx/>
              <a:buNone/>
            </a:pPr>
            <a:r>
              <a:rPr lang="en-GB" sz="1800" dirty="0"/>
              <a:t>wall-clock time of serial execution</a:t>
            </a:r>
          </a:p>
          <a:p>
            <a:pPr lvl="1" algn="ctr" eaLnBrk="1" hangingPunct="1">
              <a:lnSpc>
                <a:spcPct val="90000"/>
              </a:lnSpc>
              <a:buFontTx/>
              <a:buNone/>
            </a:pPr>
            <a:r>
              <a:rPr lang="en-GB" sz="1800" dirty="0"/>
              <a:t>wall-clock time of parallel execution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dirty="0"/>
              <a:t>One of the simplest and most widely used indicators for a parallel program's performance. </a:t>
            </a:r>
            <a:endParaRPr lang="fr-FR" sz="1800" dirty="0"/>
          </a:p>
        </p:txBody>
      </p:sp>
      <p:sp>
        <p:nvSpPr>
          <p:cNvPr id="30724" name="Line 4"/>
          <p:cNvSpPr>
            <a:spLocks noChangeShapeType="1"/>
          </p:cNvSpPr>
          <p:nvPr/>
        </p:nvSpPr>
        <p:spPr bwMode="auto">
          <a:xfrm>
            <a:off x="3208120" y="5149407"/>
            <a:ext cx="3889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err="1" smtClean="0"/>
              <a:t>Some</a:t>
            </a:r>
            <a:r>
              <a:rPr lang="fr-FR" dirty="0" smtClean="0"/>
              <a:t> General </a:t>
            </a:r>
            <a:r>
              <a:rPr lang="fr-FR" dirty="0" err="1" smtClean="0"/>
              <a:t>Parallel</a:t>
            </a:r>
            <a:r>
              <a:rPr lang="fr-FR" dirty="0" smtClean="0"/>
              <a:t> </a:t>
            </a:r>
            <a:r>
              <a:rPr lang="fr-FR" dirty="0" err="1" smtClean="0"/>
              <a:t>Terminology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14337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1 CS4402 – Parallel Computing Lecture 7 Parallel Graphics – More Fractals  Scheduling. - ppt downlo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399245"/>
            <a:ext cx="9144000" cy="575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15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334" y="1519707"/>
            <a:ext cx="8596668" cy="452165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GB" sz="2000" b="1" dirty="0"/>
              <a:t>Parallel Overhead </a:t>
            </a:r>
            <a:endParaRPr lang="en-GB" sz="2000" dirty="0"/>
          </a:p>
          <a:p>
            <a:pPr lvl="1" eaLnBrk="1" hangingPunct="1"/>
            <a:r>
              <a:rPr lang="en-GB" sz="1800" dirty="0"/>
              <a:t>The amount of time required to coordinate parallel tasks, as opposed to doing useful work. </a:t>
            </a:r>
            <a:r>
              <a:rPr lang="fr-FR" sz="1800" dirty="0" err="1"/>
              <a:t>Parallel</a:t>
            </a:r>
            <a:r>
              <a:rPr lang="fr-FR" sz="1800" dirty="0"/>
              <a:t> </a:t>
            </a:r>
            <a:r>
              <a:rPr lang="fr-FR" sz="1800" dirty="0" err="1"/>
              <a:t>overhead</a:t>
            </a:r>
            <a:r>
              <a:rPr lang="fr-FR" sz="1800" dirty="0"/>
              <a:t> </a:t>
            </a:r>
            <a:r>
              <a:rPr lang="fr-FR" sz="1800" dirty="0" err="1"/>
              <a:t>can</a:t>
            </a:r>
            <a:r>
              <a:rPr lang="fr-FR" sz="1800" dirty="0"/>
              <a:t> </a:t>
            </a:r>
            <a:r>
              <a:rPr lang="fr-FR" sz="1800" dirty="0" err="1"/>
              <a:t>include</a:t>
            </a:r>
            <a:r>
              <a:rPr lang="fr-FR" sz="1800" dirty="0"/>
              <a:t> </a:t>
            </a:r>
            <a:r>
              <a:rPr lang="fr-FR" sz="1800" dirty="0" err="1"/>
              <a:t>factors</a:t>
            </a:r>
            <a:r>
              <a:rPr lang="fr-FR" sz="1800" dirty="0"/>
              <a:t> </a:t>
            </a:r>
            <a:r>
              <a:rPr lang="fr-FR" sz="1800" dirty="0" err="1"/>
              <a:t>such</a:t>
            </a:r>
            <a:r>
              <a:rPr lang="fr-FR" sz="1800" dirty="0"/>
              <a:t> as: </a:t>
            </a:r>
          </a:p>
          <a:p>
            <a:pPr lvl="2" eaLnBrk="1" hangingPunct="1"/>
            <a:r>
              <a:rPr lang="fr-FR" sz="1600" dirty="0" err="1"/>
              <a:t>Task</a:t>
            </a:r>
            <a:r>
              <a:rPr lang="fr-FR" sz="1600" dirty="0"/>
              <a:t> start-up time </a:t>
            </a:r>
          </a:p>
          <a:p>
            <a:pPr lvl="2" eaLnBrk="1" hangingPunct="1"/>
            <a:r>
              <a:rPr lang="fr-FR" sz="1600" dirty="0" err="1"/>
              <a:t>Synchronizations</a:t>
            </a:r>
            <a:r>
              <a:rPr lang="fr-FR" sz="1600" dirty="0"/>
              <a:t> </a:t>
            </a:r>
          </a:p>
          <a:p>
            <a:pPr lvl="2" eaLnBrk="1" hangingPunct="1"/>
            <a:r>
              <a:rPr lang="fr-FR" sz="1600" dirty="0"/>
              <a:t>Data communications </a:t>
            </a:r>
            <a:endParaRPr lang="en-GB" sz="1600" dirty="0"/>
          </a:p>
          <a:p>
            <a:pPr lvl="2" eaLnBrk="1" hangingPunct="1"/>
            <a:r>
              <a:rPr lang="en-GB" sz="1600" dirty="0"/>
              <a:t>Software overhead imposed by parallel compilers, libraries, tools, operating system, etc. </a:t>
            </a:r>
            <a:endParaRPr lang="fr-FR" sz="1600" dirty="0"/>
          </a:p>
          <a:p>
            <a:pPr lvl="2" eaLnBrk="1" hangingPunct="1"/>
            <a:r>
              <a:rPr lang="fr-FR" sz="1600" dirty="0" err="1"/>
              <a:t>Task</a:t>
            </a:r>
            <a:r>
              <a:rPr lang="fr-FR" sz="1600" dirty="0"/>
              <a:t> </a:t>
            </a:r>
            <a:r>
              <a:rPr lang="fr-FR" sz="1600" dirty="0" err="1"/>
              <a:t>termination</a:t>
            </a:r>
            <a:r>
              <a:rPr lang="fr-FR" sz="1600" dirty="0"/>
              <a:t> time </a:t>
            </a:r>
            <a:endParaRPr lang="fr-FR" sz="1600" b="1" dirty="0"/>
          </a:p>
          <a:p>
            <a:pPr eaLnBrk="1" hangingPunct="1"/>
            <a:r>
              <a:rPr lang="fr-FR" sz="2000" b="1" dirty="0" err="1"/>
              <a:t>Massively</a:t>
            </a:r>
            <a:r>
              <a:rPr lang="fr-FR" sz="2000" b="1" dirty="0"/>
              <a:t> </a:t>
            </a:r>
            <a:r>
              <a:rPr lang="fr-FR" sz="2000" b="1" dirty="0" err="1"/>
              <a:t>Parallel</a:t>
            </a:r>
            <a:r>
              <a:rPr lang="fr-FR" sz="2000" b="1" dirty="0"/>
              <a:t> </a:t>
            </a:r>
            <a:endParaRPr lang="en-GB" sz="2000" dirty="0"/>
          </a:p>
          <a:p>
            <a:pPr lvl="1" eaLnBrk="1" hangingPunct="1"/>
            <a:r>
              <a:rPr lang="en-GB" sz="1800" dirty="0"/>
              <a:t>Refers to the hardware that comprises a given parallel system - having many processors. The meaning of many keeps increasing, but currently BG/L pushes this number to 6 digits. </a:t>
            </a:r>
            <a:endParaRPr lang="fr-FR" sz="1800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err="1" smtClean="0"/>
              <a:t>Some</a:t>
            </a:r>
            <a:r>
              <a:rPr lang="fr-FR" dirty="0" smtClean="0"/>
              <a:t> General </a:t>
            </a:r>
            <a:r>
              <a:rPr lang="fr-FR" dirty="0" err="1" smtClean="0"/>
              <a:t>Parallel</a:t>
            </a:r>
            <a:r>
              <a:rPr lang="fr-FR" dirty="0" smtClean="0"/>
              <a:t> </a:t>
            </a:r>
            <a:r>
              <a:rPr lang="fr-FR" dirty="0" err="1" smtClean="0"/>
              <a:t>Terminology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33836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b="1" smtClean="0"/>
              <a:t>Scalability </a:t>
            </a:r>
            <a:endParaRPr lang="en-GB" smtClean="0"/>
          </a:p>
          <a:p>
            <a:pPr lvl="1" eaLnBrk="1" hangingPunct="1"/>
            <a:r>
              <a:rPr lang="en-GB" smtClean="0"/>
              <a:t>Refers to a parallel system's (hardware and/or software) ability to demonstrate a proportionate increase in parallel speedup with the addition of more processors. </a:t>
            </a:r>
            <a:r>
              <a:rPr lang="fr-FR" smtClean="0"/>
              <a:t>Factors that contribute to scalability include: </a:t>
            </a:r>
            <a:endParaRPr lang="en-GB" smtClean="0"/>
          </a:p>
          <a:p>
            <a:pPr lvl="2" eaLnBrk="1" hangingPunct="1"/>
            <a:r>
              <a:rPr lang="en-GB" smtClean="0"/>
              <a:t>Hardware - particularly memory-cpu bandwidths and network communications </a:t>
            </a:r>
            <a:endParaRPr lang="fr-FR" smtClean="0"/>
          </a:p>
          <a:p>
            <a:pPr lvl="2" eaLnBrk="1" hangingPunct="1"/>
            <a:r>
              <a:rPr lang="fr-FR" smtClean="0"/>
              <a:t>Application algorithm </a:t>
            </a:r>
          </a:p>
          <a:p>
            <a:pPr lvl="2" eaLnBrk="1" hangingPunct="1"/>
            <a:r>
              <a:rPr lang="fr-FR" smtClean="0"/>
              <a:t>Parallel overhead related </a:t>
            </a:r>
            <a:endParaRPr lang="en-GB" smtClean="0"/>
          </a:p>
          <a:p>
            <a:pPr lvl="2" eaLnBrk="1" hangingPunct="1"/>
            <a:r>
              <a:rPr lang="en-GB" smtClean="0"/>
              <a:t>Characteristics of your specific application and coding </a:t>
            </a:r>
            <a:endParaRPr lang="fr-FR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err="1" smtClean="0"/>
              <a:t>Some</a:t>
            </a:r>
            <a:r>
              <a:rPr lang="fr-FR" dirty="0" smtClean="0"/>
              <a:t> General </a:t>
            </a:r>
            <a:r>
              <a:rPr lang="fr-FR" dirty="0" err="1" smtClean="0"/>
              <a:t>Parallel</a:t>
            </a:r>
            <a:r>
              <a:rPr lang="fr-FR" dirty="0" smtClean="0"/>
              <a:t> </a:t>
            </a:r>
            <a:r>
              <a:rPr lang="fr-FR" dirty="0" err="1" smtClean="0"/>
              <a:t>Terminology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73418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Shared Memory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981076"/>
            <a:ext cx="7772400" cy="5688013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GB" sz="2000"/>
              <a:t>Shared memory parallel computers vary widely, but generally have in common the ability for all processors to access all memory as global address space. </a:t>
            </a:r>
            <a:endParaRPr lang="fr-FR" sz="2000"/>
          </a:p>
          <a:p>
            <a:pPr eaLnBrk="1" hangingPunct="1"/>
            <a:endParaRPr lang="en-GB" sz="2000"/>
          </a:p>
          <a:p>
            <a:pPr eaLnBrk="1" hangingPunct="1"/>
            <a:endParaRPr lang="en-GB" sz="2000"/>
          </a:p>
          <a:p>
            <a:pPr eaLnBrk="1" hangingPunct="1"/>
            <a:endParaRPr lang="en-GB" sz="2000"/>
          </a:p>
          <a:p>
            <a:pPr eaLnBrk="1" hangingPunct="1"/>
            <a:endParaRPr lang="en-GB" sz="2000"/>
          </a:p>
          <a:p>
            <a:pPr eaLnBrk="1" hangingPunct="1"/>
            <a:endParaRPr lang="en-GB" sz="2000"/>
          </a:p>
          <a:p>
            <a:pPr eaLnBrk="1" hangingPunct="1"/>
            <a:endParaRPr lang="en-GB" sz="2000"/>
          </a:p>
          <a:p>
            <a:pPr eaLnBrk="1" hangingPunct="1"/>
            <a:endParaRPr lang="en-GB" sz="2000"/>
          </a:p>
          <a:p>
            <a:pPr eaLnBrk="1" hangingPunct="1"/>
            <a:r>
              <a:rPr lang="en-GB" sz="2000"/>
              <a:t>Multiple processors can operate independently but share the same memory resources. </a:t>
            </a:r>
            <a:endParaRPr lang="fr-FR" sz="2000"/>
          </a:p>
          <a:p>
            <a:pPr eaLnBrk="1" hangingPunct="1"/>
            <a:r>
              <a:rPr lang="en-GB" sz="2000"/>
              <a:t>Changes in a memory location effected by one processor are visible to all other processors. </a:t>
            </a:r>
            <a:endParaRPr lang="fr-FR" sz="2000"/>
          </a:p>
          <a:p>
            <a:pPr eaLnBrk="1" hangingPunct="1"/>
            <a:r>
              <a:rPr lang="en-GB" altLang="ja-JP" sz="2000"/>
              <a:t>Shared memory machines can be divided into two main classes based upon memory access times: </a:t>
            </a:r>
            <a:r>
              <a:rPr lang="en-GB" altLang="ja-JP" sz="2000" b="1" i="1"/>
              <a:t>UMA</a:t>
            </a:r>
            <a:r>
              <a:rPr lang="en-GB" altLang="ja-JP" sz="2000"/>
              <a:t> and </a:t>
            </a:r>
            <a:r>
              <a:rPr lang="en-GB" altLang="ja-JP" sz="2000" b="1" i="1"/>
              <a:t>NUMA</a:t>
            </a:r>
            <a:r>
              <a:rPr lang="en-GB" altLang="ja-JP" sz="2000"/>
              <a:t>. </a:t>
            </a:r>
            <a:endParaRPr lang="fr-FR" sz="2000"/>
          </a:p>
        </p:txBody>
      </p:sp>
      <p:pic>
        <p:nvPicPr>
          <p:cNvPr id="35844" name="Picture 4" descr="Shared memory architecture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75" y="1944689"/>
            <a:ext cx="3651250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041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Shared Memory : UMA vs. NUMA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fr-FR" sz="2000" dirty="0"/>
              <a:t>Uniform Memory Access (UMA): 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1800" dirty="0"/>
              <a:t>Most commonly represented today by Symmetric Multiprocessor (SMP) machines </a:t>
            </a:r>
            <a:endParaRPr lang="fr-FR" sz="1800" dirty="0"/>
          </a:p>
          <a:p>
            <a:pPr lvl="1" eaLnBrk="1" hangingPunct="1">
              <a:lnSpc>
                <a:spcPct val="80000"/>
              </a:lnSpc>
            </a:pPr>
            <a:r>
              <a:rPr lang="fr-FR" sz="1800" dirty="0" err="1"/>
              <a:t>Identical</a:t>
            </a:r>
            <a:r>
              <a:rPr lang="fr-FR" sz="1800" dirty="0"/>
              <a:t> processors 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1800" dirty="0"/>
              <a:t>Equal access and access times to memory </a:t>
            </a:r>
            <a:endParaRPr lang="fr-FR" sz="1800" dirty="0"/>
          </a:p>
          <a:p>
            <a:pPr lvl="1" eaLnBrk="1" hangingPunct="1">
              <a:lnSpc>
                <a:spcPct val="80000"/>
              </a:lnSpc>
            </a:pPr>
            <a:r>
              <a:rPr lang="en-GB" sz="1800" dirty="0"/>
              <a:t>Sometimes called CC-UMA - Cache Coherent UMA. Cache coherent means if one processor updates a location in shared memory, all the other processors know about the update. </a:t>
            </a:r>
            <a:r>
              <a:rPr lang="fr-FR" sz="1800" dirty="0"/>
              <a:t>Cache </a:t>
            </a:r>
            <a:r>
              <a:rPr lang="fr-FR" sz="1800" dirty="0" err="1"/>
              <a:t>coherency</a:t>
            </a:r>
            <a:r>
              <a:rPr lang="fr-FR" sz="1800" dirty="0"/>
              <a:t> </a:t>
            </a:r>
            <a:r>
              <a:rPr lang="fr-FR" sz="1800" dirty="0" err="1"/>
              <a:t>is</a:t>
            </a:r>
            <a:r>
              <a:rPr lang="fr-FR" sz="1800" dirty="0"/>
              <a:t> </a:t>
            </a:r>
            <a:r>
              <a:rPr lang="fr-FR" sz="1800" dirty="0" err="1"/>
              <a:t>accomplished</a:t>
            </a:r>
            <a:r>
              <a:rPr lang="fr-FR" sz="1800" dirty="0"/>
              <a:t> </a:t>
            </a:r>
            <a:r>
              <a:rPr lang="fr-FR" sz="1800" dirty="0" err="1"/>
              <a:t>at</a:t>
            </a:r>
            <a:r>
              <a:rPr lang="fr-FR" sz="1800" dirty="0"/>
              <a:t> the hardware </a:t>
            </a:r>
            <a:r>
              <a:rPr lang="fr-FR" sz="1800" dirty="0" err="1"/>
              <a:t>level</a:t>
            </a:r>
            <a:r>
              <a:rPr lang="fr-FR" sz="1800" dirty="0"/>
              <a:t>. </a:t>
            </a:r>
          </a:p>
          <a:p>
            <a:pPr eaLnBrk="1" hangingPunct="1">
              <a:lnSpc>
                <a:spcPct val="80000"/>
              </a:lnSpc>
            </a:pPr>
            <a:r>
              <a:rPr lang="en-GB" sz="2000" dirty="0"/>
              <a:t>Non-Uniform Memory Access (NUMA): </a:t>
            </a:r>
            <a:endParaRPr lang="fr-FR" sz="2000" dirty="0"/>
          </a:p>
          <a:p>
            <a:pPr lvl="1" eaLnBrk="1" hangingPunct="1">
              <a:lnSpc>
                <a:spcPct val="80000"/>
              </a:lnSpc>
            </a:pPr>
            <a:r>
              <a:rPr lang="en-GB" sz="1800" dirty="0"/>
              <a:t>Often made by physically linking two or more SMPs </a:t>
            </a:r>
            <a:endParaRPr lang="fr-FR" sz="1800" dirty="0"/>
          </a:p>
          <a:p>
            <a:pPr lvl="1" eaLnBrk="1" hangingPunct="1">
              <a:lnSpc>
                <a:spcPct val="80000"/>
              </a:lnSpc>
            </a:pPr>
            <a:r>
              <a:rPr lang="en-GB" sz="1800" dirty="0"/>
              <a:t>One SMP can directly access memory of another SMP </a:t>
            </a:r>
            <a:endParaRPr lang="fr-FR" sz="1800" dirty="0"/>
          </a:p>
          <a:p>
            <a:pPr lvl="1" eaLnBrk="1" hangingPunct="1">
              <a:lnSpc>
                <a:spcPct val="80000"/>
              </a:lnSpc>
            </a:pPr>
            <a:r>
              <a:rPr lang="en-GB" sz="1800" dirty="0"/>
              <a:t>Not all processors have equal access time to all memories </a:t>
            </a:r>
            <a:endParaRPr lang="fr-FR" sz="1800" dirty="0"/>
          </a:p>
          <a:p>
            <a:pPr lvl="1" eaLnBrk="1" hangingPunct="1">
              <a:lnSpc>
                <a:spcPct val="80000"/>
              </a:lnSpc>
            </a:pPr>
            <a:r>
              <a:rPr lang="en-GB" sz="1800" dirty="0"/>
              <a:t>Memory access across link is slower </a:t>
            </a:r>
            <a:endParaRPr lang="fr-FR" sz="1800" dirty="0"/>
          </a:p>
          <a:p>
            <a:pPr lvl="1" eaLnBrk="1" hangingPunct="1">
              <a:lnSpc>
                <a:spcPct val="80000"/>
              </a:lnSpc>
            </a:pPr>
            <a:r>
              <a:rPr lang="en-GB" sz="1800" dirty="0"/>
              <a:t>If cache coherency is maintained, then may also be called CC-NUMA - Cache Coherent NUMA </a:t>
            </a:r>
            <a:endParaRPr lang="fr-FR" sz="1800" dirty="0"/>
          </a:p>
          <a:p>
            <a:pPr eaLnBrk="1" hangingPunct="1">
              <a:lnSpc>
                <a:spcPct val="80000"/>
              </a:lnSpc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22647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Shared Memory: Pro and Con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fr-FR" sz="2000"/>
              <a:t>Advantages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1800"/>
              <a:t>Global address space provides a user-friendly programming perspective to memory </a:t>
            </a:r>
            <a:endParaRPr lang="fr-FR" sz="1800"/>
          </a:p>
          <a:p>
            <a:pPr lvl="1" eaLnBrk="1" hangingPunct="1">
              <a:lnSpc>
                <a:spcPct val="80000"/>
              </a:lnSpc>
            </a:pPr>
            <a:r>
              <a:rPr lang="en-GB" sz="1800"/>
              <a:t>Data sharing between tasks is both fast and uniform due to the proximity of memory to CPUs </a:t>
            </a:r>
            <a:endParaRPr lang="fr-FR" sz="1800"/>
          </a:p>
          <a:p>
            <a:pPr eaLnBrk="1" hangingPunct="1">
              <a:lnSpc>
                <a:spcPct val="80000"/>
              </a:lnSpc>
            </a:pPr>
            <a:r>
              <a:rPr lang="fr-FR" sz="2000"/>
              <a:t>Disadvantages: 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1800"/>
              <a:t>Primary disadvantage is the lack of scalability between memory and CPUs. Adding more CPUs can geometrically increases traffic on the shared memory-CPU path, and for cache coherent systems, geometrically increase traffic associated with cache/memory management. </a:t>
            </a:r>
            <a:endParaRPr lang="fr-FR" sz="1800"/>
          </a:p>
          <a:p>
            <a:pPr lvl="1" eaLnBrk="1" hangingPunct="1">
              <a:lnSpc>
                <a:spcPct val="80000"/>
              </a:lnSpc>
            </a:pPr>
            <a:r>
              <a:rPr lang="en-GB" sz="1800"/>
              <a:t>Programmer responsibility for synchronization constructs that insure "correct" access of global memory. </a:t>
            </a:r>
            <a:endParaRPr lang="fr-FR" sz="1800"/>
          </a:p>
          <a:p>
            <a:pPr lvl="1" eaLnBrk="1" hangingPunct="1">
              <a:lnSpc>
                <a:spcPct val="80000"/>
              </a:lnSpc>
            </a:pPr>
            <a:r>
              <a:rPr lang="en-GB" sz="1800"/>
              <a:t>Expense: it becomes increasingly difficult and expensive to design and produce shared memory machines with ever increasing numbers of processors. </a:t>
            </a:r>
            <a:endParaRPr lang="fr-FR" sz="1800"/>
          </a:p>
          <a:p>
            <a:pPr eaLnBrk="1" hangingPunct="1">
              <a:lnSpc>
                <a:spcPct val="80000"/>
              </a:lnSpc>
            </a:pPr>
            <a:endParaRPr lang="fr-FR" sz="2000"/>
          </a:p>
        </p:txBody>
      </p:sp>
    </p:spTree>
    <p:extLst>
      <p:ext uri="{BB962C8B-B14F-4D97-AF65-F5344CB8AC3E}">
        <p14:creationId xmlns:p14="http://schemas.microsoft.com/office/powerpoint/2010/main" val="189511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Marks Distribution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275" y="1593918"/>
            <a:ext cx="8596668" cy="4806882"/>
          </a:xfrm>
        </p:spPr>
        <p:txBody>
          <a:bodyPr>
            <a:normAutofit/>
          </a:bodyPr>
          <a:lstStyle/>
          <a:p>
            <a:r>
              <a:rPr lang="en-US" dirty="0" smtClean="0"/>
              <a:t>Assignment, Project, Quiz : 20%</a:t>
            </a:r>
          </a:p>
          <a:p>
            <a:r>
              <a:rPr lang="en-US" dirty="0" smtClean="0"/>
              <a:t>Mid Terms : 30%</a:t>
            </a:r>
          </a:p>
          <a:p>
            <a:r>
              <a:rPr lang="en-US" dirty="0" smtClean="0"/>
              <a:t>Final: 50%</a:t>
            </a:r>
          </a:p>
          <a:p>
            <a:endParaRPr lang="en-US" dirty="0"/>
          </a:p>
          <a:p>
            <a:r>
              <a:rPr lang="en-US" dirty="0" smtClean="0"/>
              <a:t>Google Classroom: </a:t>
            </a:r>
            <a:r>
              <a:rPr lang="en-US" dirty="0" err="1"/>
              <a:t>priwxlk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Book:</a:t>
            </a:r>
          </a:p>
          <a:p>
            <a:pPr marL="0" indent="0">
              <a:buNone/>
            </a:pPr>
            <a:r>
              <a:rPr lang="en-US" b="1" dirty="0" smtClean="0"/>
              <a:t>1</a:t>
            </a:r>
            <a:r>
              <a:rPr lang="en-US" b="1" dirty="0"/>
              <a:t>. </a:t>
            </a:r>
            <a:r>
              <a:rPr lang="en-US" b="1" dirty="0" smtClean="0"/>
              <a:t> </a:t>
            </a:r>
            <a:r>
              <a:rPr lang="en-US" b="1" dirty="0"/>
              <a:t>Introduction to Parallel Computing, Second Edition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by </a:t>
            </a:r>
            <a:r>
              <a:rPr lang="en-US" dirty="0" err="1"/>
              <a:t>Ananth</a:t>
            </a:r>
            <a:r>
              <a:rPr lang="en-US" dirty="0"/>
              <a:t> </a:t>
            </a:r>
            <a:r>
              <a:rPr lang="en-US" dirty="0" err="1"/>
              <a:t>Grama</a:t>
            </a:r>
            <a:r>
              <a:rPr lang="en-US" dirty="0"/>
              <a:t>, </a:t>
            </a:r>
            <a:r>
              <a:rPr lang="en-US" dirty="0" err="1"/>
              <a:t>Anshul</a:t>
            </a:r>
            <a:r>
              <a:rPr lang="en-US" dirty="0"/>
              <a:t> Gupta, George </a:t>
            </a:r>
            <a:r>
              <a:rPr lang="en-US" dirty="0" err="1"/>
              <a:t>Karypis</a:t>
            </a:r>
            <a:r>
              <a:rPr lang="en-US" dirty="0"/>
              <a:t>, </a:t>
            </a:r>
            <a:r>
              <a:rPr lang="en-US" dirty="0" err="1"/>
              <a:t>Vipin</a:t>
            </a:r>
            <a:r>
              <a:rPr lang="en-US" dirty="0"/>
              <a:t> Kumar</a:t>
            </a:r>
          </a:p>
          <a:p>
            <a:pPr marL="0" indent="0">
              <a:buNone/>
            </a:pPr>
            <a:r>
              <a:rPr lang="en-US" b="1" dirty="0" smtClean="0"/>
              <a:t>2. Programming Parallel Processors, second Edition </a:t>
            </a:r>
          </a:p>
          <a:p>
            <a:pPr marL="0" indent="0">
              <a:buNone/>
            </a:pPr>
            <a:r>
              <a:rPr lang="en-US" b="1" dirty="0" smtClean="0"/>
              <a:t>     </a:t>
            </a:r>
            <a:r>
              <a:rPr lang="en-US" dirty="0" smtClean="0"/>
              <a:t>by  by David Kirk</a:t>
            </a:r>
          </a:p>
          <a:p>
            <a:pPr marL="0" indent="0">
              <a:buNone/>
            </a:pPr>
            <a:r>
              <a:rPr lang="en-US" dirty="0" smtClean="0"/>
              <a:t>3</a:t>
            </a:r>
            <a:r>
              <a:rPr lang="en-US" b="1" dirty="0" smtClean="0"/>
              <a:t>. Big Data Systems: A 360 degree Approach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by </a:t>
            </a:r>
            <a:r>
              <a:rPr lang="en-US" dirty="0" err="1" smtClean="0"/>
              <a:t>Jawwad</a:t>
            </a:r>
            <a:r>
              <a:rPr lang="en-US" dirty="0" smtClean="0"/>
              <a:t> </a:t>
            </a:r>
            <a:r>
              <a:rPr lang="en-US" dirty="0" err="1" smtClean="0"/>
              <a:t>Shamsi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72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Distributed Memory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025525"/>
            <a:ext cx="7772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1600"/>
              <a:t>Like shared memory systems, distributed memory systems vary widely but share a common characteristic. Distributed memory systems require a communication network to connect inter-processor memory. </a:t>
            </a:r>
            <a:endParaRPr lang="fr-FR" sz="1600"/>
          </a:p>
          <a:p>
            <a:pPr eaLnBrk="1" hangingPunct="1">
              <a:lnSpc>
                <a:spcPct val="90000"/>
              </a:lnSpc>
            </a:pPr>
            <a:r>
              <a:rPr lang="en-GB" sz="1600"/>
              <a:t>Processors have their own local memory. Memory addresses in one processor do not map to another processor, so there is no concept of global address space across all processors. </a:t>
            </a:r>
            <a:endParaRPr lang="fr-FR" sz="1600"/>
          </a:p>
          <a:p>
            <a:pPr eaLnBrk="1" hangingPunct="1">
              <a:lnSpc>
                <a:spcPct val="90000"/>
              </a:lnSpc>
            </a:pPr>
            <a:r>
              <a:rPr lang="en-GB" sz="1600"/>
              <a:t>Because each processor has its own local memory, it operates independently. Changes it makes to its local memory have no effect on the memory of other processors. </a:t>
            </a:r>
            <a:r>
              <a:rPr lang="fr-FR" sz="1600"/>
              <a:t>Hence, the concept of cache coherency does not apply. </a:t>
            </a:r>
          </a:p>
          <a:p>
            <a:pPr eaLnBrk="1" hangingPunct="1">
              <a:lnSpc>
                <a:spcPct val="90000"/>
              </a:lnSpc>
            </a:pPr>
            <a:r>
              <a:rPr lang="en-GB" sz="1600"/>
              <a:t>When a processor needs access to data in another processor, it is usually the task of the programmer to explicitly define how and when data is communicated. </a:t>
            </a:r>
            <a:r>
              <a:rPr lang="fr-FR" sz="1600"/>
              <a:t>Synchronization between tasks is likewise the programmer's responsibility. </a:t>
            </a:r>
          </a:p>
          <a:p>
            <a:pPr eaLnBrk="1" hangingPunct="1">
              <a:lnSpc>
                <a:spcPct val="90000"/>
              </a:lnSpc>
            </a:pPr>
            <a:r>
              <a:rPr lang="en-GB" sz="1600"/>
              <a:t>The network "fabric" used for data transfer varies widely, though it can can be as simple as Ethernet.</a:t>
            </a:r>
            <a:endParaRPr lang="fr-FR" sz="1600"/>
          </a:p>
        </p:txBody>
      </p:sp>
      <p:pic>
        <p:nvPicPr>
          <p:cNvPr id="38916" name="Picture 4" descr="Distributed memory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712" y="4927600"/>
            <a:ext cx="461010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223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Distributed Memory: Pro and Con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fr-FR" sz="2000" dirty="0" err="1"/>
              <a:t>Advantages</a:t>
            </a:r>
            <a:endParaRPr lang="fr-FR" sz="2000" dirty="0"/>
          </a:p>
          <a:p>
            <a:pPr lvl="1" eaLnBrk="1" hangingPunct="1">
              <a:lnSpc>
                <a:spcPct val="90000"/>
              </a:lnSpc>
            </a:pPr>
            <a:r>
              <a:rPr lang="en-GB" sz="1800" dirty="0"/>
              <a:t>Memory is scalable with number of processors. Increase the number of processors and the size of memory increases proportionately. </a:t>
            </a:r>
            <a:endParaRPr lang="fr-FR" sz="1800" dirty="0"/>
          </a:p>
          <a:p>
            <a:pPr lvl="1" eaLnBrk="1" hangingPunct="1">
              <a:lnSpc>
                <a:spcPct val="90000"/>
              </a:lnSpc>
            </a:pPr>
            <a:r>
              <a:rPr lang="en-GB" sz="1800" dirty="0"/>
              <a:t>Each processor can rapidly access its own memory without interference and without the overhead incurred with trying to maintain cache coherency. </a:t>
            </a:r>
            <a:endParaRPr lang="fr-FR" sz="1800" dirty="0"/>
          </a:p>
          <a:p>
            <a:pPr lvl="1" eaLnBrk="1" hangingPunct="1">
              <a:lnSpc>
                <a:spcPct val="90000"/>
              </a:lnSpc>
            </a:pPr>
            <a:r>
              <a:rPr lang="en-GB" sz="1800" dirty="0"/>
              <a:t>Cost effectiveness: can use commodity, off-the-shelf processors and networking. </a:t>
            </a:r>
            <a:endParaRPr lang="fr-FR" sz="1800" dirty="0"/>
          </a:p>
          <a:p>
            <a:pPr eaLnBrk="1" hangingPunct="1">
              <a:lnSpc>
                <a:spcPct val="90000"/>
              </a:lnSpc>
            </a:pPr>
            <a:r>
              <a:rPr lang="fr-FR" sz="2000" dirty="0" err="1"/>
              <a:t>Disadvantages</a:t>
            </a:r>
            <a:endParaRPr lang="fr-FR" sz="2000" dirty="0"/>
          </a:p>
          <a:p>
            <a:pPr lvl="1" eaLnBrk="1" hangingPunct="1">
              <a:lnSpc>
                <a:spcPct val="90000"/>
              </a:lnSpc>
            </a:pPr>
            <a:r>
              <a:rPr lang="en-GB" sz="1800" dirty="0"/>
              <a:t>The programmer is responsible for many of the details associated with data communication between processors. </a:t>
            </a:r>
            <a:endParaRPr lang="fr-FR" sz="1800" dirty="0"/>
          </a:p>
          <a:p>
            <a:pPr lvl="1" eaLnBrk="1" hangingPunct="1">
              <a:lnSpc>
                <a:spcPct val="90000"/>
              </a:lnSpc>
            </a:pPr>
            <a:r>
              <a:rPr lang="en-GB" sz="1800" dirty="0"/>
              <a:t>It may be difficult to map existing data structures, based on global memory, to this memory organization. </a:t>
            </a:r>
            <a:endParaRPr lang="fr-FR" sz="1800" dirty="0"/>
          </a:p>
          <a:p>
            <a:pPr lvl="1" eaLnBrk="1" hangingPunct="1">
              <a:lnSpc>
                <a:spcPct val="90000"/>
              </a:lnSpc>
            </a:pPr>
            <a:r>
              <a:rPr lang="en-GB" altLang="ja-JP" sz="1800" dirty="0"/>
              <a:t>Non-uniform memory access (NUMA) times</a:t>
            </a:r>
            <a:r>
              <a:rPr lang="fr-FR" altLang="ja-JP" sz="1800" dirty="0"/>
              <a:t> 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420192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Hybrid Distributed-Shared Memory</a:t>
            </a:r>
          </a:p>
        </p:txBody>
      </p:sp>
      <p:graphicFrame>
        <p:nvGraphicFramePr>
          <p:cNvPr id="67656" name="Group 72"/>
          <p:cNvGraphicFramePr>
            <a:graphicFrameLocks noGrp="1"/>
          </p:cNvGraphicFramePr>
          <p:nvPr>
            <p:ph type="tbl" idx="1"/>
          </p:nvPr>
        </p:nvGraphicFramePr>
        <p:xfrm>
          <a:off x="2209800" y="1673226"/>
          <a:ext cx="7772400" cy="4794429"/>
        </p:xfrm>
        <a:graphic>
          <a:graphicData uri="http://schemas.openxmlformats.org/drawingml/2006/table">
            <a:tbl>
              <a:tblPr/>
              <a:tblGrid>
                <a:gridCol w="19431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26935"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en-GB" altLang="ja-JP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Comparison of Shared and Distributed Memory Architectures</a:t>
                      </a:r>
                      <a:r>
                        <a:rPr kumimoji="0" lang="fr-FR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 </a:t>
                      </a:r>
                      <a:endParaRPr kumimoji="0" lang="fr-F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charset="-128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53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Architecture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CC-UMA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CC-NUMA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Distributed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2519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Examples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en-GB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SMPs </a:t>
                      </a:r>
                      <a:br>
                        <a:rPr kumimoji="0" lang="en-GB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en-GB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Sun Vexx </a:t>
                      </a:r>
                      <a:br>
                        <a:rPr kumimoji="0" lang="en-GB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en-GB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DEC/Compaq </a:t>
                      </a:r>
                      <a:br>
                        <a:rPr kumimoji="0" lang="en-GB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en-GB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SGI Challenge </a:t>
                      </a:r>
                      <a:br>
                        <a:rPr kumimoji="0" lang="en-GB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en-GB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IBM POWER3</a:t>
                      </a:r>
                      <a:r>
                        <a:rPr kumimoji="0" lang="fr-FR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 </a:t>
                      </a:r>
                      <a:endParaRPr kumimoji="0" lang="fr-F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charset="-128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Bull NovaScale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SGI Origin </a:t>
                      </a:r>
                      <a:br>
                        <a:rPr kumimoji="0" lang="fr-FR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fr-FR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Sequent </a:t>
                      </a:r>
                      <a:br>
                        <a:rPr kumimoji="0" lang="fr-FR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fr-FR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HP Exemplar </a:t>
                      </a:r>
                      <a:br>
                        <a:rPr kumimoji="0" lang="fr-FR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fr-FR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DEC/Compaq </a:t>
                      </a:r>
                      <a:br>
                        <a:rPr kumimoji="0" lang="fr-FR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fr-FR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IBM POWER4 (MCM) </a:t>
                      </a:r>
                      <a:endParaRPr kumimoji="0" lang="fr-F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charset="-128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Cray T3E </a:t>
                      </a:r>
                      <a:br>
                        <a:rPr kumimoji="0" lang="fr-FR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fr-FR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Maspar </a:t>
                      </a:r>
                      <a:br>
                        <a:rPr kumimoji="0" lang="fr-FR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fr-FR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IBM SP2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IBM BlueGene</a:t>
                      </a:r>
                      <a:endParaRPr kumimoji="0" lang="fr-F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charset="-128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2288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Communications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MPI </a:t>
                      </a:r>
                      <a:br>
                        <a:rPr kumimoji="0" lang="fr-FR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fr-FR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Threads </a:t>
                      </a:r>
                      <a:br>
                        <a:rPr kumimoji="0" lang="fr-FR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fr-FR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OpenMP </a:t>
                      </a:r>
                      <a:br>
                        <a:rPr kumimoji="0" lang="fr-FR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fr-FR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shmem </a:t>
                      </a:r>
                      <a:endParaRPr kumimoji="0" lang="fr-F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charset="-128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MPI </a:t>
                      </a:r>
                      <a:br>
                        <a:rPr kumimoji="0" lang="fr-FR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fr-FR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Threads </a:t>
                      </a:r>
                      <a:br>
                        <a:rPr kumimoji="0" lang="fr-FR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fr-FR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OpenMP </a:t>
                      </a:r>
                      <a:br>
                        <a:rPr kumimoji="0" lang="fr-FR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fr-FR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shmem </a:t>
                      </a:r>
                      <a:endParaRPr kumimoji="0" lang="fr-F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charset="-128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MPI </a:t>
                      </a:r>
                      <a:endParaRPr kumimoji="0" lang="fr-F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charset="-128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269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ja-JP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Scalability </a:t>
                      </a:r>
                      <a:endParaRPr kumimoji="0" lang="fr-FR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charset="-128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to 10s of processors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to 100s of processors </a:t>
                      </a:r>
                      <a:endParaRPr kumimoji="0" lang="fr-F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charset="-128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to 1000s of processors 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00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Draw Backs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Memory-CPU bandwidth </a:t>
                      </a:r>
                      <a:endParaRPr kumimoji="0" lang="fr-F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charset="-128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en-GB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Memory-CPU bandwidth</a:t>
                      </a:r>
                      <a:br>
                        <a:rPr kumimoji="0" lang="en-GB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en-GB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Non-uniform access times</a:t>
                      </a:r>
                      <a:r>
                        <a:rPr kumimoji="0" lang="fr-FR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 </a:t>
                      </a:r>
                      <a:endParaRPr kumimoji="0" lang="fr-F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charset="-128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en-GB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System administration </a:t>
                      </a:r>
                      <a:br>
                        <a:rPr kumimoji="0" lang="en-GB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en-GB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Programming is hard to develop and maintain</a:t>
                      </a:r>
                      <a:r>
                        <a:rPr kumimoji="0" lang="fr-FR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 </a:t>
                      </a:r>
                      <a:endParaRPr kumimoji="0" lang="fr-F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charset="-128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269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ja-JP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Software Availability</a:t>
                      </a:r>
                      <a:endParaRPr kumimoji="0" lang="fr-FR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charset="-128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many 1000s ISVs </a:t>
                      </a:r>
                      <a:endParaRPr kumimoji="0" lang="fr-F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charset="-128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many 1000s ISVs </a:t>
                      </a:r>
                      <a:endParaRPr kumimoji="0" lang="fr-F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charset="-128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100s ISVs </a:t>
                      </a:r>
                      <a:endParaRPr kumimoji="0" lang="fr-F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charset="-128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1002" name="Text Box 47"/>
          <p:cNvSpPr txBox="1">
            <a:spLocks noChangeArrowheads="1"/>
          </p:cNvSpPr>
          <p:nvPr/>
        </p:nvSpPr>
        <p:spPr bwMode="auto">
          <a:xfrm>
            <a:off x="2332039" y="979489"/>
            <a:ext cx="72929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E47C23"/>
              </a:buClr>
              <a:buSzPct val="80000"/>
              <a:buFont typeface="Webdings" panose="05030102010509060703" pitchFamily="18" charset="2"/>
              <a:buChar char="&lt;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spcBef>
                <a:spcPct val="20000"/>
              </a:spcBef>
              <a:buClr>
                <a:srgbClr val="E47C23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spcBef>
                <a:spcPct val="20000"/>
              </a:spcBef>
              <a:buClr>
                <a:srgbClr val="E47C23"/>
              </a:buClr>
              <a:buSzPct val="80000"/>
              <a:buFont typeface="Symbol" panose="05050102010706020507" pitchFamily="18" charset="2"/>
              <a:buChar char=""/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lr>
                <a:srgbClr val="E47C23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lr>
                <a:srgbClr val="E47C23"/>
              </a:buClr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47C23"/>
              </a:buClr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47C23"/>
              </a:buClr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47C23"/>
              </a:buClr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47C23"/>
              </a:buClr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ja-JP" sz="2000"/>
              <a:t>Summarizing a few of the key characteristics of shared and distributed memory machines</a:t>
            </a:r>
            <a:r>
              <a:rPr lang="fr-FR" altLang="ja-JP" sz="2000"/>
              <a:t> </a:t>
            </a:r>
            <a:endParaRPr lang="fr-FR" sz="2000"/>
          </a:p>
        </p:txBody>
      </p:sp>
    </p:spTree>
    <p:extLst>
      <p:ext uri="{BB962C8B-B14F-4D97-AF65-F5344CB8AC3E}">
        <p14:creationId xmlns:p14="http://schemas.microsoft.com/office/powerpoint/2010/main" val="307127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Hybrid Distributed-Shared Memory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3433" y="1270000"/>
            <a:ext cx="7772400" cy="554355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GB" dirty="0"/>
              <a:t>The largest and fastest computers in the world today employ both shared and distributed memory architectures.</a:t>
            </a:r>
          </a:p>
          <a:p>
            <a:pPr eaLnBrk="1" hangingPunct="1">
              <a:lnSpc>
                <a:spcPct val="80000"/>
              </a:lnSpc>
            </a:pPr>
            <a:endParaRPr lang="fr-FR" dirty="0"/>
          </a:p>
          <a:p>
            <a:pPr eaLnBrk="1" hangingPunct="1">
              <a:lnSpc>
                <a:spcPct val="80000"/>
              </a:lnSpc>
            </a:pPr>
            <a:endParaRPr lang="fr-FR" dirty="0"/>
          </a:p>
          <a:p>
            <a:pPr eaLnBrk="1" hangingPunct="1">
              <a:lnSpc>
                <a:spcPct val="80000"/>
              </a:lnSpc>
            </a:pPr>
            <a:endParaRPr lang="fr-FR" dirty="0"/>
          </a:p>
          <a:p>
            <a:pPr eaLnBrk="1" hangingPunct="1">
              <a:lnSpc>
                <a:spcPct val="80000"/>
              </a:lnSpc>
            </a:pPr>
            <a:endParaRPr lang="fr-FR" dirty="0"/>
          </a:p>
          <a:p>
            <a:pPr eaLnBrk="1" hangingPunct="1">
              <a:lnSpc>
                <a:spcPct val="80000"/>
              </a:lnSpc>
            </a:pPr>
            <a:endParaRPr lang="fr-FR" dirty="0"/>
          </a:p>
          <a:p>
            <a:pPr eaLnBrk="1" hangingPunct="1">
              <a:lnSpc>
                <a:spcPct val="80000"/>
              </a:lnSpc>
            </a:pPr>
            <a:endParaRPr lang="fr-FR" dirty="0"/>
          </a:p>
          <a:p>
            <a:pPr eaLnBrk="1" hangingPunct="1">
              <a:lnSpc>
                <a:spcPct val="80000"/>
              </a:lnSpc>
            </a:pPr>
            <a:endParaRPr lang="fr-FR" dirty="0"/>
          </a:p>
          <a:p>
            <a:pPr eaLnBrk="1" hangingPunct="1">
              <a:lnSpc>
                <a:spcPct val="80000"/>
              </a:lnSpc>
            </a:pPr>
            <a:r>
              <a:rPr lang="en-GB" dirty="0"/>
              <a:t>The shared memory component is usually a cache coherent SMP machine. Processors on a given SMP can address that machine's memory as global. </a:t>
            </a:r>
            <a:endParaRPr lang="fr-FR" dirty="0"/>
          </a:p>
          <a:p>
            <a:pPr eaLnBrk="1" hangingPunct="1">
              <a:lnSpc>
                <a:spcPct val="80000"/>
              </a:lnSpc>
            </a:pPr>
            <a:r>
              <a:rPr lang="en-GB" dirty="0"/>
              <a:t>The distributed memory component is the networking of multiple SMPs. SMPs know only about their own memory - not the memory on another SMP. Therefore, network communications are required to move data from one SMP to another. </a:t>
            </a:r>
            <a:endParaRPr lang="fr-FR" dirty="0"/>
          </a:p>
          <a:p>
            <a:pPr eaLnBrk="1" hangingPunct="1">
              <a:lnSpc>
                <a:spcPct val="80000"/>
              </a:lnSpc>
            </a:pPr>
            <a:r>
              <a:rPr lang="en-GB" dirty="0"/>
              <a:t>Current trends seem to indicate that this type of memory architecture will continue to prevail and increase at the high end of computing for the foreseeable future. </a:t>
            </a:r>
            <a:endParaRPr lang="fr-FR" dirty="0"/>
          </a:p>
          <a:p>
            <a:pPr eaLnBrk="1" hangingPunct="1">
              <a:lnSpc>
                <a:spcPct val="80000"/>
              </a:lnSpc>
            </a:pPr>
            <a:r>
              <a:rPr lang="en-GB" dirty="0"/>
              <a:t>Advantages and Disadvantages: whatever is common to both shared and distributed memory architectures. </a:t>
            </a:r>
            <a:endParaRPr lang="fr-FR" dirty="0"/>
          </a:p>
        </p:txBody>
      </p:sp>
      <p:pic>
        <p:nvPicPr>
          <p:cNvPr id="41988" name="Picture 4" descr="Hybrid memory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599" y="1930400"/>
            <a:ext cx="461010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36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smtClean="0"/>
              <a:t>Flynn </a:t>
            </a:r>
            <a:r>
              <a:rPr lang="fr-FR" dirty="0" err="1" smtClean="0"/>
              <a:t>Taxanomy</a:t>
            </a:r>
            <a:endParaRPr lang="fr-FR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ja-JP" smtClean="0"/>
              <a:t>The matrix below defines the 4 possible classifications according to Flynn</a:t>
            </a:r>
            <a:r>
              <a:rPr lang="fr-FR" altLang="ja-JP" smtClean="0"/>
              <a:t> </a:t>
            </a:r>
          </a:p>
          <a:p>
            <a:pPr eaLnBrk="1" hangingPunct="1"/>
            <a:endParaRPr lang="fr-FR" smtClean="0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2" t="46230" r="22240" b="27312"/>
          <a:stretch>
            <a:fillRect/>
          </a:stretch>
        </p:blipFill>
        <p:spPr bwMode="auto">
          <a:xfrm>
            <a:off x="2424114" y="3141664"/>
            <a:ext cx="7056437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968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Flynn </a:t>
            </a:r>
            <a:r>
              <a:rPr lang="fr-FR" dirty="0" err="1"/>
              <a:t>Taxanomy</a:t>
            </a:r>
            <a:endParaRPr lang="en-US" dirty="0"/>
          </a:p>
        </p:txBody>
      </p:sp>
      <p:pic>
        <p:nvPicPr>
          <p:cNvPr id="2050" name="Picture 2" descr="Computer Architecture | Flynn's taxonomy - GeeksforGee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161" y="2096460"/>
            <a:ext cx="7908841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491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ja-JP" smtClean="0"/>
              <a:t>Single Instruction, Single Data (SISD)</a:t>
            </a:r>
            <a:endParaRPr lang="fr-FR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524000"/>
            <a:ext cx="619125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mtClean="0"/>
              <a:t>A serial (non-parallel) computer </a:t>
            </a:r>
          </a:p>
          <a:p>
            <a:pPr eaLnBrk="1" hangingPunct="1">
              <a:lnSpc>
                <a:spcPct val="90000"/>
              </a:lnSpc>
            </a:pPr>
            <a:r>
              <a:rPr lang="en-GB" smtClean="0"/>
              <a:t>Single instruction: only one instruction stream is being acted on by the CPU during any one clock cycle </a:t>
            </a:r>
            <a:endParaRPr lang="fr-FR" smtClean="0"/>
          </a:p>
          <a:p>
            <a:pPr eaLnBrk="1" hangingPunct="1">
              <a:lnSpc>
                <a:spcPct val="90000"/>
              </a:lnSpc>
            </a:pPr>
            <a:r>
              <a:rPr lang="en-GB" smtClean="0"/>
              <a:t>Single data: only one data stream is being used as input during any one clock cycle </a:t>
            </a:r>
            <a:endParaRPr lang="fr-FR" smtClean="0"/>
          </a:p>
          <a:p>
            <a:pPr eaLnBrk="1" hangingPunct="1">
              <a:lnSpc>
                <a:spcPct val="90000"/>
              </a:lnSpc>
            </a:pPr>
            <a:r>
              <a:rPr lang="fr-FR" smtClean="0"/>
              <a:t>Deterministic execution </a:t>
            </a:r>
          </a:p>
          <a:p>
            <a:pPr eaLnBrk="1" hangingPunct="1">
              <a:lnSpc>
                <a:spcPct val="90000"/>
              </a:lnSpc>
            </a:pPr>
            <a:r>
              <a:rPr lang="en-GB" smtClean="0"/>
              <a:t>This is the oldest and until recently, the most prevalent form of computer </a:t>
            </a:r>
            <a:endParaRPr lang="fr-FR" smtClean="0"/>
          </a:p>
          <a:p>
            <a:pPr eaLnBrk="1" hangingPunct="1">
              <a:lnSpc>
                <a:spcPct val="90000"/>
              </a:lnSpc>
            </a:pPr>
            <a:r>
              <a:rPr lang="en-GB" altLang="ja-JP" smtClean="0"/>
              <a:t>Examples: most PCs, single CPU workstations and mainframes </a:t>
            </a:r>
            <a:endParaRPr lang="fr-FR" smtClean="0"/>
          </a:p>
        </p:txBody>
      </p:sp>
      <p:pic>
        <p:nvPicPr>
          <p:cNvPr id="23556" name="Picture 4" descr="SIS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050" y="2708276"/>
            <a:ext cx="1790700" cy="213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085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ja-JP" smtClean="0"/>
              <a:t>Single Instruction, Multiple Data (SIMD)</a:t>
            </a:r>
            <a:endParaRPr lang="fr-FR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7815" y="1270000"/>
            <a:ext cx="7772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1600" dirty="0"/>
              <a:t>A type of </a:t>
            </a:r>
            <a:r>
              <a:rPr lang="fr-FR" sz="1600" dirty="0" err="1"/>
              <a:t>parallel</a:t>
            </a:r>
            <a:r>
              <a:rPr lang="fr-FR" sz="1600" dirty="0"/>
              <a:t> computer </a:t>
            </a:r>
          </a:p>
          <a:p>
            <a:pPr eaLnBrk="1" hangingPunct="1">
              <a:lnSpc>
                <a:spcPct val="90000"/>
              </a:lnSpc>
            </a:pPr>
            <a:r>
              <a:rPr lang="en-GB" sz="1600" dirty="0"/>
              <a:t>Single instruction: All processing units execute the same instruction at any given clock cycle </a:t>
            </a:r>
            <a:endParaRPr lang="fr-FR" sz="1600" dirty="0"/>
          </a:p>
          <a:p>
            <a:pPr eaLnBrk="1" hangingPunct="1">
              <a:lnSpc>
                <a:spcPct val="90000"/>
              </a:lnSpc>
            </a:pPr>
            <a:r>
              <a:rPr lang="en-GB" sz="1600" dirty="0"/>
              <a:t>Multiple data: Each processing unit can operate on a different data element </a:t>
            </a:r>
            <a:endParaRPr lang="fr-FR" sz="1600" dirty="0"/>
          </a:p>
          <a:p>
            <a:pPr eaLnBrk="1" hangingPunct="1">
              <a:lnSpc>
                <a:spcPct val="90000"/>
              </a:lnSpc>
            </a:pPr>
            <a:r>
              <a:rPr lang="en-GB" sz="1600" dirty="0"/>
              <a:t>This type of machine typically has an instruction dispatcher, a very high-bandwidth internal network, and a very large array of very small-capacity instruction units. </a:t>
            </a:r>
            <a:endParaRPr lang="fr-FR" sz="1600" dirty="0"/>
          </a:p>
          <a:p>
            <a:pPr eaLnBrk="1" hangingPunct="1">
              <a:lnSpc>
                <a:spcPct val="90000"/>
              </a:lnSpc>
            </a:pPr>
            <a:r>
              <a:rPr lang="en-GB" sz="1600" dirty="0"/>
              <a:t>Best suited for specialized problems characterized by a high degree of </a:t>
            </a:r>
            <a:r>
              <a:rPr lang="en-GB" sz="1600" dirty="0" err="1"/>
              <a:t>regularity,such</a:t>
            </a:r>
            <a:r>
              <a:rPr lang="en-GB" sz="1600" dirty="0"/>
              <a:t> as image processing. </a:t>
            </a:r>
            <a:endParaRPr lang="fr-FR" sz="1600" dirty="0"/>
          </a:p>
          <a:p>
            <a:pPr eaLnBrk="1" hangingPunct="1">
              <a:lnSpc>
                <a:spcPct val="90000"/>
              </a:lnSpc>
            </a:pPr>
            <a:r>
              <a:rPr lang="fr-FR" sz="1600" dirty="0" err="1"/>
              <a:t>Synchronous</a:t>
            </a:r>
            <a:r>
              <a:rPr lang="fr-FR" sz="1600" dirty="0"/>
              <a:t> (</a:t>
            </a:r>
            <a:r>
              <a:rPr lang="fr-FR" sz="1600" dirty="0" err="1"/>
              <a:t>lockstep</a:t>
            </a:r>
            <a:r>
              <a:rPr lang="fr-FR" sz="1600" dirty="0"/>
              <a:t>) and </a:t>
            </a:r>
            <a:r>
              <a:rPr lang="fr-FR" sz="1600" dirty="0" err="1"/>
              <a:t>deterministic</a:t>
            </a:r>
            <a:r>
              <a:rPr lang="fr-FR" sz="1600" dirty="0"/>
              <a:t> </a:t>
            </a:r>
            <a:r>
              <a:rPr lang="fr-FR" sz="1600" dirty="0" err="1"/>
              <a:t>execution</a:t>
            </a:r>
            <a:r>
              <a:rPr lang="fr-FR" sz="1600" dirty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GB" sz="1600" dirty="0"/>
              <a:t>Two varieties: Processor Arrays and Vector Pipelines </a:t>
            </a:r>
            <a:endParaRPr lang="fr-FR" sz="1600" dirty="0"/>
          </a:p>
          <a:p>
            <a:pPr eaLnBrk="1" hangingPunct="1">
              <a:lnSpc>
                <a:spcPct val="90000"/>
              </a:lnSpc>
            </a:pPr>
            <a:r>
              <a:rPr lang="fr-FR" sz="1600" dirty="0" err="1"/>
              <a:t>Examples</a:t>
            </a:r>
            <a:r>
              <a:rPr lang="fr-FR" sz="1600" dirty="0"/>
              <a:t>: 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1400" dirty="0"/>
              <a:t>Processor </a:t>
            </a:r>
            <a:r>
              <a:rPr lang="fr-FR" sz="1400" dirty="0" err="1"/>
              <a:t>Arrays</a:t>
            </a:r>
            <a:r>
              <a:rPr lang="fr-FR" sz="1400" dirty="0"/>
              <a:t>: Connection Machine CM-2, </a:t>
            </a:r>
            <a:r>
              <a:rPr lang="fr-FR" sz="1400" dirty="0" err="1"/>
              <a:t>Maspar</a:t>
            </a:r>
            <a:r>
              <a:rPr lang="fr-FR" sz="1400" dirty="0"/>
              <a:t> MP-1, MP-2 </a:t>
            </a:r>
          </a:p>
          <a:p>
            <a:pPr lvl="1" eaLnBrk="1" hangingPunct="1">
              <a:lnSpc>
                <a:spcPct val="90000"/>
              </a:lnSpc>
            </a:pPr>
            <a:r>
              <a:rPr lang="fr-FR" altLang="ja-JP" sz="1400" dirty="0" err="1"/>
              <a:t>Vector</a:t>
            </a:r>
            <a:r>
              <a:rPr lang="fr-FR" altLang="ja-JP" sz="1400" dirty="0"/>
              <a:t> Pipelines: IBM 9000, </a:t>
            </a:r>
            <a:r>
              <a:rPr lang="fr-FR" altLang="ja-JP" sz="1400" dirty="0" err="1"/>
              <a:t>Cray</a:t>
            </a:r>
            <a:r>
              <a:rPr lang="fr-FR" altLang="ja-JP" sz="1400" dirty="0"/>
              <a:t> C90, Fujitsu VP, NEC SX-2, Hitachi S820</a:t>
            </a:r>
            <a:endParaRPr lang="fr-FR" sz="1400" dirty="0"/>
          </a:p>
        </p:txBody>
      </p:sp>
      <p:pic>
        <p:nvPicPr>
          <p:cNvPr id="24580" name="Picture 4" descr="SIM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6580" y="3349284"/>
            <a:ext cx="3088077" cy="3378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84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ja-JP" smtClean="0"/>
              <a:t>Multiple Instruction, Single Data (MISD)</a:t>
            </a:r>
            <a:endParaRPr lang="fr-FR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334" y="1270000"/>
            <a:ext cx="7772400" cy="4419600"/>
          </a:xfrm>
        </p:spPr>
        <p:txBody>
          <a:bodyPr/>
          <a:lstStyle/>
          <a:p>
            <a:pPr eaLnBrk="1" hangingPunct="1"/>
            <a:r>
              <a:rPr lang="en-GB" sz="2000" dirty="0"/>
              <a:t>A single data stream is fed into multiple processing units. </a:t>
            </a:r>
            <a:endParaRPr lang="fr-FR" sz="2000" dirty="0"/>
          </a:p>
          <a:p>
            <a:pPr eaLnBrk="1" hangingPunct="1"/>
            <a:r>
              <a:rPr lang="en-GB" sz="2000" dirty="0"/>
              <a:t>Each processing unit operates on the data independently via independent instruction streams. </a:t>
            </a:r>
            <a:endParaRPr lang="fr-FR" sz="2000" dirty="0"/>
          </a:p>
          <a:p>
            <a:pPr eaLnBrk="1" hangingPunct="1"/>
            <a:r>
              <a:rPr lang="en-GB" sz="2000" dirty="0"/>
              <a:t>Few actual examples of this class of parallel computer have ever existed. </a:t>
            </a:r>
            <a:r>
              <a:rPr lang="fr-FR" sz="2000" dirty="0"/>
              <a:t>One </a:t>
            </a:r>
            <a:r>
              <a:rPr lang="fr-FR" sz="2000" dirty="0" err="1"/>
              <a:t>is</a:t>
            </a:r>
            <a:r>
              <a:rPr lang="fr-FR" sz="2000" dirty="0"/>
              <a:t> the </a:t>
            </a:r>
            <a:r>
              <a:rPr lang="fr-FR" sz="2000" dirty="0" err="1"/>
              <a:t>experimental</a:t>
            </a:r>
            <a:r>
              <a:rPr lang="fr-FR" sz="2000" dirty="0"/>
              <a:t> Carnegie-Mellon </a:t>
            </a:r>
            <a:r>
              <a:rPr lang="fr-FR" sz="2000" dirty="0" err="1"/>
              <a:t>C.mmp</a:t>
            </a:r>
            <a:r>
              <a:rPr lang="fr-FR" sz="2000" dirty="0"/>
              <a:t> computer (1971). </a:t>
            </a:r>
          </a:p>
          <a:p>
            <a:pPr eaLnBrk="1" hangingPunct="1"/>
            <a:r>
              <a:rPr lang="en-GB" sz="2000" dirty="0"/>
              <a:t>Some conceivable uses might be: </a:t>
            </a:r>
            <a:endParaRPr lang="fr-FR" sz="2000" dirty="0"/>
          </a:p>
          <a:p>
            <a:pPr lvl="1" eaLnBrk="1" hangingPunct="1"/>
            <a:r>
              <a:rPr lang="en-GB" sz="1800" dirty="0"/>
              <a:t>multiple frequency filters operating on a single signal stream </a:t>
            </a:r>
            <a:endParaRPr lang="fr-FR" sz="1800" dirty="0"/>
          </a:p>
          <a:p>
            <a:pPr eaLnBrk="1" hangingPunct="1"/>
            <a:r>
              <a:rPr lang="en-GB" altLang="ja-JP" sz="2000" dirty="0"/>
              <a:t>multiple cryptography algorithms attempting to crack a single coded message.</a:t>
            </a:r>
            <a:endParaRPr lang="fr-FR" sz="2000" dirty="0"/>
          </a:p>
        </p:txBody>
      </p:sp>
      <p:pic>
        <p:nvPicPr>
          <p:cNvPr id="25604" name="Picture 4" descr="MIS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413" y="4724400"/>
            <a:ext cx="4171950" cy="197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792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ja-JP" dirty="0" smtClean="0"/>
              <a:t>Multiple Instruction, Multiple Data (MIMD)</a:t>
            </a:r>
            <a:endParaRPr lang="fr-FR" dirty="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396" y="1731573"/>
            <a:ext cx="7772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000" dirty="0"/>
              <a:t>Currently, the most common type of parallel computer. Most modern computers fall into this category. </a:t>
            </a:r>
            <a:endParaRPr lang="fr-FR" sz="2000" dirty="0"/>
          </a:p>
          <a:p>
            <a:pPr eaLnBrk="1" hangingPunct="1">
              <a:lnSpc>
                <a:spcPct val="90000"/>
              </a:lnSpc>
            </a:pPr>
            <a:r>
              <a:rPr lang="en-GB" sz="2000" dirty="0"/>
              <a:t>Multiple Instruction: every processor may be executing a different instruction stream </a:t>
            </a:r>
            <a:endParaRPr lang="fr-FR" sz="2000" dirty="0"/>
          </a:p>
          <a:p>
            <a:pPr eaLnBrk="1" hangingPunct="1">
              <a:lnSpc>
                <a:spcPct val="90000"/>
              </a:lnSpc>
            </a:pPr>
            <a:r>
              <a:rPr lang="en-GB" sz="2000" dirty="0"/>
              <a:t>Multiple Data: every processor may be working with a different data stream </a:t>
            </a:r>
            <a:endParaRPr lang="fr-FR" sz="2000" dirty="0"/>
          </a:p>
          <a:p>
            <a:pPr eaLnBrk="1" hangingPunct="1">
              <a:lnSpc>
                <a:spcPct val="90000"/>
              </a:lnSpc>
            </a:pPr>
            <a:r>
              <a:rPr lang="en-GB" sz="2000" dirty="0"/>
              <a:t>Execution can be synchronous or asynchronous, deterministic or non-deterministic </a:t>
            </a:r>
            <a:endParaRPr lang="fr-FR" sz="2000" dirty="0"/>
          </a:p>
          <a:p>
            <a:pPr eaLnBrk="1" hangingPunct="1">
              <a:lnSpc>
                <a:spcPct val="90000"/>
              </a:lnSpc>
            </a:pPr>
            <a:r>
              <a:rPr lang="en-GB" altLang="ja-JP" sz="2000" dirty="0"/>
              <a:t>Examples: most current supercomputers, networked parallel computer "grids" and multi-processor SMP computers - including some types of PCs.</a:t>
            </a:r>
            <a:r>
              <a:rPr lang="fr-FR" altLang="ja-JP" sz="2000" dirty="0"/>
              <a:t> </a:t>
            </a:r>
            <a:endParaRPr lang="fr-FR" sz="2000" dirty="0"/>
          </a:p>
        </p:txBody>
      </p:sp>
      <p:pic>
        <p:nvPicPr>
          <p:cNvPr id="26628" name="Picture 4" descr="MIM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645" y="505844"/>
            <a:ext cx="4171950" cy="233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786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err="1" smtClean="0"/>
              <a:t>Some</a:t>
            </a:r>
            <a:r>
              <a:rPr lang="fr-FR" dirty="0" smtClean="0"/>
              <a:t> General </a:t>
            </a:r>
            <a:r>
              <a:rPr lang="fr-FR" dirty="0" err="1" smtClean="0"/>
              <a:t>Parallel</a:t>
            </a:r>
            <a:r>
              <a:rPr lang="fr-FR" dirty="0" smtClean="0"/>
              <a:t> </a:t>
            </a:r>
            <a:r>
              <a:rPr lang="fr-FR" dirty="0" err="1" smtClean="0"/>
              <a:t>Terminology</a:t>
            </a:r>
            <a:endParaRPr lang="fr-FR" dirty="0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2105025"/>
            <a:ext cx="7772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b="1" smtClean="0"/>
              <a:t>Task </a:t>
            </a:r>
            <a:endParaRPr lang="en-GB" smtClean="0"/>
          </a:p>
          <a:p>
            <a:pPr lvl="1" eaLnBrk="1" hangingPunct="1">
              <a:lnSpc>
                <a:spcPct val="90000"/>
              </a:lnSpc>
            </a:pPr>
            <a:r>
              <a:rPr lang="en-GB" smtClean="0"/>
              <a:t>A logically discrete section of computational work. A task is typically a program or program-like set of instructions that is executed by a processor. </a:t>
            </a:r>
            <a:endParaRPr lang="en-GB" b="1" smtClean="0"/>
          </a:p>
          <a:p>
            <a:pPr eaLnBrk="1" hangingPunct="1">
              <a:lnSpc>
                <a:spcPct val="90000"/>
              </a:lnSpc>
            </a:pPr>
            <a:r>
              <a:rPr lang="en-GB" b="1" smtClean="0"/>
              <a:t>Parallel Task </a:t>
            </a:r>
            <a:endParaRPr lang="en-GB" smtClean="0"/>
          </a:p>
          <a:p>
            <a:pPr lvl="1" eaLnBrk="1" hangingPunct="1">
              <a:lnSpc>
                <a:spcPct val="90000"/>
              </a:lnSpc>
            </a:pPr>
            <a:r>
              <a:rPr lang="en-GB" smtClean="0"/>
              <a:t>A task that can be executed by multiple processors safely (yields correct results) </a:t>
            </a:r>
            <a:endParaRPr lang="en-GB" b="1" smtClean="0"/>
          </a:p>
          <a:p>
            <a:pPr eaLnBrk="1" hangingPunct="1">
              <a:lnSpc>
                <a:spcPct val="90000"/>
              </a:lnSpc>
            </a:pPr>
            <a:r>
              <a:rPr lang="en-GB" b="1" smtClean="0"/>
              <a:t>Serial Execution </a:t>
            </a:r>
            <a:endParaRPr lang="en-GB" smtClean="0"/>
          </a:p>
          <a:p>
            <a:pPr lvl="1" eaLnBrk="1" hangingPunct="1">
              <a:lnSpc>
                <a:spcPct val="90000"/>
              </a:lnSpc>
            </a:pPr>
            <a:r>
              <a:rPr lang="en-GB" smtClean="0"/>
              <a:t>Execution of a program sequentially, one statement at a time. In the simplest sense, this is what happens on a one processor machine. However, virtually all parallel tasks will have sections of a parallel program that must be executed serially. </a:t>
            </a:r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217551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2349</TotalTime>
  <Words>1870</Words>
  <Application>Microsoft Office PowerPoint</Application>
  <PresentationFormat>Widescreen</PresentationFormat>
  <Paragraphs>186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メイリオ</vt:lpstr>
      <vt:lpstr>Arial</vt:lpstr>
      <vt:lpstr>Calibri</vt:lpstr>
      <vt:lpstr>Times New Roman</vt:lpstr>
      <vt:lpstr>Trebuchet MS</vt:lpstr>
      <vt:lpstr>Webdings</vt:lpstr>
      <vt:lpstr>Wingdings 3</vt:lpstr>
      <vt:lpstr>ヒラギノ角ゴ Pro W3</vt:lpstr>
      <vt:lpstr>Facet</vt:lpstr>
      <vt:lpstr>Introduction to Parallel Computing</vt:lpstr>
      <vt:lpstr>Marks Distribution</vt:lpstr>
      <vt:lpstr>Flynn Taxanomy</vt:lpstr>
      <vt:lpstr>Flynn Taxanomy</vt:lpstr>
      <vt:lpstr>Single Instruction, Single Data (SISD)</vt:lpstr>
      <vt:lpstr>Single Instruction, Multiple Data (SIMD)</vt:lpstr>
      <vt:lpstr>Multiple Instruction, Single Data (MISD)</vt:lpstr>
      <vt:lpstr>Multiple Instruction, Multiple Data (MIMD)</vt:lpstr>
      <vt:lpstr>Some General Parallel Terminology</vt:lpstr>
      <vt:lpstr>Symmetric  vs. Asymmetric Multiprocessing Architecture [1/2]</vt:lpstr>
      <vt:lpstr>Some General Parallel Terminology</vt:lpstr>
      <vt:lpstr>Some General Parallel Terminology</vt:lpstr>
      <vt:lpstr>Some General Parallel Terminology</vt:lpstr>
      <vt:lpstr>PowerPoint Presentation</vt:lpstr>
      <vt:lpstr>Some General Parallel Terminology</vt:lpstr>
      <vt:lpstr>Some General Parallel Terminology</vt:lpstr>
      <vt:lpstr>Shared Memory</vt:lpstr>
      <vt:lpstr>Shared Memory : UMA vs. NUMA</vt:lpstr>
      <vt:lpstr>Shared Memory: Pro and Con</vt:lpstr>
      <vt:lpstr>Distributed Memory</vt:lpstr>
      <vt:lpstr>Distributed Memory: Pro and Con</vt:lpstr>
      <vt:lpstr>Hybrid Distributed-Shared Memory</vt:lpstr>
      <vt:lpstr>Hybrid Distributed-Shared Memory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nausheen</dc:creator>
  <cp:lastModifiedBy>OK COMPUTER</cp:lastModifiedBy>
  <cp:revision>134</cp:revision>
  <dcterms:created xsi:type="dcterms:W3CDTF">2020-08-31T07:49:57Z</dcterms:created>
  <dcterms:modified xsi:type="dcterms:W3CDTF">2022-09-08T13:13:10Z</dcterms:modified>
</cp:coreProperties>
</file>