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303" r:id="rId5"/>
    <p:sldId id="261" r:id="rId6"/>
    <p:sldId id="260" r:id="rId7"/>
    <p:sldId id="262" r:id="rId8"/>
    <p:sldId id="263" r:id="rId9"/>
    <p:sldId id="265" r:id="rId10"/>
    <p:sldId id="266" r:id="rId11"/>
    <p:sldId id="264" r:id="rId12"/>
    <p:sldId id="295" r:id="rId13"/>
    <p:sldId id="296" r:id="rId14"/>
    <p:sldId id="297" r:id="rId15"/>
    <p:sldId id="267" r:id="rId16"/>
    <p:sldId id="268" r:id="rId17"/>
    <p:sldId id="270" r:id="rId18"/>
    <p:sldId id="298" r:id="rId19"/>
    <p:sldId id="269" r:id="rId20"/>
    <p:sldId id="271" r:id="rId21"/>
    <p:sldId id="301" r:id="rId22"/>
    <p:sldId id="272" r:id="rId23"/>
    <p:sldId id="302" r:id="rId24"/>
    <p:sldId id="300" r:id="rId25"/>
    <p:sldId id="277" r:id="rId26"/>
    <p:sldId id="304" r:id="rId27"/>
    <p:sldId id="276" r:id="rId28"/>
    <p:sldId id="279" r:id="rId29"/>
    <p:sldId id="280" r:id="rId30"/>
    <p:sldId id="278" r:id="rId31"/>
    <p:sldId id="283" r:id="rId32"/>
    <p:sldId id="281" r:id="rId33"/>
    <p:sldId id="282"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C8D"/>
    <a:srgbClr val="3D3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69" autoAdjust="0"/>
  </p:normalViewPr>
  <p:slideViewPr>
    <p:cSldViewPr>
      <p:cViewPr varScale="1">
        <p:scale>
          <a:sx n="56" d="100"/>
          <a:sy n="56" d="100"/>
        </p:scale>
        <p:origin x="1692"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13F702-81DC-480A-8CB9-07DE38AA09C8}" type="datetimeFigureOut">
              <a:rPr lang="en-US" smtClean="0"/>
              <a:t>11/5/2021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C50A6-5BFD-4317-88B0-499F8B224625}" type="slidenum">
              <a:rPr lang="en-US" smtClean="0"/>
              <a:t>‹#›</a:t>
            </a:fld>
            <a:endParaRPr lang="en-US" dirty="0"/>
          </a:p>
        </p:txBody>
      </p:sp>
    </p:spTree>
    <p:extLst>
      <p:ext uri="{BB962C8B-B14F-4D97-AF65-F5344CB8AC3E}">
        <p14:creationId xmlns:p14="http://schemas.microsoft.com/office/powerpoint/2010/main" val="23746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7</a:t>
            </a:fld>
            <a:endParaRPr lang="en-US" dirty="0"/>
          </a:p>
        </p:txBody>
      </p:sp>
    </p:spTree>
    <p:extLst>
      <p:ext uri="{BB962C8B-B14F-4D97-AF65-F5344CB8AC3E}">
        <p14:creationId xmlns:p14="http://schemas.microsoft.com/office/powerpoint/2010/main" val="178514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17</a:t>
            </a:fld>
            <a:endParaRPr lang="en-US" dirty="0"/>
          </a:p>
        </p:txBody>
      </p:sp>
    </p:spTree>
    <p:extLst>
      <p:ext uri="{BB962C8B-B14F-4D97-AF65-F5344CB8AC3E}">
        <p14:creationId xmlns:p14="http://schemas.microsoft.com/office/powerpoint/2010/main" val="328841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18</a:t>
            </a:fld>
            <a:endParaRPr lang="en-US" dirty="0"/>
          </a:p>
        </p:txBody>
      </p:sp>
    </p:spTree>
    <p:extLst>
      <p:ext uri="{BB962C8B-B14F-4D97-AF65-F5344CB8AC3E}">
        <p14:creationId xmlns:p14="http://schemas.microsoft.com/office/powerpoint/2010/main" val="83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for </a:t>
            </a:r>
            <a:r>
              <a:rPr lang="en-US" dirty="0" err="1"/>
              <a:t>nameNode</a:t>
            </a:r>
            <a:r>
              <a:rPr lang="en-US" baseline="0" dirty="0"/>
              <a:t> </a:t>
            </a:r>
            <a:r>
              <a:rPr lang="en-US" dirty="0"/>
              <a:t>to recognize and respond to failures, it must continually check the health of the cluster. Some of these checks are provided by the heartbeat function.</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19</a:t>
            </a:fld>
            <a:endParaRPr lang="en-US" dirty="0"/>
          </a:p>
        </p:txBody>
      </p:sp>
    </p:spTree>
    <p:extLst>
      <p:ext uri="{BB962C8B-B14F-4D97-AF65-F5344CB8AC3E}">
        <p14:creationId xmlns:p14="http://schemas.microsoft.com/office/powerpoint/2010/main" val="394650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Why have the </a:t>
            </a:r>
            <a:r>
              <a:rPr lang="en-US" dirty="0" err="1">
                <a:effectLst/>
              </a:rPr>
              <a:t>checkpointing</a:t>
            </a:r>
            <a:r>
              <a:rPr lang="en-US" dirty="0">
                <a:effectLst/>
              </a:rPr>
              <a:t> done by a separate piece of hardware?</a:t>
            </a:r>
          </a:p>
          <a:p>
            <a:r>
              <a:rPr lang="en-US" dirty="0">
                <a:effectLst/>
              </a:rPr>
              <a:t>My answer:</a:t>
            </a:r>
            <a:r>
              <a:rPr lang="en-US" baseline="0" dirty="0">
                <a:effectLst/>
              </a:rPr>
              <a:t>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CheckpointNode</a:t>
            </a:r>
            <a:r>
              <a:rPr lang="en-US" sz="1200" b="0" i="0" u="none" strike="noStrike" kern="1200" baseline="0" dirty="0">
                <a:solidFill>
                  <a:schemeClr val="tx1"/>
                </a:solidFill>
                <a:latin typeface="+mn-lt"/>
                <a:ea typeface="+mn-ea"/>
                <a:cs typeface="+mn-cs"/>
              </a:rPr>
              <a:t> usually runs on a different host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it has the same memory requirements as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It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endParaRPr lang="en-US" dirty="0">
              <a:effectLst/>
            </a:endParaRPr>
          </a:p>
        </p:txBody>
      </p:sp>
      <p:sp>
        <p:nvSpPr>
          <p:cNvPr id="4" name="Slide Number Placeholder 3"/>
          <p:cNvSpPr>
            <a:spLocks noGrp="1"/>
          </p:cNvSpPr>
          <p:nvPr>
            <p:ph type="sldNum" sz="quarter" idx="10"/>
          </p:nvPr>
        </p:nvSpPr>
        <p:spPr/>
        <p:txBody>
          <a:bodyPr/>
          <a:lstStyle/>
          <a:p>
            <a:fld id="{A24C50A6-5BFD-4317-88B0-499F8B224625}" type="slidenum">
              <a:rPr lang="en-US" smtClean="0"/>
              <a:t>23</a:t>
            </a:fld>
            <a:endParaRPr lang="en-US" dirty="0"/>
          </a:p>
        </p:txBody>
      </p:sp>
    </p:spTree>
    <p:extLst>
      <p:ext uri="{BB962C8B-B14F-4D97-AF65-F5344CB8AC3E}">
        <p14:creationId xmlns:p14="http://schemas.microsoft.com/office/powerpoint/2010/main" val="382829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How is state mirrored from the checkpoint node to the backup node? Is this likely to have an impact on performance?</a:t>
            </a:r>
          </a:p>
          <a:p>
            <a:endParaRPr lang="en-US" dirty="0">
              <a:effectLst/>
            </a:endParaRPr>
          </a:p>
          <a:p>
            <a:r>
              <a:rPr lang="en-US" dirty="0">
                <a:effectLst/>
              </a:rPr>
              <a:t>My</a:t>
            </a:r>
            <a:r>
              <a:rPr lang="en-US" baseline="0" dirty="0">
                <a:effectLst/>
              </a:rPr>
              <a:t> answer: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BackupNode</a:t>
            </a:r>
            <a:r>
              <a:rPr lang="en-US" sz="1200" b="0" i="0" u="none" strike="noStrike" kern="1200" baseline="0" dirty="0">
                <a:solidFill>
                  <a:schemeClr val="tx1"/>
                </a:solidFill>
                <a:latin typeface="+mn-lt"/>
                <a:ea typeface="+mn-ea"/>
                <a:cs typeface="+mn-cs"/>
              </a:rPr>
              <a:t> accepts the journal stream of namespace transactions from the active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saves them to its own</a:t>
            </a:r>
          </a:p>
          <a:p>
            <a:r>
              <a:rPr lang="en-US" sz="1200" b="0" i="0" u="none" strike="noStrike" kern="1200" baseline="0" dirty="0">
                <a:solidFill>
                  <a:schemeClr val="tx1"/>
                </a:solidFill>
                <a:latin typeface="+mn-lt"/>
                <a:ea typeface="+mn-ea"/>
                <a:cs typeface="+mn-cs"/>
              </a:rPr>
              <a:t>storage directories, and applies these transactions to its own namespace image in memory.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CheckpoingNode</a:t>
            </a:r>
            <a:r>
              <a:rPr lang="en-US" sz="1200" b="0" i="0" u="none" strike="noStrike" kern="1200" baseline="0" dirty="0">
                <a:solidFill>
                  <a:schemeClr val="tx1"/>
                </a:solidFill>
                <a:latin typeface="+mn-lt"/>
                <a:ea typeface="+mn-ea"/>
                <a:cs typeface="+mn-cs"/>
              </a:rPr>
              <a: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They do not contact directly and they do not have a big effect on the performance on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gave them data using two threads.</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24</a:t>
            </a:fld>
            <a:endParaRPr lang="en-US" dirty="0"/>
          </a:p>
        </p:txBody>
      </p:sp>
    </p:spTree>
    <p:extLst>
      <p:ext uri="{BB962C8B-B14F-4D97-AF65-F5344CB8AC3E}">
        <p14:creationId xmlns:p14="http://schemas.microsoft.com/office/powerpoint/2010/main" val="1604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27</a:t>
            </a:fld>
            <a:endParaRPr lang="en-US" dirty="0"/>
          </a:p>
        </p:txBody>
      </p:sp>
    </p:spTree>
    <p:extLst>
      <p:ext uri="{BB962C8B-B14F-4D97-AF65-F5344CB8AC3E}">
        <p14:creationId xmlns:p14="http://schemas.microsoft.com/office/powerpoint/2010/main" val="177586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large cluster, it may not be practical to connect all nodes in a flat topology. A common practice is to spread the nodes across multiple racks. Nodes of a rack share a switch, and rack switches are connected by one or more core switches. Communication between two nodes in different racks has to go through multiple switches.</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28</a:t>
            </a:fld>
            <a:endParaRPr lang="en-US" dirty="0"/>
          </a:p>
        </p:txBody>
      </p:sp>
    </p:spTree>
    <p:extLst>
      <p:ext uri="{BB962C8B-B14F-4D97-AF65-F5344CB8AC3E}">
        <p14:creationId xmlns:p14="http://schemas.microsoft.com/office/powerpoint/2010/main" val="351718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1When there is a need for a new block, the </a:t>
            </a:r>
            <a:r>
              <a:rPr lang="en-US" sz="1200" dirty="0" err="1">
                <a:solidFill>
                  <a:srgbClr val="333C8D"/>
                </a:solidFill>
              </a:rPr>
              <a:t>NameNode</a:t>
            </a:r>
            <a:r>
              <a:rPr lang="en-US" sz="1200" dirty="0">
                <a:solidFill>
                  <a:srgbClr val="333C8D"/>
                </a:solidFill>
              </a:rPr>
              <a:t> allocates a block with a unique block ID and determines a list of </a:t>
            </a:r>
            <a:r>
              <a:rPr lang="en-US" sz="1200" dirty="0" err="1">
                <a:solidFill>
                  <a:srgbClr val="333C8D"/>
                </a:solidFill>
              </a:rPr>
              <a:t>DataNodes</a:t>
            </a:r>
            <a:r>
              <a:rPr lang="en-US" sz="1200" dirty="0">
                <a:solidFill>
                  <a:srgbClr val="333C8D"/>
                </a:solidFill>
              </a:rPr>
              <a:t> to host replicas of the block. </a:t>
            </a:r>
          </a:p>
          <a:p>
            <a:r>
              <a:rPr lang="en-US" sz="1200" dirty="0">
                <a:solidFill>
                  <a:srgbClr val="333C8D"/>
                </a:solidFill>
              </a:rPr>
              <a:t>2The </a:t>
            </a:r>
            <a:r>
              <a:rPr lang="en-US" sz="1200" dirty="0" err="1">
                <a:solidFill>
                  <a:srgbClr val="333C8D"/>
                </a:solidFill>
              </a:rPr>
              <a:t>DataNodes</a:t>
            </a:r>
            <a:r>
              <a:rPr lang="en-US" sz="1200" dirty="0">
                <a:solidFill>
                  <a:srgbClr val="333C8D"/>
                </a:solidFill>
              </a:rPr>
              <a:t> form a pipeline, the order of which minimizes the total network distance from the client to the last </a:t>
            </a:r>
            <a:r>
              <a:rPr lang="en-US" sz="1200" dirty="0" err="1">
                <a:solidFill>
                  <a:srgbClr val="333C8D"/>
                </a:solidFill>
              </a:rPr>
              <a:t>DataNode</a:t>
            </a:r>
            <a:r>
              <a:rPr lang="en-US" sz="1200" dirty="0">
                <a:solidFill>
                  <a:srgbClr val="333C8D"/>
                </a:solidFill>
              </a:rPr>
              <a:t>. </a:t>
            </a:r>
          </a:p>
        </p:txBody>
      </p:sp>
      <p:sp>
        <p:nvSpPr>
          <p:cNvPr id="4" name="Slide Number Placeholder 3"/>
          <p:cNvSpPr>
            <a:spLocks noGrp="1"/>
          </p:cNvSpPr>
          <p:nvPr>
            <p:ph type="sldNum" sz="quarter" idx="10"/>
          </p:nvPr>
        </p:nvSpPr>
        <p:spPr/>
        <p:txBody>
          <a:bodyPr/>
          <a:lstStyle/>
          <a:p>
            <a:fld id="{A24C50A6-5BFD-4317-88B0-499F8B224625}" type="slidenum">
              <a:rPr lang="en-US" smtClean="0"/>
              <a:t>31</a:t>
            </a:fld>
            <a:endParaRPr lang="en-US" dirty="0"/>
          </a:p>
        </p:txBody>
      </p:sp>
    </p:spTree>
    <p:extLst>
      <p:ext uri="{BB962C8B-B14F-4D97-AF65-F5344CB8AC3E}">
        <p14:creationId xmlns:p14="http://schemas.microsoft.com/office/powerpoint/2010/main" val="295398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C8D"/>
                </a:solidFill>
              </a:rPr>
              <a:t>3Bytes are pushed to the pipeline as a sequence of </a:t>
            </a:r>
            <a:r>
              <a:rPr lang="en-US" sz="1200" i="1" dirty="0">
                <a:solidFill>
                  <a:srgbClr val="333C8D"/>
                </a:solidFill>
              </a:rPr>
              <a:t>packets</a:t>
            </a:r>
            <a:r>
              <a:rPr lang="en-US" sz="1200" dirty="0">
                <a:solidFill>
                  <a:srgbClr val="333C8D"/>
                </a:solidFill>
              </a:rPr>
              <a:t>. The bytes that an application writes first buffer at the client side. After a packet buffer is filled (typically </a:t>
            </a:r>
            <a:r>
              <a:rPr lang="en-US" sz="1200" i="1" dirty="0">
                <a:solidFill>
                  <a:srgbClr val="333C8D"/>
                </a:solidFill>
              </a:rPr>
              <a:t>64 KB</a:t>
            </a:r>
            <a:r>
              <a:rPr lang="en-US" sz="1200" dirty="0">
                <a:solidFill>
                  <a:srgbClr val="333C8D"/>
                </a:solidFill>
              </a:rPr>
              <a:t>), the data are pushed to the pipeline. </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32</a:t>
            </a:fld>
            <a:endParaRPr lang="en-US" dirty="0"/>
          </a:p>
        </p:txBody>
      </p:sp>
    </p:spTree>
    <p:extLst>
      <p:ext uri="{BB962C8B-B14F-4D97-AF65-F5344CB8AC3E}">
        <p14:creationId xmlns:p14="http://schemas.microsoft.com/office/powerpoint/2010/main" val="84582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33</a:t>
            </a:fld>
            <a:endParaRPr lang="en-US" dirty="0"/>
          </a:p>
        </p:txBody>
      </p:sp>
    </p:spTree>
    <p:extLst>
      <p:ext uri="{BB962C8B-B14F-4D97-AF65-F5344CB8AC3E}">
        <p14:creationId xmlns:p14="http://schemas.microsoft.com/office/powerpoint/2010/main" val="313494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yhy</a:t>
            </a:r>
            <a:r>
              <a:rPr lang="en-US" dirty="0"/>
              <a:t> single </a:t>
            </a:r>
            <a:r>
              <a:rPr lang="en-US" dirty="0" err="1"/>
              <a:t>NameNode</a:t>
            </a:r>
            <a:r>
              <a:rPr lang="en-US" dirty="0"/>
              <a:t>?</a:t>
            </a:r>
            <a:r>
              <a:rPr lang="en-US" baseline="0" dirty="0"/>
              <a:t> Will get the answer from </a:t>
            </a:r>
            <a:r>
              <a:rPr lang="en-US" baseline="0" dirty="0" err="1"/>
              <a:t>expriment</a:t>
            </a:r>
            <a:r>
              <a:rPr lang="en-US" baseline="0" dirty="0"/>
              <a:t> result from Yahoo! Later.</a:t>
            </a:r>
            <a:endParaRPr lang="en-US" dirty="0"/>
          </a:p>
          <a:p>
            <a:endParaRPr lang="en-US" dirty="0"/>
          </a:p>
          <a:p>
            <a:r>
              <a:rPr lang="en-US" dirty="0"/>
              <a:t>We will talk</a:t>
            </a:r>
            <a:r>
              <a:rPr lang="en-US" baseline="0" dirty="0"/>
              <a:t> about each point later.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8</a:t>
            </a:fld>
            <a:endParaRPr lang="en-US" dirty="0"/>
          </a:p>
        </p:txBody>
      </p:sp>
    </p:spTree>
    <p:extLst>
      <p:ext uri="{BB962C8B-B14F-4D97-AF65-F5344CB8AC3E}">
        <p14:creationId xmlns:p14="http://schemas.microsoft.com/office/powerpoint/2010/main" val="247008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blocks that make up a file, the more machines the data can potentially spread. The more CPU cores and disk drives that have a piece of my data mean more parallel processing power and faster results. This is the motivation behind building large, </a:t>
            </a:r>
            <a:r>
              <a:rPr lang="en-US" sz="1200" b="1" kern="1200" dirty="0">
                <a:solidFill>
                  <a:schemeClr val="tx1"/>
                </a:solidFill>
                <a:effectLst/>
                <a:latin typeface="+mn-lt"/>
                <a:ea typeface="+mn-ea"/>
                <a:cs typeface="+mn-cs"/>
              </a:rPr>
              <a:t>wide</a:t>
            </a:r>
            <a:r>
              <a:rPr lang="en-US" sz="1200" kern="1200" dirty="0">
                <a:solidFill>
                  <a:schemeClr val="tx1"/>
                </a:solidFill>
                <a:effectLst/>
                <a:latin typeface="+mn-lt"/>
                <a:ea typeface="+mn-ea"/>
                <a:cs typeface="+mn-cs"/>
              </a:rPr>
              <a:t> clusters. To process more data, faster.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34</a:t>
            </a:fld>
            <a:endParaRPr lang="en-US" dirty="0"/>
          </a:p>
        </p:txBody>
      </p:sp>
    </p:spTree>
    <p:extLst>
      <p:ext uri="{BB962C8B-B14F-4D97-AF65-F5344CB8AC3E}">
        <p14:creationId xmlns:p14="http://schemas.microsoft.com/office/powerpoint/2010/main" val="134850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Point one indicates</a:t>
            </a:r>
            <a:r>
              <a:rPr lang="en-US" sz="1200" baseline="0" dirty="0">
                <a:solidFill>
                  <a:srgbClr val="333C8D"/>
                </a:solidFill>
              </a:rPr>
              <a:t> that </a:t>
            </a:r>
            <a:r>
              <a:rPr lang="en-US" sz="1200" dirty="0">
                <a:solidFill>
                  <a:srgbClr val="333C8D"/>
                </a:solidFill>
              </a:rPr>
              <a:t>Clients access the blocks directly from data nodes, this is significant:</a:t>
            </a:r>
            <a:r>
              <a:rPr lang="en-US" sz="1200" baseline="0" dirty="0">
                <a:solidFill>
                  <a:srgbClr val="333C8D"/>
                </a:solidFill>
              </a:rPr>
              <a:t> </a:t>
            </a:r>
            <a:r>
              <a:rPr lang="en-US" sz="1200" b="0" i="0" u="none" strike="noStrike" kern="1200" baseline="0" dirty="0">
                <a:solidFill>
                  <a:schemeClr val="tx1"/>
                </a:solidFill>
                <a:latin typeface="+mn-lt"/>
                <a:ea typeface="+mn-ea"/>
                <a:cs typeface="+mn-cs"/>
              </a:rPr>
              <a:t>HDFS exposes block placement so that computation can be migrated to data. The concept: bring computation to data instead of bring data to computation.</a:t>
            </a:r>
            <a:endParaRPr lang="en-US" sz="1200" dirty="0">
              <a:solidFill>
                <a:srgbClr val="333C8D"/>
              </a:solidFill>
            </a:endParaRP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9</a:t>
            </a:fld>
            <a:endParaRPr lang="en-US" dirty="0"/>
          </a:p>
        </p:txBody>
      </p:sp>
    </p:spTree>
    <p:extLst>
      <p:ext uri="{BB962C8B-B14F-4D97-AF65-F5344CB8AC3E}">
        <p14:creationId xmlns:p14="http://schemas.microsoft.com/office/powerpoint/2010/main" val="2544752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picture of </a:t>
            </a:r>
            <a:r>
              <a:rPr lang="en-US" dirty="0" err="1"/>
              <a:t>NameNode</a:t>
            </a:r>
            <a:r>
              <a:rPr lang="en-US" baseline="0" dirty="0"/>
              <a:t> and </a:t>
            </a:r>
            <a:r>
              <a:rPr lang="en-US" baseline="0" dirty="0" err="1"/>
              <a:t>DataNodes</a:t>
            </a:r>
            <a:r>
              <a:rPr lang="en-US" baseline="0" dirty="0"/>
              <a:t>.</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10</a:t>
            </a:fld>
            <a:endParaRPr lang="en-US" dirty="0"/>
          </a:p>
        </p:txBody>
      </p:sp>
    </p:spTree>
    <p:extLst>
      <p:ext uri="{BB962C8B-B14F-4D97-AF65-F5344CB8AC3E}">
        <p14:creationId xmlns:p14="http://schemas.microsoft.com/office/powerpoint/2010/main" val="20711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into three</a:t>
            </a:r>
            <a:r>
              <a:rPr lang="en-US" baseline="0" dirty="0"/>
              <a:t> parts: (left to right) Client read, </a:t>
            </a:r>
            <a:r>
              <a:rPr lang="en-US" baseline="0" dirty="0" err="1"/>
              <a:t>DataNode</a:t>
            </a:r>
            <a:r>
              <a:rPr lang="en-US" baseline="0" dirty="0"/>
              <a:t> replication, Client write.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11</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a:t>
            </a:r>
            <a:r>
              <a:rPr lang="en-US" baseline="0" dirty="0"/>
              <a:t> has directly access to certain block of a file.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12</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Client read and write will be talked a lot in details later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13</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do </a:t>
            </a:r>
            <a:r>
              <a:rPr lang="en-US" dirty="0" err="1"/>
              <a:t>NameNode</a:t>
            </a:r>
            <a:r>
              <a:rPr lang="en-US" baseline="0" dirty="0"/>
              <a:t> know that b3 is dead so he can give instruction to another b3 to replicate and how the new copy of b3 notify </a:t>
            </a:r>
            <a:r>
              <a:rPr lang="en-US" baseline="0" dirty="0" err="1"/>
              <a:t>NameNode</a:t>
            </a:r>
            <a:r>
              <a:rPr lang="en-US" baseline="0" dirty="0"/>
              <a:t> that the block is replicated and its location?----Heartbeat, next slide.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14</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16</a:t>
            </a:fld>
            <a:endParaRPr lang="en-US" dirty="0"/>
          </a:p>
        </p:txBody>
      </p:sp>
    </p:spTree>
    <p:extLst>
      <p:ext uri="{BB962C8B-B14F-4D97-AF65-F5344CB8AC3E}">
        <p14:creationId xmlns:p14="http://schemas.microsoft.com/office/powerpoint/2010/main" val="83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75FE7A-0F59-464A-92A4-686CD5508AB5}"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08391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CCE0D-13AA-4D04-8D15-26FDB7531DE7}"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896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5EAEBF-275C-466E-955C-2C8FC055FC7E}"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5842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20F7D-ADEA-481B-ADF7-8349C4EC5BB9}"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68679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488-04DE-4539-B4A6-ACC26C60A1EC}"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38536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5B9C5-82BA-430A-80FF-BEAFDB83EE91}"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96665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5A127C-7B0C-4520-943A-2DE19258C069}" type="datetime1">
              <a:rPr lang="en-US" smtClean="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3583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D5D15-1F23-4883-A4D6-0555832B8F0C}" type="datetime1">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0868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5F57-1B53-45CC-A7DD-377B91A8A1E7}" type="datetime1">
              <a:rPr lang="en-US" smtClean="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69773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B075B-6244-4819-9742-68E838F58E7C}"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821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F2B41-755E-41A0-A246-1E3963121967}"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7267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C9D4A-33FD-4203-A08A-2A5CFB2CF7CC}" type="datetime1">
              <a:rPr lang="en-US" smtClean="0"/>
              <a:t>11/5/2021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093A7-3A02-4D59-820E-DD9BA9CD3F0B}" type="slidenum">
              <a:rPr lang="en-US" smtClean="0"/>
              <a:t>‹#›</a:t>
            </a:fld>
            <a:endParaRPr lang="en-US" dirty="0"/>
          </a:p>
        </p:txBody>
      </p:sp>
    </p:spTree>
    <p:extLst>
      <p:ext uri="{BB962C8B-B14F-4D97-AF65-F5344CB8AC3E}">
        <p14:creationId xmlns:p14="http://schemas.microsoft.com/office/powerpoint/2010/main" val="375033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1" y="1628800"/>
            <a:ext cx="7772400" cy="1470025"/>
          </a:xfrm>
          <a:solidFill>
            <a:srgbClr val="333C8D"/>
          </a:solidFill>
        </p:spPr>
        <p:txBody>
          <a:bodyPr>
            <a:normAutofit/>
          </a:bodyPr>
          <a:lstStyle/>
          <a:p>
            <a:r>
              <a:rPr lang="en-US" sz="4000" dirty="0">
                <a:solidFill>
                  <a:schemeClr val="bg1"/>
                </a:solidFill>
              </a:rPr>
              <a:t>The </a:t>
            </a:r>
            <a:r>
              <a:rPr lang="en-US" sz="4000" dirty="0" err="1">
                <a:solidFill>
                  <a:schemeClr val="bg1"/>
                </a:solidFill>
              </a:rPr>
              <a:t>Hadoop</a:t>
            </a:r>
            <a:r>
              <a:rPr lang="en-US" sz="4000" dirty="0">
                <a:solidFill>
                  <a:schemeClr val="bg1"/>
                </a:solidFill>
              </a:rPr>
              <a:t> Distributed File System</a:t>
            </a:r>
          </a:p>
        </p:txBody>
      </p:sp>
      <p:sp>
        <p:nvSpPr>
          <p:cNvPr id="3" name="Subtitle 2"/>
          <p:cNvSpPr>
            <a:spLocks noGrp="1"/>
          </p:cNvSpPr>
          <p:nvPr>
            <p:ph type="subTitle" idx="1"/>
          </p:nvPr>
        </p:nvSpPr>
        <p:spPr>
          <a:xfrm>
            <a:off x="971600" y="3068960"/>
            <a:ext cx="7344816" cy="3024336"/>
          </a:xfrm>
        </p:spPr>
        <p:txBody>
          <a:bodyPr>
            <a:noAutofit/>
          </a:bodyPr>
          <a:lstStyle/>
          <a:p>
            <a:endParaRPr lang="en-US" sz="2000" dirty="0">
              <a:solidFill>
                <a:srgbClr val="333C8D"/>
              </a:solidFill>
            </a:endParaRPr>
          </a:p>
          <a:p>
            <a:r>
              <a:rPr lang="en-US" sz="2000" dirty="0">
                <a:solidFill>
                  <a:srgbClr val="333C8D"/>
                </a:solidFill>
              </a:rPr>
              <a:t>Konstantin </a:t>
            </a:r>
            <a:r>
              <a:rPr lang="en-US" sz="2000" dirty="0" err="1">
                <a:solidFill>
                  <a:srgbClr val="333C8D"/>
                </a:solidFill>
              </a:rPr>
              <a:t>Shvachko</a:t>
            </a:r>
            <a:r>
              <a:rPr lang="en-US" sz="2000" dirty="0">
                <a:solidFill>
                  <a:srgbClr val="333C8D"/>
                </a:solidFill>
              </a:rPr>
              <a:t>, </a:t>
            </a:r>
            <a:r>
              <a:rPr lang="en-US" sz="2000" dirty="0" err="1">
                <a:solidFill>
                  <a:srgbClr val="333C8D"/>
                </a:solidFill>
              </a:rPr>
              <a:t>Hairong</a:t>
            </a:r>
            <a:r>
              <a:rPr lang="en-US" sz="2000" dirty="0">
                <a:solidFill>
                  <a:srgbClr val="333C8D"/>
                </a:solidFill>
              </a:rPr>
              <a:t> </a:t>
            </a:r>
            <a:r>
              <a:rPr lang="en-US" sz="2000" dirty="0" err="1">
                <a:solidFill>
                  <a:srgbClr val="333C8D"/>
                </a:solidFill>
              </a:rPr>
              <a:t>Kuang</a:t>
            </a:r>
            <a:r>
              <a:rPr lang="en-US" sz="2000" dirty="0">
                <a:solidFill>
                  <a:srgbClr val="333C8D"/>
                </a:solidFill>
              </a:rPr>
              <a:t>, Sanjay </a:t>
            </a:r>
            <a:r>
              <a:rPr lang="en-US" sz="2000" dirty="0" err="1">
                <a:solidFill>
                  <a:srgbClr val="333C8D"/>
                </a:solidFill>
              </a:rPr>
              <a:t>Radia</a:t>
            </a:r>
            <a:r>
              <a:rPr lang="en-US" sz="2000" dirty="0">
                <a:solidFill>
                  <a:srgbClr val="333C8D"/>
                </a:solidFill>
              </a:rPr>
              <a:t>, Robert </a:t>
            </a:r>
            <a:r>
              <a:rPr lang="en-US" sz="2000" dirty="0" err="1">
                <a:solidFill>
                  <a:srgbClr val="333C8D"/>
                </a:solidFill>
              </a:rPr>
              <a:t>Chansler</a:t>
            </a:r>
            <a:endParaRPr lang="en-US" sz="2000" dirty="0">
              <a:solidFill>
                <a:srgbClr val="333C8D"/>
              </a:solidFill>
            </a:endParaRPr>
          </a:p>
          <a:p>
            <a:r>
              <a:rPr lang="en-US" sz="2000" dirty="0">
                <a:solidFill>
                  <a:srgbClr val="333C8D"/>
                </a:solidFill>
              </a:rPr>
              <a:t>Yahoo!</a:t>
            </a:r>
          </a:p>
          <a:p>
            <a:r>
              <a:rPr lang="en-US" sz="2000" dirty="0">
                <a:solidFill>
                  <a:srgbClr val="333C8D"/>
                </a:solidFill>
              </a:rPr>
              <a:t>Sunnyvale, California USA</a:t>
            </a:r>
          </a:p>
          <a:p>
            <a:endParaRPr lang="en-US" sz="2000" b="1" dirty="0">
              <a:solidFill>
                <a:srgbClr val="333C8D"/>
              </a:solidFill>
            </a:endParaRPr>
          </a:p>
          <a:p>
            <a:endParaRPr lang="en-US" sz="2000" b="1" dirty="0">
              <a:solidFill>
                <a:srgbClr val="333C8D"/>
              </a:solidFill>
            </a:endParaRPr>
          </a:p>
          <a:p>
            <a:r>
              <a:rPr lang="en-US" sz="2000" dirty="0">
                <a:solidFill>
                  <a:srgbClr val="333C8D"/>
                </a:solidFill>
              </a:rPr>
              <a:t>Presented by  Ying Yang</a:t>
            </a:r>
          </a:p>
          <a:p>
            <a:r>
              <a:rPr lang="en-US" sz="2000" dirty="0">
                <a:solidFill>
                  <a:srgbClr val="333C8D"/>
                </a:solidFill>
              </a:rPr>
              <a:t>9/24/2012</a:t>
            </a: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922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571184" cy="4525963"/>
          </a:xfrm>
        </p:spPr>
        <p:txBody>
          <a:bodyPr/>
          <a:lstStyle/>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 name="Picture 1" descr="C:\Users\bunny\AppData\Roaming\Tencent\Users\501239855\QQ\WinTemp\RichOle\(~8(9@ZPDJ3[IFGUFA]K9Y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74" y="1380748"/>
            <a:ext cx="8568953" cy="488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3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Users\bunny\AppData\Roaming\Tencent\Users\501239855\QQ\WinTemp\RichOle\G8_8B{A59EVM6(HSYJOP)4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97" y="1867938"/>
            <a:ext cx="7920880" cy="444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50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bunny\AppData\Roaming\Tencent\Users\501239855\QQ\WinTemp\RichOle\G9DC61KE@2N}1W)([ZBB$N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93" y="1844824"/>
            <a:ext cx="7923716" cy="442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3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 name="Picture 1" descr="C:\Users\bunny\AppData\Roaming\Tencent\Users\501239855\QQ\WinTemp\RichOle\WNPP)6LG5`T9{)U)(@M$%0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44824"/>
            <a:ext cx="7848872"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12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 name="Picture 1" descr="C:\Users\bunny\AppData\Roaming\Tencent\Users\501239855\QQ\WinTemp\RichOle\$5FGB4T2N@`$FDM]WYE]A7U.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92" y="1916832"/>
            <a:ext cx="7900717" cy="435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1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NameNode</a:t>
            </a:r>
            <a:r>
              <a:rPr lang="en-US" sz="2400" dirty="0">
                <a:solidFill>
                  <a:srgbClr val="333C8D"/>
                </a:solidFill>
              </a:rPr>
              <a:t> and </a:t>
            </a:r>
            <a:r>
              <a:rPr lang="en-US" sz="2400" dirty="0" err="1">
                <a:solidFill>
                  <a:srgbClr val="333C8D"/>
                </a:solidFill>
              </a:rPr>
              <a:t>DataNode</a:t>
            </a:r>
            <a:r>
              <a:rPr lang="en-US" sz="2400" dirty="0">
                <a:solidFill>
                  <a:srgbClr val="333C8D"/>
                </a:solidFill>
              </a:rPr>
              <a:t> communication: </a:t>
            </a:r>
            <a:r>
              <a:rPr lang="en-US" sz="2400" i="1" dirty="0">
                <a:solidFill>
                  <a:srgbClr val="333C8D"/>
                </a:solidFill>
              </a:rPr>
              <a:t>Heartbeats</a:t>
            </a:r>
            <a:r>
              <a:rPr lang="en-US" sz="2800" i="1" dirty="0">
                <a:solidFill>
                  <a:srgbClr val="333C8D"/>
                </a:solidFill>
              </a:rPr>
              <a:t>.</a:t>
            </a:r>
            <a:endParaRPr lang="en-US" sz="2400" i="1" dirty="0">
              <a:solidFill>
                <a:srgbClr val="333C8D"/>
              </a:solidFill>
            </a:endParaRPr>
          </a:p>
          <a:p>
            <a:endParaRPr lang="en-US" sz="2400" dirty="0">
              <a:solidFill>
                <a:srgbClr val="333C8D"/>
              </a:solidFill>
            </a:endParaRPr>
          </a:p>
          <a:p>
            <a:endParaRPr lang="en-US" sz="2400" dirty="0">
              <a:solidFill>
                <a:srgbClr val="333C8D"/>
              </a:solidFill>
            </a:endParaRPr>
          </a:p>
          <a:p>
            <a:r>
              <a:rPr lang="en-US" sz="2400" dirty="0" err="1">
                <a:solidFill>
                  <a:srgbClr val="333C8D"/>
                </a:solidFill>
              </a:rPr>
              <a:t>DataNodes</a:t>
            </a:r>
            <a:r>
              <a:rPr lang="en-US" sz="2400" dirty="0">
                <a:solidFill>
                  <a:srgbClr val="333C8D"/>
                </a:solidFill>
              </a:rPr>
              <a:t> send </a:t>
            </a:r>
            <a:r>
              <a:rPr lang="en-US" sz="2400" i="1" dirty="0">
                <a:solidFill>
                  <a:srgbClr val="333C8D"/>
                </a:solidFill>
              </a:rPr>
              <a:t>heartbeats </a:t>
            </a:r>
            <a:r>
              <a:rPr lang="en-US" sz="2400" dirty="0">
                <a:solidFill>
                  <a:srgbClr val="333C8D"/>
                </a:solidFill>
              </a:rPr>
              <a:t>to the </a:t>
            </a:r>
            <a:r>
              <a:rPr lang="en-US" sz="2400" dirty="0" err="1">
                <a:solidFill>
                  <a:srgbClr val="333C8D"/>
                </a:solidFill>
              </a:rPr>
              <a:t>NameNode</a:t>
            </a:r>
            <a:r>
              <a:rPr lang="en-US" sz="2400" dirty="0">
                <a:solidFill>
                  <a:srgbClr val="333C8D"/>
                </a:solidFill>
              </a:rPr>
              <a:t> to confirm that </a:t>
            </a:r>
            <a:r>
              <a:rPr lang="en-US" sz="2400" b="1" u="sng" dirty="0">
                <a:solidFill>
                  <a:srgbClr val="333C8D"/>
                </a:solidFill>
              </a:rPr>
              <a:t>the </a:t>
            </a:r>
            <a:r>
              <a:rPr lang="en-US" sz="2400" b="1" u="sng" dirty="0" err="1">
                <a:solidFill>
                  <a:srgbClr val="333C8D"/>
                </a:solidFill>
              </a:rPr>
              <a:t>DataNode</a:t>
            </a:r>
            <a:r>
              <a:rPr lang="en-US" sz="2400" b="1" u="sng" dirty="0">
                <a:solidFill>
                  <a:srgbClr val="333C8D"/>
                </a:solidFill>
              </a:rPr>
              <a:t> is operating</a:t>
            </a:r>
            <a:r>
              <a:rPr lang="en-US" sz="2400" dirty="0">
                <a:solidFill>
                  <a:srgbClr val="333C8D"/>
                </a:solidFill>
              </a:rPr>
              <a:t> and </a:t>
            </a:r>
            <a:r>
              <a:rPr lang="en-US" sz="2400" b="1" u="sng" dirty="0">
                <a:solidFill>
                  <a:srgbClr val="333C8D"/>
                </a:solidFill>
              </a:rPr>
              <a:t>the block replicas it hosts are available. </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319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2468" y="1600678"/>
            <a:ext cx="7259064" cy="4525007"/>
          </a:xfrm>
        </p:spPr>
      </p:pic>
    </p:spTree>
    <p:extLst>
      <p:ext uri="{BB962C8B-B14F-4D97-AF65-F5344CB8AC3E}">
        <p14:creationId xmlns:p14="http://schemas.microsoft.com/office/powerpoint/2010/main" val="2012541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Blockreports</a:t>
            </a:r>
            <a:r>
              <a:rPr lang="en-US" sz="2800" dirty="0">
                <a:solidFill>
                  <a:srgbClr val="333C8D"/>
                </a:solidFill>
              </a:rPr>
              <a:t>:</a:t>
            </a:r>
          </a:p>
          <a:p>
            <a:r>
              <a:rPr lang="en-US" sz="2600" dirty="0">
                <a:solidFill>
                  <a:srgbClr val="333C8D"/>
                </a:solidFill>
              </a:rPr>
              <a:t>A </a:t>
            </a:r>
            <a:r>
              <a:rPr lang="en-US" sz="2600" dirty="0" err="1">
                <a:solidFill>
                  <a:srgbClr val="333C8D"/>
                </a:solidFill>
              </a:rPr>
              <a:t>DataNode</a:t>
            </a:r>
            <a:r>
              <a:rPr lang="en-US" sz="2600" dirty="0">
                <a:solidFill>
                  <a:srgbClr val="333C8D"/>
                </a:solidFill>
              </a:rPr>
              <a:t> identifies block replicas in its possession to the </a:t>
            </a:r>
            <a:r>
              <a:rPr lang="en-US" sz="2600" dirty="0" err="1">
                <a:solidFill>
                  <a:srgbClr val="333C8D"/>
                </a:solidFill>
              </a:rPr>
              <a:t>NameNode</a:t>
            </a:r>
            <a:r>
              <a:rPr lang="en-US" sz="2600" dirty="0">
                <a:solidFill>
                  <a:srgbClr val="333C8D"/>
                </a:solidFill>
              </a:rPr>
              <a:t> by sending a </a:t>
            </a:r>
            <a:r>
              <a:rPr lang="en-US" sz="2600" i="1" dirty="0">
                <a:solidFill>
                  <a:srgbClr val="333C8D"/>
                </a:solidFill>
              </a:rPr>
              <a:t>block report</a:t>
            </a:r>
            <a:r>
              <a:rPr lang="en-US" sz="2600" dirty="0">
                <a:solidFill>
                  <a:srgbClr val="333C8D"/>
                </a:solidFill>
              </a:rPr>
              <a:t>. A block report contains the </a:t>
            </a:r>
            <a:r>
              <a:rPr lang="en-US" sz="2600" b="1" i="1" dirty="0">
                <a:solidFill>
                  <a:srgbClr val="333C8D"/>
                </a:solidFill>
              </a:rPr>
              <a:t>block id</a:t>
            </a:r>
            <a:r>
              <a:rPr lang="en-US" sz="2600" dirty="0">
                <a:solidFill>
                  <a:srgbClr val="333C8D"/>
                </a:solidFill>
              </a:rPr>
              <a:t>, the </a:t>
            </a:r>
            <a:r>
              <a:rPr lang="en-US" sz="2600" b="1" i="1" dirty="0">
                <a:solidFill>
                  <a:srgbClr val="333C8D"/>
                </a:solidFill>
              </a:rPr>
              <a:t>generation stamp </a:t>
            </a:r>
            <a:r>
              <a:rPr lang="en-US" sz="2600" dirty="0">
                <a:solidFill>
                  <a:srgbClr val="333C8D"/>
                </a:solidFill>
              </a:rPr>
              <a:t>and the </a:t>
            </a:r>
            <a:r>
              <a:rPr lang="en-US" sz="2600" b="1" dirty="0">
                <a:solidFill>
                  <a:srgbClr val="333C8D"/>
                </a:solidFill>
              </a:rPr>
              <a:t>length for each block replica </a:t>
            </a:r>
            <a:r>
              <a:rPr lang="en-US" sz="2600" dirty="0">
                <a:solidFill>
                  <a:srgbClr val="333C8D"/>
                </a:solidFill>
              </a:rPr>
              <a:t>the server hosts. </a:t>
            </a:r>
          </a:p>
          <a:p>
            <a:r>
              <a:rPr lang="en-US" sz="2600" dirty="0" err="1">
                <a:solidFill>
                  <a:srgbClr val="333C8D"/>
                </a:solidFill>
              </a:rPr>
              <a:t>Blockreports</a:t>
            </a:r>
            <a:r>
              <a:rPr lang="en-US" sz="2600" dirty="0">
                <a:solidFill>
                  <a:srgbClr val="333C8D"/>
                </a:solidFill>
              </a:rPr>
              <a:t> provide the </a:t>
            </a:r>
            <a:r>
              <a:rPr lang="en-US" sz="2600" dirty="0" err="1">
                <a:solidFill>
                  <a:srgbClr val="333C8D"/>
                </a:solidFill>
              </a:rPr>
              <a:t>NameNode</a:t>
            </a:r>
            <a:r>
              <a:rPr lang="en-US" sz="2600" dirty="0">
                <a:solidFill>
                  <a:srgbClr val="333C8D"/>
                </a:solidFill>
              </a:rPr>
              <a:t> </a:t>
            </a:r>
            <a:r>
              <a:rPr lang="en-US" sz="2600" i="1" u="sng" dirty="0">
                <a:solidFill>
                  <a:srgbClr val="333C8D"/>
                </a:solidFill>
              </a:rPr>
              <a:t>with an up-to-date view</a:t>
            </a:r>
            <a:r>
              <a:rPr lang="en-US" sz="2600" dirty="0">
                <a:solidFill>
                  <a:srgbClr val="333C8D"/>
                </a:solidFill>
              </a:rPr>
              <a:t> of where </a:t>
            </a:r>
            <a:r>
              <a:rPr lang="en-US" sz="2600" i="1" dirty="0">
                <a:solidFill>
                  <a:srgbClr val="333C8D"/>
                </a:solidFill>
              </a:rPr>
              <a:t>block replicas </a:t>
            </a:r>
            <a:r>
              <a:rPr lang="en-US" sz="2600" dirty="0">
                <a:solidFill>
                  <a:srgbClr val="333C8D"/>
                </a:solidFill>
              </a:rPr>
              <a:t>are located on the cluster and </a:t>
            </a:r>
            <a:r>
              <a:rPr lang="en-US" sz="2600" dirty="0" err="1">
                <a:solidFill>
                  <a:srgbClr val="333C8D"/>
                </a:solidFill>
              </a:rPr>
              <a:t>nameNode</a:t>
            </a:r>
            <a:r>
              <a:rPr lang="en-US" sz="2600" dirty="0">
                <a:solidFill>
                  <a:srgbClr val="333C8D"/>
                </a:solidFill>
              </a:rPr>
              <a:t> constructs and maintains latest metadata from </a:t>
            </a:r>
            <a:r>
              <a:rPr lang="en-US" sz="2600" dirty="0" err="1">
                <a:solidFill>
                  <a:srgbClr val="333C8D"/>
                </a:solidFill>
              </a:rPr>
              <a:t>blockreports</a:t>
            </a:r>
            <a:r>
              <a:rPr lang="en-US" sz="2600" dirty="0">
                <a:solidFill>
                  <a:srgbClr val="333C8D"/>
                </a:solidFill>
              </a:rPr>
              <a:t>.</a:t>
            </a:r>
          </a:p>
          <a:p>
            <a:endParaRPr lang="en-US" sz="2600" dirty="0">
              <a:solidFill>
                <a:srgbClr val="333C8D"/>
              </a:solidFill>
            </a:endParaRPr>
          </a:p>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47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0507" y="1600200"/>
            <a:ext cx="8142986" cy="4525963"/>
          </a:xfrm>
        </p:spPr>
      </p:pic>
    </p:spTree>
    <p:extLst>
      <p:ext uri="{BB962C8B-B14F-4D97-AF65-F5344CB8AC3E}">
        <p14:creationId xmlns:p14="http://schemas.microsoft.com/office/powerpoint/2010/main" val="3541531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sz="2800" dirty="0">
                <a:solidFill>
                  <a:srgbClr val="333C8D"/>
                </a:solidFill>
              </a:rPr>
              <a:t>failure recovery</a:t>
            </a:r>
          </a:p>
          <a:p>
            <a:endParaRPr lang="en-US" sz="2400" dirty="0">
              <a:solidFill>
                <a:srgbClr val="333C8D"/>
              </a:solidFill>
            </a:endParaRPr>
          </a:p>
          <a:p>
            <a:r>
              <a:rPr lang="en-US" sz="2400" dirty="0">
                <a:solidFill>
                  <a:srgbClr val="333C8D"/>
                </a:solidFill>
              </a:rPr>
              <a:t>The </a:t>
            </a:r>
            <a:r>
              <a:rPr lang="en-US" sz="2400" dirty="0" err="1">
                <a:solidFill>
                  <a:srgbClr val="333C8D"/>
                </a:solidFill>
              </a:rPr>
              <a:t>NameNode</a:t>
            </a:r>
            <a:r>
              <a:rPr lang="en-US" sz="2400" dirty="0">
                <a:solidFill>
                  <a:srgbClr val="333C8D"/>
                </a:solidFill>
              </a:rPr>
              <a:t> does not directly call </a:t>
            </a:r>
            <a:r>
              <a:rPr lang="en-US" sz="2400" dirty="0" err="1">
                <a:solidFill>
                  <a:srgbClr val="333C8D"/>
                </a:solidFill>
              </a:rPr>
              <a:t>DataNodes</a:t>
            </a:r>
            <a:r>
              <a:rPr lang="en-US" sz="2400" dirty="0">
                <a:solidFill>
                  <a:srgbClr val="333C8D"/>
                </a:solidFill>
              </a:rPr>
              <a:t>. It uses replies to heartbeats to send instructions to the </a:t>
            </a:r>
            <a:r>
              <a:rPr lang="en-US" sz="2400" dirty="0" err="1">
                <a:solidFill>
                  <a:srgbClr val="333C8D"/>
                </a:solidFill>
              </a:rPr>
              <a:t>DataNodes</a:t>
            </a:r>
            <a:r>
              <a:rPr lang="en-US" sz="2400" dirty="0">
                <a:solidFill>
                  <a:srgbClr val="333C8D"/>
                </a:solidFill>
              </a:rPr>
              <a:t>. The instructions include commands to:</a:t>
            </a:r>
          </a:p>
          <a:p>
            <a:pPr marL="0" indent="0">
              <a:buNone/>
            </a:pPr>
            <a:endParaRPr lang="en-US" sz="2400" dirty="0">
              <a:solidFill>
                <a:srgbClr val="333C8D"/>
              </a:solidFill>
            </a:endParaRPr>
          </a:p>
          <a:p>
            <a:r>
              <a:rPr lang="en-US" sz="2400" dirty="0">
                <a:solidFill>
                  <a:srgbClr val="333C8D"/>
                </a:solidFill>
              </a:rPr>
              <a:t> replicate blocks to other nodes:</a:t>
            </a:r>
          </a:p>
          <a:p>
            <a:pPr algn="ctr">
              <a:buFont typeface="Wingdings" pitchFamily="2" charset="2"/>
              <a:buChar char="Ø"/>
            </a:pPr>
            <a:r>
              <a:rPr lang="en-US" sz="2400" dirty="0" err="1">
                <a:solidFill>
                  <a:srgbClr val="333C8D"/>
                </a:solidFill>
              </a:rPr>
              <a:t>DataNode</a:t>
            </a:r>
            <a:r>
              <a:rPr lang="en-US" sz="2400" dirty="0">
                <a:solidFill>
                  <a:srgbClr val="333C8D"/>
                </a:solidFill>
              </a:rPr>
              <a:t> died.</a:t>
            </a:r>
          </a:p>
          <a:p>
            <a:pPr algn="ctr">
              <a:buFont typeface="Wingdings" pitchFamily="2" charset="2"/>
              <a:buChar char="Ø"/>
            </a:pPr>
            <a:r>
              <a:rPr lang="en-US" sz="2400" dirty="0">
                <a:solidFill>
                  <a:srgbClr val="333C8D"/>
                </a:solidFill>
              </a:rPr>
              <a:t>copy data to local.</a:t>
            </a:r>
          </a:p>
          <a:p>
            <a:r>
              <a:rPr lang="en-US" sz="2400" dirty="0">
                <a:solidFill>
                  <a:srgbClr val="333C8D"/>
                </a:solidFill>
              </a:rPr>
              <a:t> remove local block replicas;</a:t>
            </a:r>
          </a:p>
          <a:p>
            <a:r>
              <a:rPr lang="en-US" sz="2400" dirty="0">
                <a:solidFill>
                  <a:srgbClr val="333C8D"/>
                </a:solidFill>
              </a:rPr>
              <a:t> re-register or to shut down the node;</a:t>
            </a: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76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rgbClr val="333C8D"/>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rgbClr val="333C8D"/>
                </a:solidFill>
              </a:rPr>
              <a:t>Practice at </a:t>
            </a:r>
            <a:r>
              <a:rPr lang="en-US" b="1" dirty="0" err="1">
                <a:solidFill>
                  <a:srgbClr val="333C8D"/>
                </a:solidFill>
              </a:rPr>
              <a:t>YAHoo!</a:t>
            </a:r>
            <a:endParaRPr lang="en-US" b="1" dirty="0">
              <a:solidFill>
                <a:srgbClr val="333C8D"/>
              </a:solidFill>
            </a:endParaRPr>
          </a:p>
          <a:p>
            <a:r>
              <a:rPr lang="en-US" b="1" dirty="0">
                <a:solidFill>
                  <a:srgbClr val="333C8D"/>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270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unny\AppData\Roaming\Tencent\Users\501239855\QQ\WinTemp\RichOle\~DZ{2C)AS82TI~N0BGSU4Y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9792" y="1600200"/>
            <a:ext cx="6364416" cy="4525963"/>
          </a:xfrm>
          <a:prstGeom prst="rect">
            <a:avLst/>
          </a:prstGeom>
          <a:noFill/>
          <a:ln>
            <a:noFill/>
          </a:ln>
        </p:spPr>
      </p:pic>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75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lstStyle/>
          <a:p>
            <a:pPr algn="ctr"/>
            <a:r>
              <a:rPr lang="en-US" dirty="0">
                <a:solidFill>
                  <a:srgbClr val="333C8D"/>
                </a:solidFill>
              </a:rPr>
              <a:t>failure recovery</a:t>
            </a:r>
          </a:p>
          <a:p>
            <a:pPr marL="0" indent="0" algn="ctr">
              <a:buNone/>
            </a:pPr>
            <a:endParaRPr lang="en-US" dirty="0">
              <a:solidFill>
                <a:srgbClr val="333C8D"/>
              </a:solidFill>
            </a:endParaRPr>
          </a:p>
          <a:p>
            <a:pPr marL="0" indent="0" algn="ctr">
              <a:buNone/>
            </a:pPr>
            <a:r>
              <a:rPr lang="en-US" dirty="0">
                <a:solidFill>
                  <a:srgbClr val="333C8D"/>
                </a:solidFill>
              </a:rPr>
              <a:t>So when </a:t>
            </a:r>
            <a:r>
              <a:rPr lang="en-US" dirty="0" err="1">
                <a:solidFill>
                  <a:srgbClr val="333C8D"/>
                </a:solidFill>
              </a:rPr>
              <a:t>dataNode</a:t>
            </a:r>
            <a:r>
              <a:rPr lang="en-US" dirty="0">
                <a:solidFill>
                  <a:srgbClr val="333C8D"/>
                </a:solidFill>
              </a:rPr>
              <a:t> died, </a:t>
            </a:r>
            <a:r>
              <a:rPr lang="en-US" dirty="0" err="1">
                <a:solidFill>
                  <a:srgbClr val="333C8D"/>
                </a:solidFill>
              </a:rPr>
              <a:t>NameNode</a:t>
            </a:r>
            <a:r>
              <a:rPr lang="en-US" dirty="0">
                <a:solidFill>
                  <a:srgbClr val="333C8D"/>
                </a:solidFill>
              </a:rPr>
              <a:t> will notice and instruct other </a:t>
            </a:r>
            <a:r>
              <a:rPr lang="en-US" dirty="0" err="1">
                <a:solidFill>
                  <a:srgbClr val="333C8D"/>
                </a:solidFill>
              </a:rPr>
              <a:t>dataNode</a:t>
            </a:r>
            <a:r>
              <a:rPr lang="en-US" dirty="0">
                <a:solidFill>
                  <a:srgbClr val="333C8D"/>
                </a:solidFill>
              </a:rPr>
              <a:t> to replicate data to new </a:t>
            </a:r>
            <a:r>
              <a:rPr lang="en-US" dirty="0" err="1">
                <a:solidFill>
                  <a:srgbClr val="333C8D"/>
                </a:solidFill>
              </a:rPr>
              <a:t>dataNode</a:t>
            </a:r>
            <a:r>
              <a:rPr lang="en-US" dirty="0">
                <a:solidFill>
                  <a:srgbClr val="333C8D"/>
                </a:solidFill>
              </a:rPr>
              <a:t>. What if </a:t>
            </a:r>
            <a:r>
              <a:rPr lang="en-US" dirty="0" err="1">
                <a:solidFill>
                  <a:srgbClr val="333C8D"/>
                </a:solidFill>
              </a:rPr>
              <a:t>NameNode</a:t>
            </a:r>
            <a:r>
              <a:rPr lang="en-US" dirty="0">
                <a:solidFill>
                  <a:srgbClr val="333C8D"/>
                </a:solidFill>
              </a:rPr>
              <a:t> died?</a:t>
            </a:r>
          </a:p>
        </p:txBody>
      </p:sp>
    </p:spTree>
    <p:extLst>
      <p:ext uri="{BB962C8B-B14F-4D97-AF65-F5344CB8AC3E}">
        <p14:creationId xmlns:p14="http://schemas.microsoft.com/office/powerpoint/2010/main" val="25792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endParaRPr lang="en-US" sz="2400" dirty="0">
              <a:solidFill>
                <a:srgbClr val="333C8D"/>
              </a:solidFill>
            </a:endParaRPr>
          </a:p>
          <a:p>
            <a:r>
              <a:rPr lang="en-US" sz="2400" dirty="0">
                <a:solidFill>
                  <a:srgbClr val="333C8D"/>
                </a:solidFill>
              </a:rPr>
              <a:t>Keep journal (the modification log of metadata).</a:t>
            </a:r>
          </a:p>
          <a:p>
            <a:r>
              <a:rPr lang="en-US" sz="2400" dirty="0">
                <a:solidFill>
                  <a:srgbClr val="333C8D"/>
                </a:solidFill>
              </a:rPr>
              <a:t>Checkpoint: The persistent record of the metadata stored in the local host’s native files system.</a:t>
            </a:r>
          </a:p>
          <a:p>
            <a:pPr marL="0" indent="0">
              <a:buNone/>
            </a:pPr>
            <a:r>
              <a:rPr lang="en-US" sz="2400" i="1" dirty="0">
                <a:solidFill>
                  <a:srgbClr val="333C8D"/>
                </a:solidFill>
              </a:rPr>
              <a:t>For example:</a:t>
            </a:r>
          </a:p>
          <a:p>
            <a:pPr marL="0" indent="0">
              <a:buNone/>
            </a:pPr>
            <a:r>
              <a:rPr lang="en-US" sz="2400" dirty="0">
                <a:solidFill>
                  <a:srgbClr val="333C8D"/>
                </a:solidFill>
              </a:rPr>
              <a:t>During restart, the </a:t>
            </a:r>
            <a:r>
              <a:rPr lang="en-US" sz="2400" dirty="0" err="1">
                <a:solidFill>
                  <a:srgbClr val="333C8D"/>
                </a:solidFill>
              </a:rPr>
              <a:t>NameNode</a:t>
            </a:r>
            <a:r>
              <a:rPr lang="en-US" sz="2400" dirty="0">
                <a:solidFill>
                  <a:srgbClr val="333C8D"/>
                </a:solidFill>
              </a:rPr>
              <a:t> initializes the namespace image from the checkpoint, and then replays changes from the journal until the image is up-to-date with the last state of the file system.</a:t>
            </a:r>
          </a:p>
          <a:p>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367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400" dirty="0">
              <a:solidFill>
                <a:srgbClr val="333C8D"/>
              </a:solidFill>
            </a:endParaRPr>
          </a:p>
          <a:p>
            <a:pPr marL="0" indent="0">
              <a:buNone/>
            </a:pPr>
            <a:endParaRPr lang="en-US" sz="2400" dirty="0">
              <a:solidFill>
                <a:srgbClr val="333C8D"/>
              </a:solidFill>
            </a:endParaRPr>
          </a:p>
          <a:p>
            <a:pPr marL="0" indent="0">
              <a:buNone/>
            </a:pPr>
            <a:endParaRPr lang="en-US" sz="2400" dirty="0">
              <a:solidFill>
                <a:srgbClr val="333C8D"/>
              </a:solidFill>
            </a:endParaRPr>
          </a:p>
          <a:p>
            <a:r>
              <a:rPr lang="en-US" sz="2400" b="1" dirty="0" err="1">
                <a:solidFill>
                  <a:srgbClr val="333C8D"/>
                </a:solidFill>
              </a:rPr>
              <a:t>CheckpointNode</a:t>
            </a:r>
            <a:r>
              <a:rPr lang="en-US" sz="2400" b="1" dirty="0">
                <a:solidFill>
                  <a:srgbClr val="333C8D"/>
                </a:solidFill>
              </a:rPr>
              <a:t>:</a:t>
            </a:r>
            <a:endParaRPr lang="en-US" sz="2400" dirty="0">
              <a:solidFill>
                <a:srgbClr val="333C8D"/>
              </a:solidFill>
            </a:endParaRPr>
          </a:p>
          <a:p>
            <a:r>
              <a:rPr lang="en-US" sz="2400" dirty="0">
                <a:solidFill>
                  <a:srgbClr val="333C8D"/>
                </a:solidFill>
              </a:rPr>
              <a:t>When journal becomes too long, </a:t>
            </a:r>
            <a:r>
              <a:rPr lang="en-US" sz="2400" dirty="0" err="1">
                <a:solidFill>
                  <a:srgbClr val="333C8D"/>
                </a:solidFill>
              </a:rPr>
              <a:t>checkpointNode</a:t>
            </a:r>
            <a:r>
              <a:rPr lang="en-US" sz="2400" dirty="0">
                <a:solidFill>
                  <a:srgbClr val="333C8D"/>
                </a:solidFill>
              </a:rPr>
              <a:t> combines the existing checkpoint and journal to create a new checkpoint and an empty journal.</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26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000" dirty="0">
              <a:solidFill>
                <a:srgbClr val="333C8D"/>
              </a:solidFill>
            </a:endParaRPr>
          </a:p>
          <a:p>
            <a:pPr algn="ctr"/>
            <a:endParaRPr lang="en-US" sz="2400" dirty="0">
              <a:solidFill>
                <a:srgbClr val="333C8D"/>
              </a:solidFill>
            </a:endParaRPr>
          </a:p>
          <a:p>
            <a:r>
              <a:rPr lang="en-US" sz="2400" b="1" dirty="0" err="1">
                <a:solidFill>
                  <a:srgbClr val="333C8D"/>
                </a:solidFill>
              </a:rPr>
              <a:t>BackupNode</a:t>
            </a:r>
            <a:r>
              <a:rPr lang="en-US" sz="2400" b="1" dirty="0">
                <a:solidFill>
                  <a:srgbClr val="333C8D"/>
                </a:solidFill>
              </a:rPr>
              <a:t>: </a:t>
            </a:r>
            <a:r>
              <a:rPr lang="en-US" sz="2400" dirty="0">
                <a:solidFill>
                  <a:srgbClr val="333C8D"/>
                </a:solidFill>
              </a:rPr>
              <a:t>A read-only </a:t>
            </a:r>
            <a:r>
              <a:rPr lang="en-US" sz="2400" dirty="0" err="1">
                <a:solidFill>
                  <a:srgbClr val="333C8D"/>
                </a:solidFill>
              </a:rPr>
              <a:t>NameNode</a:t>
            </a:r>
            <a:endParaRPr lang="en-US" sz="2400" dirty="0">
              <a:solidFill>
                <a:srgbClr val="333C8D"/>
              </a:solidFill>
            </a:endParaRPr>
          </a:p>
          <a:p>
            <a:r>
              <a:rPr lang="en-US" sz="2400" dirty="0">
                <a:solidFill>
                  <a:srgbClr val="333C8D"/>
                </a:solidFill>
              </a:rPr>
              <a:t>it maintains an </a:t>
            </a:r>
            <a:r>
              <a:rPr lang="en-US" sz="2400" i="1" dirty="0">
                <a:solidFill>
                  <a:srgbClr val="333C8D"/>
                </a:solidFill>
              </a:rPr>
              <a:t>in-memory</a:t>
            </a:r>
            <a:r>
              <a:rPr lang="en-US" sz="2400" dirty="0">
                <a:solidFill>
                  <a:srgbClr val="333C8D"/>
                </a:solidFill>
              </a:rPr>
              <a:t>, up-to-date image of the file system namespace that is always synchronized with the state of the </a:t>
            </a:r>
            <a:r>
              <a:rPr lang="en-US" sz="2400" dirty="0" err="1">
                <a:solidFill>
                  <a:srgbClr val="333C8D"/>
                </a:solidFill>
              </a:rPr>
              <a:t>NameNode</a:t>
            </a:r>
            <a:r>
              <a:rPr lang="en-US" sz="2400" dirty="0">
                <a:solidFill>
                  <a:srgbClr val="333C8D"/>
                </a:solidFill>
              </a:rPr>
              <a:t>.</a:t>
            </a:r>
          </a:p>
          <a:p>
            <a:r>
              <a:rPr lang="en-US" sz="2400" dirty="0">
                <a:solidFill>
                  <a:srgbClr val="333C8D"/>
                </a:solidFill>
              </a:rPr>
              <a:t>If the </a:t>
            </a:r>
            <a:r>
              <a:rPr lang="en-US" sz="2400" dirty="0" err="1">
                <a:solidFill>
                  <a:srgbClr val="333C8D"/>
                </a:solidFill>
              </a:rPr>
              <a:t>NameNode</a:t>
            </a:r>
            <a:r>
              <a:rPr lang="en-US" sz="2400" dirty="0">
                <a:solidFill>
                  <a:srgbClr val="333C8D"/>
                </a:solidFill>
              </a:rPr>
              <a:t> fails, the </a:t>
            </a:r>
            <a:r>
              <a:rPr lang="en-US" sz="2400" dirty="0" err="1">
                <a:solidFill>
                  <a:srgbClr val="333C8D"/>
                </a:solidFill>
              </a:rPr>
              <a:t>BackupNode’s</a:t>
            </a:r>
            <a:r>
              <a:rPr lang="en-US" sz="2400" dirty="0">
                <a:solidFill>
                  <a:srgbClr val="333C8D"/>
                </a:solidFill>
              </a:rPr>
              <a:t> image in memory and the checkpoint on disk is a record of the latest namespace state.</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571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ctr"/>
            <a:r>
              <a:rPr lang="en-US" sz="2400" dirty="0">
                <a:solidFill>
                  <a:srgbClr val="333C8D"/>
                </a:solidFill>
              </a:rPr>
              <a:t>failure recovery</a:t>
            </a:r>
          </a:p>
          <a:p>
            <a:r>
              <a:rPr lang="en-US" sz="2400" dirty="0">
                <a:solidFill>
                  <a:srgbClr val="333C8D"/>
                </a:solidFill>
              </a:rPr>
              <a:t>Upgrades, File System Snapshots</a:t>
            </a:r>
          </a:p>
          <a:p>
            <a:r>
              <a:rPr lang="en-US" sz="2400" b="1" dirty="0">
                <a:solidFill>
                  <a:srgbClr val="333C8D"/>
                </a:solidFill>
              </a:rPr>
              <a:t>The purpose of creating snapshots </a:t>
            </a:r>
            <a:r>
              <a:rPr lang="en-US" sz="2400" dirty="0">
                <a:solidFill>
                  <a:srgbClr val="333C8D"/>
                </a:solidFill>
              </a:rPr>
              <a:t>in HDFS is to minimize potential damage to the data stored in the system during upgrades. During software upgrades the possibility of corrupting the system due to software bugs or human mistakes increases. </a:t>
            </a:r>
          </a:p>
          <a:p>
            <a:r>
              <a:rPr lang="en-US" sz="2400" dirty="0">
                <a:solidFill>
                  <a:srgbClr val="333C8D"/>
                </a:solidFill>
              </a:rPr>
              <a:t>The snapshot mechanism lets administrators </a:t>
            </a:r>
            <a:r>
              <a:rPr lang="en-US" sz="2400" b="1" dirty="0">
                <a:solidFill>
                  <a:srgbClr val="333C8D"/>
                </a:solidFill>
              </a:rPr>
              <a:t>persistently</a:t>
            </a:r>
          </a:p>
          <a:p>
            <a:pPr marL="0" indent="0">
              <a:buNone/>
            </a:pPr>
            <a:r>
              <a:rPr lang="en-US" sz="2400" b="1" dirty="0">
                <a:solidFill>
                  <a:srgbClr val="333C8D"/>
                </a:solidFill>
              </a:rPr>
              <a:t>save the current state of the file system(both data and metadata)</a:t>
            </a:r>
            <a:r>
              <a:rPr lang="en-US" sz="2400" dirty="0">
                <a:solidFill>
                  <a:srgbClr val="333C8D"/>
                </a:solidFill>
              </a:rPr>
              <a:t>, so that if the upgrade results in data loss or corruption, it is possible to </a:t>
            </a:r>
            <a:r>
              <a:rPr lang="en-US" sz="2400" b="1" dirty="0">
                <a:solidFill>
                  <a:srgbClr val="333C8D"/>
                </a:solidFill>
              </a:rPr>
              <a:t>rollback the upgrade</a:t>
            </a:r>
            <a:r>
              <a:rPr lang="en-US" sz="2400" dirty="0">
                <a:solidFill>
                  <a:srgbClr val="333C8D"/>
                </a:solidFill>
              </a:rPr>
              <a:t> and return HDFS to the namespace and storage state as they were at the time of the snapshot.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23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chemeClr val="accent6">
                    <a:lumMod val="40000"/>
                    <a:lumOff val="60000"/>
                  </a:schemeClr>
                </a:solidFill>
              </a:rPr>
              <a:t>Architecture</a:t>
            </a:r>
          </a:p>
          <a:p>
            <a:pPr marL="0" indent="0">
              <a:buNone/>
            </a:pPr>
            <a:r>
              <a:rPr lang="en-US" sz="2000" dirty="0">
                <a:solidFill>
                  <a:schemeClr val="accent6">
                    <a:lumMod val="40000"/>
                    <a:lumOff val="60000"/>
                  </a:schemeClr>
                </a:solidFill>
              </a:rPr>
              <a:t>        </a:t>
            </a:r>
            <a:r>
              <a:rPr lang="en-US" sz="2000" dirty="0" err="1">
                <a:solidFill>
                  <a:schemeClr val="accent6">
                    <a:lumMod val="40000"/>
                    <a:lumOff val="60000"/>
                  </a:schemeClr>
                </a:solidFill>
              </a:rPr>
              <a:t>NameNode</a:t>
            </a:r>
            <a:r>
              <a:rPr lang="en-US" sz="2000" dirty="0">
                <a:solidFill>
                  <a:schemeClr val="accent6">
                    <a:lumMod val="40000"/>
                    <a:lumOff val="60000"/>
                  </a:schemeClr>
                </a:solidFill>
              </a:rPr>
              <a:t>, </a:t>
            </a:r>
            <a:r>
              <a:rPr lang="en-US" sz="2000" dirty="0" err="1">
                <a:solidFill>
                  <a:schemeClr val="accent6">
                    <a:lumMod val="40000"/>
                    <a:lumOff val="60000"/>
                  </a:schemeClr>
                </a:solidFill>
              </a:rPr>
              <a:t>DataNodes</a:t>
            </a:r>
            <a:r>
              <a:rPr lang="en-US" sz="2000" dirty="0">
                <a:solidFill>
                  <a:schemeClr val="accent6">
                    <a:lumMod val="40000"/>
                    <a:lumOff val="60000"/>
                  </a:schemeClr>
                </a:solidFill>
              </a:rPr>
              <a:t>, HDFS Client, </a:t>
            </a:r>
            <a:r>
              <a:rPr lang="en-US" sz="2000" dirty="0" err="1">
                <a:solidFill>
                  <a:schemeClr val="accent6">
                    <a:lumMod val="40000"/>
                    <a:lumOff val="60000"/>
                  </a:schemeClr>
                </a:solidFill>
              </a:rPr>
              <a:t>CheckpointNode</a:t>
            </a:r>
            <a:r>
              <a:rPr lang="en-US" sz="2000" dirty="0">
                <a:solidFill>
                  <a:schemeClr val="accent6">
                    <a:lumMod val="40000"/>
                    <a:lumOff val="60000"/>
                  </a:schemeClr>
                </a:solidFill>
              </a:rPr>
              <a:t>, </a:t>
            </a:r>
            <a:r>
              <a:rPr lang="en-US" sz="2000" dirty="0" err="1">
                <a:solidFill>
                  <a:schemeClr val="accent6">
                    <a:lumMod val="40000"/>
                    <a:lumOff val="60000"/>
                  </a:schemeClr>
                </a:solidFill>
              </a:rPr>
              <a:t>BackupNode</a:t>
            </a:r>
            <a:r>
              <a:rPr lang="en-US" sz="2000" dirty="0">
                <a:solidFill>
                  <a:schemeClr val="accent6">
                    <a:lumMod val="40000"/>
                    <a:lumOff val="60000"/>
                  </a:schemeClr>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43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6" y="1643546"/>
            <a:ext cx="7925907" cy="4439270"/>
          </a:xfrm>
        </p:spPr>
      </p:pic>
      <p:sp>
        <p:nvSpPr>
          <p:cNvPr id="4"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234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pitchFamily="34" charset="0"/>
              <a:buChar char="•"/>
            </a:pPr>
            <a:r>
              <a:rPr lang="en-US" dirty="0" err="1">
                <a:solidFill>
                  <a:srgbClr val="333C8D"/>
                </a:solidFill>
              </a:rPr>
              <a:t>Hadoop</a:t>
            </a:r>
            <a:r>
              <a:rPr lang="en-US" dirty="0">
                <a:solidFill>
                  <a:srgbClr val="333C8D"/>
                </a:solidFill>
              </a:rPr>
              <a:t> has the concept of “Rack Awareness”.</a:t>
            </a:r>
            <a:endParaRPr lang="en-US" dirty="0"/>
          </a:p>
          <a:p>
            <a:endParaRPr lang="en-US" dirty="0"/>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80928"/>
            <a:ext cx="518457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988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Hadoop</a:t>
            </a:r>
            <a:r>
              <a:rPr lang="en-US" sz="2400" dirty="0">
                <a:solidFill>
                  <a:srgbClr val="333C8D"/>
                </a:solidFill>
              </a:rPr>
              <a:t> has the concept of “Rack Awareness”. </a:t>
            </a:r>
          </a:p>
          <a:p>
            <a:endParaRPr lang="en-US" sz="2400" dirty="0">
              <a:solidFill>
                <a:srgbClr val="333C8D"/>
              </a:solidFill>
            </a:endParaRPr>
          </a:p>
          <a:p>
            <a:r>
              <a:rPr lang="en-US" sz="2400" dirty="0">
                <a:solidFill>
                  <a:srgbClr val="333C8D"/>
                </a:solidFill>
              </a:rPr>
              <a:t>The default HDFS replica placement policy can be summarized as follows:  </a:t>
            </a:r>
          </a:p>
          <a:p>
            <a:pPr marL="0" indent="0">
              <a:buNone/>
            </a:pPr>
            <a:r>
              <a:rPr lang="en-US" sz="2400" dirty="0">
                <a:solidFill>
                  <a:srgbClr val="333C8D"/>
                </a:solidFill>
              </a:rPr>
              <a:t>    1. No </a:t>
            </a:r>
            <a:r>
              <a:rPr lang="en-US" sz="2400" dirty="0" err="1">
                <a:solidFill>
                  <a:srgbClr val="333C8D"/>
                </a:solidFill>
              </a:rPr>
              <a:t>Datanode</a:t>
            </a:r>
            <a:r>
              <a:rPr lang="en-US" sz="2400" dirty="0">
                <a:solidFill>
                  <a:srgbClr val="333C8D"/>
                </a:solidFill>
              </a:rPr>
              <a:t> contains more than one replica of any block.</a:t>
            </a:r>
          </a:p>
          <a:p>
            <a:pPr marL="0" indent="0">
              <a:buNone/>
            </a:pPr>
            <a:r>
              <a:rPr lang="en-US" sz="2400" dirty="0">
                <a:solidFill>
                  <a:srgbClr val="333C8D"/>
                </a:solidFill>
              </a:rPr>
              <a:t>    2. No rack contains more than two replicas of the same block, provided there are sufficient racks on the cluster.</a:t>
            </a: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8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r>
              <a:rPr lang="en-US" b="1" dirty="0">
                <a:solidFill>
                  <a:srgbClr val="333C8D"/>
                </a:solidFill>
              </a:rPr>
              <a:t>HDFS</a:t>
            </a:r>
          </a:p>
          <a:p>
            <a:pPr marL="0" indent="0">
              <a:buNone/>
            </a:pPr>
            <a:endParaRPr lang="en-US" sz="2800" b="1" dirty="0">
              <a:solidFill>
                <a:srgbClr val="333C8D"/>
              </a:solidFill>
            </a:endParaRPr>
          </a:p>
          <a:p>
            <a:pPr marL="0" indent="0">
              <a:buNone/>
            </a:pPr>
            <a:r>
              <a:rPr lang="en-US" sz="2800" b="1" dirty="0">
                <a:solidFill>
                  <a:srgbClr val="333C8D"/>
                </a:solidFill>
              </a:rPr>
              <a:t>       The </a:t>
            </a:r>
            <a:r>
              <a:rPr lang="en-US" sz="2800" b="1" dirty="0" err="1">
                <a:solidFill>
                  <a:srgbClr val="333C8D"/>
                </a:solidFill>
              </a:rPr>
              <a:t>Hadoop</a:t>
            </a:r>
            <a:r>
              <a:rPr lang="en-US" sz="2800" b="1" dirty="0">
                <a:solidFill>
                  <a:srgbClr val="333C8D"/>
                </a:solidFill>
              </a:rPr>
              <a:t> Distributed File System (HDFS)</a:t>
            </a:r>
            <a:r>
              <a:rPr lang="en-US" sz="2800" dirty="0">
                <a:solidFill>
                  <a:srgbClr val="333C8D"/>
                </a:solidFill>
              </a:rPr>
              <a:t> is the file system component of </a:t>
            </a:r>
            <a:r>
              <a:rPr lang="en-US" sz="2800" dirty="0" err="1">
                <a:solidFill>
                  <a:srgbClr val="333C8D"/>
                </a:solidFill>
              </a:rPr>
              <a:t>Hadoop</a:t>
            </a:r>
            <a:r>
              <a:rPr lang="en-US" sz="2800" dirty="0">
                <a:solidFill>
                  <a:srgbClr val="333C8D"/>
                </a:solidFill>
              </a:rPr>
              <a:t>. </a:t>
            </a:r>
            <a:r>
              <a:rPr lang="en-US" sz="2800" b="1" dirty="0">
                <a:solidFill>
                  <a:srgbClr val="333C8D"/>
                </a:solidFill>
              </a:rPr>
              <a:t> </a:t>
            </a:r>
            <a:r>
              <a:rPr lang="en-US" sz="2800" dirty="0">
                <a:solidFill>
                  <a:srgbClr val="333C8D"/>
                </a:solidFill>
              </a:rPr>
              <a:t>It is designed to store very large data sets (1) </a:t>
            </a:r>
            <a:r>
              <a:rPr lang="en-US" sz="2800" i="1" dirty="0">
                <a:solidFill>
                  <a:srgbClr val="333C8D"/>
                </a:solidFill>
              </a:rPr>
              <a:t>reliably</a:t>
            </a:r>
            <a:r>
              <a:rPr lang="en-US" sz="2800" dirty="0">
                <a:solidFill>
                  <a:srgbClr val="333C8D"/>
                </a:solidFill>
              </a:rPr>
              <a:t>, and to stream those data sets (2) at </a:t>
            </a:r>
            <a:r>
              <a:rPr lang="en-US" sz="2800" i="1" dirty="0">
                <a:solidFill>
                  <a:srgbClr val="333C8D"/>
                </a:solidFill>
              </a:rPr>
              <a:t>high bandwidth</a:t>
            </a:r>
            <a:r>
              <a:rPr lang="en-US" sz="2800" dirty="0">
                <a:solidFill>
                  <a:srgbClr val="333C8D"/>
                </a:solidFill>
              </a:rPr>
              <a:t> to user applications. These are achieved by </a:t>
            </a:r>
            <a:r>
              <a:rPr lang="en-US" sz="2800" b="1" dirty="0">
                <a:solidFill>
                  <a:srgbClr val="333C8D"/>
                </a:solidFill>
              </a:rPr>
              <a:t>replicating file content</a:t>
            </a:r>
            <a:r>
              <a:rPr lang="en-US" sz="2800" dirty="0">
                <a:solidFill>
                  <a:srgbClr val="333C8D"/>
                </a:solidFill>
              </a:rPr>
              <a:t> on multiple machines(</a:t>
            </a:r>
            <a:r>
              <a:rPr lang="en-US" sz="2800" dirty="0" err="1">
                <a:solidFill>
                  <a:srgbClr val="333C8D"/>
                </a:solidFill>
              </a:rPr>
              <a:t>DataNodes</a:t>
            </a:r>
            <a:r>
              <a:rPr lang="en-US" sz="2800" dirty="0">
                <a:solidFill>
                  <a:srgbClr val="333C8D"/>
                </a:solidFill>
              </a:rPr>
              <a:t>).</a:t>
            </a:r>
          </a:p>
          <a:p>
            <a:pPr marL="0" indent="0">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912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sp>
        <p:nvSpPr>
          <p:cNvPr id="4"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4375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0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642" y="1600200"/>
            <a:ext cx="8206716" cy="4525963"/>
          </a:xfrm>
        </p:spPr>
      </p:pic>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owchart: Sequential Access Storage 8"/>
          <p:cNvSpPr/>
          <p:nvPr/>
        </p:nvSpPr>
        <p:spPr>
          <a:xfrm>
            <a:off x="4427984" y="1940848"/>
            <a:ext cx="2088232" cy="984096"/>
          </a:xfrm>
          <a:prstGeom prst="flowChartMagneticTape">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 Write to </a:t>
            </a:r>
            <a:r>
              <a:rPr lang="en-US" dirty="0" err="1">
                <a:solidFill>
                  <a:schemeClr val="tx1"/>
                </a:solidFill>
              </a:rPr>
              <a:t>dataNode</a:t>
            </a:r>
            <a:r>
              <a:rPr lang="en-US" dirty="0">
                <a:solidFill>
                  <a:schemeClr val="tx1"/>
                </a:solidFill>
              </a:rPr>
              <a:t> 1.</a:t>
            </a:r>
          </a:p>
        </p:txBody>
      </p:sp>
      <p:sp>
        <p:nvSpPr>
          <p:cNvPr id="10" name="Heart 9"/>
          <p:cNvSpPr/>
          <p:nvPr/>
        </p:nvSpPr>
        <p:spPr>
          <a:xfrm>
            <a:off x="6648069" y="1803952"/>
            <a:ext cx="2483768" cy="1257888"/>
          </a:xfrm>
          <a:prstGeom prst="hear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r>
              <a:rPr lang="en-US" dirty="0">
                <a:solidFill>
                  <a:schemeClr val="tx1"/>
                </a:solidFill>
              </a:rPr>
              <a:t>Hey,DN1, duplicate Block A to DN5 and DN6.</a:t>
            </a:r>
            <a:endParaRPr lang="en-US" dirty="0"/>
          </a:p>
        </p:txBody>
      </p:sp>
    </p:spTree>
    <p:extLst>
      <p:ext uri="{BB962C8B-B14F-4D97-AF65-F5344CB8AC3E}">
        <p14:creationId xmlns:p14="http://schemas.microsoft.com/office/powerpoint/2010/main" val="2360641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3075" name="Picture 3" descr="C:\Users\bunny\AppData\Roaming\Tencent\Users\501239855\QQ\WinTemp\RichOle\%6(Z]]S$$ZWG24ED0TG)~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76" y="1405735"/>
            <a:ext cx="8456904" cy="482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168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4097" name="Picture 1" descr="C:\Users\bunny\AppData\Roaming\Tencent\Users\501239855\QQ\WinTemp\RichOle\0)$[61KEQGFA])M1[N15M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88" y="1412776"/>
            <a:ext cx="8609824" cy="481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999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7169" name="Picture 1" descr="C:\Users\bunny\AppData\Roaming\Tencent\Users\501239855\QQ\WinTemp\RichOle\W(A[)R{0M5R4%WBT8U]J`I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7" y="1408258"/>
            <a:ext cx="8856984" cy="4820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6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chemeClr val="accent6">
                    <a:lumMod val="40000"/>
                    <a:lumOff val="60000"/>
                  </a:schemeClr>
                </a:solidFill>
              </a:rPr>
              <a:t>File I/O Operations and Replica Management</a:t>
            </a:r>
          </a:p>
          <a:p>
            <a:pPr marL="0" indent="0">
              <a:buNone/>
            </a:pPr>
            <a:r>
              <a:rPr lang="en-US" b="1" dirty="0">
                <a:solidFill>
                  <a:schemeClr val="accent6">
                    <a:lumMod val="40000"/>
                    <a:lumOff val="60000"/>
                  </a:schemeClr>
                </a:solidFill>
              </a:rPr>
              <a:t>    </a:t>
            </a:r>
            <a:r>
              <a:rPr lang="en-US" sz="2000" dirty="0">
                <a:solidFill>
                  <a:schemeClr val="accent6">
                    <a:lumMod val="40000"/>
                    <a:lumOff val="60000"/>
                  </a:schemeClr>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21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44824"/>
            <a:ext cx="8229600" cy="4525963"/>
          </a:xfrm>
        </p:spPr>
        <p:txBody>
          <a:bodyPr>
            <a:normAutofit/>
          </a:bodyPr>
          <a:lstStyle/>
          <a:p>
            <a:r>
              <a:rPr lang="en-US" sz="2400" dirty="0">
                <a:solidFill>
                  <a:srgbClr val="333C8D"/>
                </a:solidFill>
              </a:rPr>
              <a:t>HDFS is a block-structured file system: Files broken into blocks of 128MB (per-file configurable).</a:t>
            </a:r>
          </a:p>
          <a:p>
            <a:pPr marL="0" indent="0">
              <a:buNone/>
            </a:pPr>
            <a:endParaRPr lang="en-US" sz="2400" dirty="0">
              <a:solidFill>
                <a:srgbClr val="333C8D"/>
              </a:solidFill>
            </a:endParaRPr>
          </a:p>
          <a:p>
            <a:r>
              <a:rPr lang="en-US" sz="2400" dirty="0">
                <a:solidFill>
                  <a:srgbClr val="333C8D"/>
                </a:solidFill>
              </a:rPr>
              <a:t>A file can be made of several blocks, and they are stored across a cluster of one or more machines with data storage capacity. </a:t>
            </a:r>
          </a:p>
          <a:p>
            <a:endParaRPr lang="en-US" sz="2400" dirty="0">
              <a:solidFill>
                <a:srgbClr val="333C8D"/>
              </a:solidFill>
            </a:endParaRPr>
          </a:p>
          <a:p>
            <a:r>
              <a:rPr lang="en-US" sz="2400" dirty="0">
                <a:solidFill>
                  <a:srgbClr val="333C8D"/>
                </a:solidFill>
              </a:rPr>
              <a:t>Each block of a file is replicated across a number of machines, To prevent loss of data.</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555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Content Placeholder 4" descr="C:\Users\bunny\AppData\Roaming\Tencent\Users\501239855\QQ\WinTemp\RichOle\0$BK[BAQ(OAT{}B%KS{3CC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844824"/>
            <a:ext cx="5112568" cy="4032448"/>
          </a:xfrm>
          <a:prstGeom prst="rect">
            <a:avLst/>
          </a:prstGeom>
          <a:noFill/>
          <a:ln>
            <a:noFill/>
          </a:ln>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29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400" dirty="0">
                <a:solidFill>
                  <a:srgbClr val="333C8D"/>
                </a:solidFill>
              </a:rPr>
              <a:t>      </a:t>
            </a:r>
            <a:r>
              <a:rPr lang="en-US" sz="2400" b="1" dirty="0" err="1">
                <a:solidFill>
                  <a:srgbClr val="333C8D"/>
                </a:solidFill>
              </a:rPr>
              <a:t>NameNode</a:t>
            </a:r>
            <a:r>
              <a:rPr lang="en-US" sz="2400" b="1" dirty="0">
                <a:solidFill>
                  <a:srgbClr val="333C8D"/>
                </a:solidFill>
              </a:rPr>
              <a:t> and </a:t>
            </a:r>
            <a:r>
              <a:rPr lang="en-US" sz="2400" b="1" dirty="0" err="1">
                <a:solidFill>
                  <a:srgbClr val="333C8D"/>
                </a:solidFill>
              </a:rPr>
              <a:t>DataNodes</a:t>
            </a:r>
            <a:endParaRPr lang="en-US" sz="2400" b="1" dirty="0">
              <a:solidFill>
                <a:srgbClr val="333C8D"/>
              </a:solidFill>
            </a:endParaRPr>
          </a:p>
          <a:p>
            <a:r>
              <a:rPr lang="en-US" sz="2400" dirty="0">
                <a:solidFill>
                  <a:srgbClr val="333C8D"/>
                </a:solidFill>
              </a:rPr>
              <a:t>HDFS stores file system metadata and application data separately.</a:t>
            </a:r>
          </a:p>
          <a:p>
            <a:r>
              <a:rPr lang="en-US" sz="2400" b="1" u="sng" dirty="0">
                <a:solidFill>
                  <a:srgbClr val="333C8D"/>
                </a:solidFill>
              </a:rPr>
              <a:t>Metadata</a:t>
            </a:r>
            <a:r>
              <a:rPr lang="en-US" sz="2400" dirty="0">
                <a:solidFill>
                  <a:srgbClr val="333C8D"/>
                </a:solidFill>
              </a:rPr>
              <a:t> refers to file metadata(attributes such as permissions, modification, access times, namespace and disk space quotas.</a:t>
            </a:r>
          </a:p>
          <a:p>
            <a:r>
              <a:rPr lang="en-US" sz="2400" dirty="0">
                <a:solidFill>
                  <a:srgbClr val="333C8D"/>
                </a:solidFill>
              </a:rPr>
              <a:t>)called “</a:t>
            </a:r>
            <a:r>
              <a:rPr lang="en-US" sz="2400" dirty="0" err="1">
                <a:solidFill>
                  <a:srgbClr val="333C8D"/>
                </a:solidFill>
              </a:rPr>
              <a:t>inodes</a:t>
            </a:r>
            <a:r>
              <a:rPr lang="en-US" sz="2400" dirty="0">
                <a:solidFill>
                  <a:srgbClr val="333C8D"/>
                </a:solidFill>
              </a:rPr>
              <a:t>”+list of blocks belong to the file.</a:t>
            </a:r>
          </a:p>
          <a:p>
            <a:endParaRPr lang="en-US" sz="2400" dirty="0">
              <a:solidFill>
                <a:srgbClr val="333C8D"/>
              </a:solidFill>
            </a:endParaRPr>
          </a:p>
          <a:p>
            <a:r>
              <a:rPr lang="en-US" sz="2400" dirty="0">
                <a:solidFill>
                  <a:srgbClr val="333C8D"/>
                </a:solidFill>
              </a:rPr>
              <a:t>HDFS stores metadata on a dedicated server, called the </a:t>
            </a:r>
            <a:r>
              <a:rPr lang="en-US" sz="2400" dirty="0" err="1">
                <a:solidFill>
                  <a:srgbClr val="333C8D"/>
                </a:solidFill>
              </a:rPr>
              <a:t>NameNode</a:t>
            </a:r>
            <a:r>
              <a:rPr lang="en-US" sz="2400" dirty="0">
                <a:solidFill>
                  <a:srgbClr val="333C8D"/>
                </a:solidFill>
              </a:rPr>
              <a:t>.(Master) Application data are stored on other servers called </a:t>
            </a:r>
            <a:r>
              <a:rPr lang="en-US" sz="2400" dirty="0" err="1">
                <a:solidFill>
                  <a:srgbClr val="333C8D"/>
                </a:solidFill>
              </a:rPr>
              <a:t>DataNodes</a:t>
            </a:r>
            <a:r>
              <a:rPr lang="en-US" sz="2400" dirty="0">
                <a:solidFill>
                  <a:srgbClr val="333C8D"/>
                </a:solidFill>
              </a:rPr>
              <a:t>.(Slaves)</a:t>
            </a:r>
          </a:p>
          <a:p>
            <a:endParaRPr lang="en-US" sz="2400" dirty="0">
              <a:solidFill>
                <a:srgbClr val="333C8D"/>
              </a:solidFill>
            </a:endParaRPr>
          </a:p>
          <a:p>
            <a:r>
              <a:rPr lang="en-US" sz="2400" dirty="0">
                <a:solidFill>
                  <a:srgbClr val="333C8D"/>
                </a:solidFill>
              </a:rPr>
              <a:t>All servers are fully connected and communicate with each other using TCP-based protocols.(RPC)</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148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r>
              <a:rPr lang="en-US" sz="2800" dirty="0">
                <a:solidFill>
                  <a:srgbClr val="333C8D"/>
                </a:solidFill>
              </a:rPr>
              <a:t>Single </a:t>
            </a:r>
            <a:r>
              <a:rPr lang="en-US" sz="2800" dirty="0" err="1">
                <a:solidFill>
                  <a:srgbClr val="333C8D"/>
                </a:solidFill>
              </a:rPr>
              <a:t>Namenode</a:t>
            </a:r>
            <a:r>
              <a:rPr lang="en-US" sz="2800" dirty="0">
                <a:solidFill>
                  <a:srgbClr val="333C8D"/>
                </a:solidFill>
              </a:rPr>
              <a:t>:</a:t>
            </a:r>
          </a:p>
          <a:p>
            <a:r>
              <a:rPr lang="en-US" sz="2400" dirty="0">
                <a:solidFill>
                  <a:srgbClr val="333C8D"/>
                </a:solidFill>
              </a:rPr>
              <a:t>Maintain the namespace tree(a hierarchy of files and directories) operations like opening, closing, and renaming files and directories.</a:t>
            </a:r>
          </a:p>
          <a:p>
            <a:r>
              <a:rPr lang="en-US" sz="2400" dirty="0">
                <a:solidFill>
                  <a:srgbClr val="333C8D"/>
                </a:solidFill>
              </a:rPr>
              <a:t> Determine the mapping of file blocks to </a:t>
            </a:r>
            <a:r>
              <a:rPr lang="en-US" sz="2400" dirty="0" err="1">
                <a:solidFill>
                  <a:srgbClr val="333C8D"/>
                </a:solidFill>
              </a:rPr>
              <a:t>DataNodes</a:t>
            </a:r>
            <a:r>
              <a:rPr lang="en-US" sz="2400" dirty="0">
                <a:solidFill>
                  <a:srgbClr val="333C8D"/>
                </a:solidFill>
              </a:rPr>
              <a:t> (the physical location of file data). </a:t>
            </a:r>
          </a:p>
          <a:p>
            <a:r>
              <a:rPr lang="en-US" sz="2400" dirty="0">
                <a:solidFill>
                  <a:srgbClr val="333C8D"/>
                </a:solidFill>
              </a:rPr>
              <a:t>File metadata (i.e. “</a:t>
            </a:r>
            <a:r>
              <a:rPr lang="en-US" sz="2400" dirty="0" err="1">
                <a:solidFill>
                  <a:srgbClr val="333C8D"/>
                </a:solidFill>
              </a:rPr>
              <a:t>inode</a:t>
            </a:r>
            <a:r>
              <a:rPr lang="en-US" sz="2400" dirty="0">
                <a:solidFill>
                  <a:srgbClr val="333C8D"/>
                </a:solidFill>
              </a:rPr>
              <a:t>”) .</a:t>
            </a:r>
          </a:p>
          <a:p>
            <a:r>
              <a:rPr lang="en-US" sz="2400" dirty="0">
                <a:solidFill>
                  <a:srgbClr val="333C8D"/>
                </a:solidFill>
              </a:rPr>
              <a:t>Authorization and authentication.</a:t>
            </a:r>
          </a:p>
          <a:p>
            <a:r>
              <a:rPr lang="en-US" sz="2400" dirty="0">
                <a:solidFill>
                  <a:srgbClr val="333C8D"/>
                </a:solidFill>
              </a:rPr>
              <a:t>Collect block reports from </a:t>
            </a:r>
            <a:r>
              <a:rPr lang="en-US" sz="2400" dirty="0" err="1">
                <a:solidFill>
                  <a:srgbClr val="333C8D"/>
                </a:solidFill>
              </a:rPr>
              <a:t>Datanodes</a:t>
            </a:r>
            <a:r>
              <a:rPr lang="en-US" sz="2400" dirty="0">
                <a:solidFill>
                  <a:srgbClr val="333C8D"/>
                </a:solidFill>
              </a:rPr>
              <a:t> on block locations.</a:t>
            </a:r>
          </a:p>
          <a:p>
            <a:r>
              <a:rPr lang="en-US" sz="2400" dirty="0">
                <a:solidFill>
                  <a:srgbClr val="333C8D"/>
                </a:solidFill>
              </a:rPr>
              <a:t>Replicate missing blocks.</a:t>
            </a:r>
          </a:p>
          <a:p>
            <a:endParaRPr lang="en-US" sz="2400" dirty="0"/>
          </a:p>
          <a:p>
            <a:r>
              <a:rPr lang="en-US" sz="2400" dirty="0">
                <a:solidFill>
                  <a:srgbClr val="333C8D"/>
                </a:solidFill>
              </a:rPr>
              <a:t>HDFS keeps the entire namespace in RAM, allowing fast access to the metadata.</a:t>
            </a:r>
          </a:p>
          <a:p>
            <a:endParaRPr lang="en-US" sz="2400" dirty="0">
              <a:solidFill>
                <a:srgbClr val="333C8D"/>
              </a:solidFill>
            </a:endParaRPr>
          </a:p>
          <a:p>
            <a:endParaRPr lang="en-US" sz="2400" dirty="0">
              <a:solidFill>
                <a:srgbClr val="333C8D"/>
              </a:solidFill>
            </a:endParaRP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512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DataNodes</a:t>
            </a:r>
            <a:r>
              <a:rPr lang="en-US" sz="2800" dirty="0">
                <a:solidFill>
                  <a:srgbClr val="333C8D"/>
                </a:solidFill>
              </a:rPr>
              <a:t>:</a:t>
            </a:r>
          </a:p>
          <a:p>
            <a:r>
              <a:rPr lang="en-US" sz="2400" dirty="0">
                <a:solidFill>
                  <a:srgbClr val="333C8D"/>
                </a:solidFill>
              </a:rPr>
              <a:t>The </a:t>
            </a:r>
            <a:r>
              <a:rPr lang="en-US" sz="2400" dirty="0" err="1">
                <a:solidFill>
                  <a:srgbClr val="333C8D"/>
                </a:solidFill>
              </a:rPr>
              <a:t>DataNodes</a:t>
            </a:r>
            <a:r>
              <a:rPr lang="en-US" sz="2400" dirty="0">
                <a:solidFill>
                  <a:srgbClr val="333C8D"/>
                </a:solidFill>
              </a:rPr>
              <a:t> are responsible for serving read and write requests from the file system’s clients. </a:t>
            </a:r>
          </a:p>
          <a:p>
            <a:endParaRPr lang="en-US" sz="2400" dirty="0">
              <a:solidFill>
                <a:srgbClr val="333C8D"/>
              </a:solidFill>
            </a:endParaRPr>
          </a:p>
          <a:p>
            <a:r>
              <a:rPr lang="en-US" sz="2400" dirty="0">
                <a:solidFill>
                  <a:srgbClr val="333C8D"/>
                </a:solidFill>
              </a:rPr>
              <a:t>The </a:t>
            </a:r>
            <a:r>
              <a:rPr lang="en-US" sz="2400" dirty="0" err="1">
                <a:solidFill>
                  <a:srgbClr val="333C8D"/>
                </a:solidFill>
              </a:rPr>
              <a:t>DataNodes</a:t>
            </a:r>
            <a:r>
              <a:rPr lang="en-US" sz="2400" dirty="0">
                <a:solidFill>
                  <a:srgbClr val="333C8D"/>
                </a:solidFill>
              </a:rPr>
              <a:t> also perform block creation, deletion, and replication upon instruction from the </a:t>
            </a:r>
            <a:r>
              <a:rPr lang="en-US" sz="2400" dirty="0" err="1">
                <a:solidFill>
                  <a:srgbClr val="333C8D"/>
                </a:solidFill>
              </a:rPr>
              <a:t>NameNode</a:t>
            </a:r>
            <a:r>
              <a:rPr lang="en-US" sz="2400" dirty="0">
                <a:solidFill>
                  <a:srgbClr val="333C8D"/>
                </a:solidFill>
              </a:rPr>
              <a:t>.</a:t>
            </a:r>
          </a:p>
          <a:p>
            <a:endParaRPr lang="en-US" sz="2400" dirty="0">
              <a:solidFill>
                <a:srgbClr val="333C8D"/>
              </a:solidFill>
            </a:endParaRPr>
          </a:p>
          <a:p>
            <a:r>
              <a:rPr lang="en-US" sz="2400" dirty="0">
                <a:solidFill>
                  <a:srgbClr val="333C8D"/>
                </a:solidFill>
              </a:rPr>
              <a:t>Data nodes periodically send block reports to </a:t>
            </a:r>
            <a:r>
              <a:rPr lang="en-US" sz="2400" dirty="0" err="1">
                <a:solidFill>
                  <a:srgbClr val="333C8D"/>
                </a:solidFill>
              </a:rPr>
              <a:t>Namenode</a:t>
            </a:r>
            <a:r>
              <a:rPr lang="en-US" sz="2400" dirty="0">
                <a:solidFill>
                  <a:srgbClr val="333C8D"/>
                </a:solidFill>
              </a:rPr>
              <a: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94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2114</TotalTime>
  <Words>1672</Words>
  <Application>Microsoft Office PowerPoint</Application>
  <PresentationFormat>On-screen Show (4:3)</PresentationFormat>
  <Paragraphs>193</Paragraphs>
  <Slides>34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宋体</vt:lpstr>
      <vt:lpstr>Arial</vt:lpstr>
      <vt:lpstr>Calibri</vt:lpstr>
      <vt:lpstr>Wingdings</vt:lpstr>
      <vt:lpstr>Office Theme</vt:lpstr>
      <vt:lpstr>The Hadoop Distributed File System</vt:lpstr>
      <vt:lpstr>Outline </vt:lpstr>
      <vt:lpstr>Introduction</vt:lpstr>
      <vt:lpstr>Outline </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Outline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vector>
  </TitlesOfParts>
  <Company>SUNY Campus Agreement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dc:creator>
  <cp:lastModifiedBy>nausheen</cp:lastModifiedBy>
  <cp:revision>77</cp:revision>
  <dcterms:created xsi:type="dcterms:W3CDTF">2012-09-07T17:44:38Z</dcterms:created>
  <dcterms:modified xsi:type="dcterms:W3CDTF">2021-11-05T09:18:38Z</dcterms:modified>
</cp:coreProperties>
</file>