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425" r:id="rId2"/>
    <p:sldId id="1409" r:id="rId3"/>
    <p:sldId id="1410" r:id="rId4"/>
    <p:sldId id="1413" r:id="rId5"/>
    <p:sldId id="1419" r:id="rId6"/>
    <p:sldId id="1421" r:id="rId7"/>
    <p:sldId id="1408" r:id="rId8"/>
    <p:sldId id="1412" r:id="rId9"/>
    <p:sldId id="1414" r:id="rId10"/>
    <p:sldId id="1426" r:id="rId11"/>
    <p:sldId id="1427" r:id="rId12"/>
    <p:sldId id="1428" r:id="rId13"/>
    <p:sldId id="1429" r:id="rId14"/>
    <p:sldId id="1430" r:id="rId15"/>
    <p:sldId id="1431" r:id="rId16"/>
    <p:sldId id="1432" r:id="rId17"/>
    <p:sldId id="1433" r:id="rId18"/>
    <p:sldId id="1434" r:id="rId19"/>
    <p:sldId id="1435" r:id="rId20"/>
    <p:sldId id="143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80"/>
    <a:srgbClr val="0000A8"/>
    <a:srgbClr val="010086"/>
    <a:srgbClr val="0000A3"/>
    <a:srgbClr val="3C6CDF"/>
    <a:srgbClr val="9CDFF9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5" autoAdjust="0"/>
    <p:restoredTop sz="92675" autoAdjust="0"/>
  </p:normalViewPr>
  <p:slideViewPr>
    <p:cSldViewPr snapToGrid="0" snapToObjects="1">
      <p:cViewPr varScale="1">
        <p:scale>
          <a:sx n="65" d="100"/>
          <a:sy n="65" d="100"/>
        </p:scale>
        <p:origin x="570" y="7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ducts/docs/processors/what-is-a-gpu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GPU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Nausheen </a:t>
            </a:r>
            <a:r>
              <a:rPr lang="en-US" dirty="0" err="1" smtClean="0"/>
              <a:t>Shoaib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Structure of a CUDA program reflects the coexistence of a </a:t>
            </a:r>
            <a:r>
              <a:rPr lang="en-US" dirty="0">
                <a:solidFill>
                  <a:srgbClr val="000000"/>
                </a:solidFill>
                <a:latin typeface="KJBFB B+ Adv P 6 F 0 B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KJBDI I+ Adv P 6 F 00"/>
              </a:rPr>
              <a:t>(CPU) and one </a:t>
            </a:r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or more </a:t>
            </a:r>
            <a:r>
              <a:rPr lang="en-US" dirty="0">
                <a:solidFill>
                  <a:srgbClr val="000000"/>
                </a:solidFill>
                <a:latin typeface="KJBFB B+ Adv P 6 F 0 B"/>
              </a:rPr>
              <a:t>devices </a:t>
            </a:r>
            <a:r>
              <a:rPr lang="en-US" dirty="0">
                <a:solidFill>
                  <a:srgbClr val="000000"/>
                </a:solidFill>
                <a:latin typeface="KJBDI I+ Adv P 6 F 00"/>
              </a:rPr>
              <a:t>(GPUs) </a:t>
            </a:r>
            <a:endParaRPr lang="en-US" dirty="0" smtClean="0">
              <a:solidFill>
                <a:srgbClr val="000000"/>
              </a:solidFill>
              <a:latin typeface="KJBDI I+ Adv P 6 F 0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CUDA PROGRAM STRUCTURE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29483"/>
            <a:ext cx="8613058" cy="39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058"/>
            <a:ext cx="10515599" cy="44540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 VECTOR ADDITION KERNEL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 Kernel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116"/>
            <a:ext cx="10515600" cy="52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5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DEVICE GLOBAL MEMORY AND DATA TRANSFER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57" y="1712266"/>
            <a:ext cx="5512059" cy="3302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72" y="1461543"/>
            <a:ext cx="5319686" cy="4464697"/>
          </a:xfrm>
          <a:prstGeom prst="rect">
            <a:avLst/>
          </a:prstGeom>
        </p:spPr>
      </p:pic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50757" y="5014452"/>
            <a:ext cx="5008740" cy="13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1826291"/>
            <a:ext cx="4940709" cy="4338535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DEVICE GLOBAL MEMORY AND DATA TRANSFER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6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 Using </a:t>
            </a:r>
            <a:r>
              <a:rPr lang="en-US" dirty="0" err="1" smtClean="0"/>
              <a:t>CudaMemcpy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3" y="1489587"/>
            <a:ext cx="9438967" cy="51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KERNEL FUNCTIONS AND THREADING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664" y="1473057"/>
            <a:ext cx="105721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When  </a:t>
            </a:r>
            <a:r>
              <a:rPr lang="en-US" sz="2400" dirty="0">
                <a:solidFill>
                  <a:srgbClr val="000000"/>
                </a:solidFill>
              </a:rPr>
              <a:t>a host code launches a kernel, the CUDA runtime system </a:t>
            </a:r>
            <a:r>
              <a:rPr lang="en-US" sz="2400" dirty="0" smtClean="0">
                <a:solidFill>
                  <a:srgbClr val="000000"/>
                </a:solidFill>
              </a:rPr>
              <a:t>generates </a:t>
            </a:r>
            <a:r>
              <a:rPr lang="en-US" sz="2400" dirty="0">
                <a:solidFill>
                  <a:srgbClr val="000000"/>
                </a:solidFill>
              </a:rPr>
              <a:t>a grid of threads that are organized in a two-level hierarchy. 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Each </a:t>
            </a:r>
            <a:r>
              <a:rPr lang="en-US" sz="2400" dirty="0"/>
              <a:t>grid </a:t>
            </a:r>
            <a:r>
              <a:rPr lang="en-US" sz="2400" dirty="0" smtClean="0"/>
              <a:t>is organized into an array of thread blocks, which will be referred to as blocks for brevity. </a:t>
            </a:r>
          </a:p>
          <a:p>
            <a:endParaRPr lang="en-US" sz="2400" dirty="0"/>
          </a:p>
          <a:p>
            <a:r>
              <a:rPr lang="en-US" sz="2400" dirty="0" smtClean="0"/>
              <a:t>All blocks of a grid are of the same size; each block </a:t>
            </a:r>
            <a:r>
              <a:rPr lang="en-US" sz="2400" dirty="0"/>
              <a:t>can </a:t>
            </a:r>
            <a:r>
              <a:rPr lang="en-US" sz="2400" dirty="0" smtClean="0"/>
              <a:t>contain </a:t>
            </a:r>
            <a:r>
              <a:rPr lang="en-US" sz="2400" dirty="0" smtClean="0"/>
              <a:t>up to 1,024 threads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268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32209"/>
            <a:ext cx="10087897" cy="3118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572427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shows each block consists of 256threads. The number of threads in each thread block is specified by the host code when a kernel is launched.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KERNEL FUNCTIONS AND THREADING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5391756"/>
            <a:ext cx="10400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The value of </a:t>
            </a:r>
            <a:r>
              <a:rPr lang="en-US" dirty="0">
                <a:solidFill>
                  <a:srgbClr val="000000"/>
                </a:solidFill>
                <a:latin typeface="KJBDI I+ Adv P 6 F 0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KJBIG A+ Adv O Tc 8acc 91a"/>
              </a:rPr>
              <a:t>blockDim.x</a:t>
            </a:r>
            <a:r>
              <a:rPr lang="en-US" dirty="0">
                <a:solidFill>
                  <a:srgbClr val="000000"/>
                </a:solidFill>
                <a:latin typeface="KJBIG A+ Adv O Tc 8acc 91a"/>
              </a:rPr>
              <a:t> </a:t>
            </a:r>
            <a:r>
              <a:rPr lang="en-US" dirty="0">
                <a:solidFill>
                  <a:srgbClr val="000000"/>
                </a:solidFill>
                <a:latin typeface="KJBDI I+ Adv P 6 F 00"/>
              </a:rPr>
              <a:t>variable </a:t>
            </a:r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is 256.In general, the dimensions of thread </a:t>
            </a:r>
            <a:r>
              <a:rPr lang="en-US" dirty="0">
                <a:solidFill>
                  <a:srgbClr val="000000"/>
                </a:solidFill>
                <a:latin typeface="KJBDI I+ Adv P 6 F 00"/>
              </a:rPr>
              <a:t>blocks </a:t>
            </a:r>
            <a:r>
              <a:rPr lang="en-US" dirty="0" smtClean="0">
                <a:solidFill>
                  <a:srgbClr val="000000"/>
                </a:solidFill>
                <a:latin typeface="KJBDI I+ Adv P 6 F 00"/>
              </a:rPr>
              <a:t>should be multiples of 32 due to hardware efficiency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data index </a:t>
            </a:r>
            <a:r>
              <a:rPr lang="en-US" dirty="0" err="1"/>
              <a:t>i</a:t>
            </a:r>
            <a:r>
              <a:rPr lang="en-US" dirty="0"/>
              <a:t> is </a:t>
            </a:r>
            <a:r>
              <a:rPr lang="en-US" dirty="0" smtClean="0"/>
              <a:t>calculated </a:t>
            </a:r>
            <a:r>
              <a:rPr lang="en-US" dirty="0"/>
              <a:t>as i5blockIdx.x  </a:t>
            </a:r>
            <a:r>
              <a:rPr lang="en-US" dirty="0" err="1"/>
              <a:t>blockDim.x</a:t>
            </a:r>
            <a:r>
              <a:rPr lang="en-US" dirty="0"/>
              <a:t> 1 </a:t>
            </a:r>
            <a:r>
              <a:rPr lang="en-US" dirty="0" err="1"/>
              <a:t>threadIdx.x</a:t>
            </a:r>
            <a:r>
              <a:rPr lang="en-US" dirty="0"/>
              <a:t>. Since </a:t>
            </a:r>
            <a:r>
              <a:rPr lang="en-US" dirty="0" err="1"/>
              <a:t>blockDim</a:t>
            </a:r>
            <a:r>
              <a:rPr lang="en-US" dirty="0"/>
              <a:t> is 256 </a:t>
            </a:r>
            <a:r>
              <a:rPr lang="en-US" dirty="0" smtClean="0"/>
              <a:t>in our </a:t>
            </a:r>
            <a:r>
              <a:rPr lang="en-US" dirty="0" smtClean="0"/>
              <a:t>example, the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values </a:t>
            </a:r>
            <a:r>
              <a:rPr lang="en-US" dirty="0" smtClean="0"/>
              <a:t>of threads in block0 ranges from 0 to 255</a:t>
            </a:r>
            <a:r>
              <a:rPr lang="en-US" dirty="0"/>
              <a:t>. The </a:t>
            </a:r>
            <a:r>
              <a:rPr lang="en-US" dirty="0" err="1"/>
              <a:t>i</a:t>
            </a:r>
            <a:r>
              <a:rPr lang="en-US" dirty="0"/>
              <a:t> values </a:t>
            </a:r>
            <a:r>
              <a:rPr lang="en-US" dirty="0" smtClean="0"/>
              <a:t>of threads in block1 range from 256 to 511. </a:t>
            </a:r>
          </a:p>
          <a:p>
            <a:r>
              <a:rPr lang="en-US" dirty="0" smtClean="0"/>
              <a:t>The </a:t>
            </a:r>
            <a:r>
              <a:rPr lang="en-US" dirty="0" err="1"/>
              <a:t>i</a:t>
            </a:r>
            <a:r>
              <a:rPr lang="en-US" dirty="0"/>
              <a:t> values of threads </a:t>
            </a:r>
            <a:r>
              <a:rPr lang="en-US" dirty="0" smtClean="0"/>
              <a:t>in block 2 range from 512 to 767. That is, the </a:t>
            </a:r>
            <a:r>
              <a:rPr lang="en-US" dirty="0" err="1"/>
              <a:t>i</a:t>
            </a:r>
            <a:r>
              <a:rPr lang="en-US" dirty="0"/>
              <a:t> values </a:t>
            </a:r>
            <a:r>
              <a:rPr lang="en-US" dirty="0" smtClean="0"/>
              <a:t>of the threads </a:t>
            </a:r>
            <a:r>
              <a:rPr lang="en-US" dirty="0"/>
              <a:t>in </a:t>
            </a:r>
            <a:r>
              <a:rPr lang="en-US" dirty="0" smtClean="0"/>
              <a:t>these three blocks for continuous coverage of the values from 0 to </a:t>
            </a:r>
            <a:r>
              <a:rPr lang="en-US" dirty="0"/>
              <a:t>767. </a:t>
            </a:r>
            <a:r>
              <a:rPr lang="en-US" dirty="0" smtClean="0"/>
              <a:t>Since each thread uses </a:t>
            </a:r>
            <a:r>
              <a:rPr lang="en-US" dirty="0" err="1"/>
              <a:t>i</a:t>
            </a:r>
            <a:r>
              <a:rPr lang="en-US" dirty="0"/>
              <a:t> to access </a:t>
            </a:r>
            <a:r>
              <a:rPr lang="en-US" dirty="0" err="1"/>
              <a:t>d_A</a:t>
            </a:r>
            <a:r>
              <a:rPr lang="en-US" dirty="0"/>
              <a:t>, </a:t>
            </a:r>
            <a:r>
              <a:rPr lang="en-US" dirty="0" err="1"/>
              <a:t>d_B</a:t>
            </a:r>
            <a:r>
              <a:rPr lang="en-US" dirty="0"/>
              <a:t>, and </a:t>
            </a:r>
            <a:r>
              <a:rPr lang="en-US" dirty="0" err="1"/>
              <a:t>d_C</a:t>
            </a:r>
            <a:r>
              <a:rPr lang="en-US" dirty="0"/>
              <a:t>, </a:t>
            </a:r>
            <a:r>
              <a:rPr lang="en-US" dirty="0" smtClean="0"/>
              <a:t>these threads </a:t>
            </a:r>
            <a:r>
              <a:rPr lang="en-US" dirty="0"/>
              <a:t>cover </a:t>
            </a:r>
            <a:r>
              <a:rPr lang="en-US" dirty="0" smtClean="0"/>
              <a:t>the first 768 iterations of the original </a:t>
            </a:r>
            <a:r>
              <a:rPr lang="en-US" dirty="0" smtClean="0"/>
              <a:t>loop. By </a:t>
            </a:r>
            <a:r>
              <a:rPr lang="en-US" dirty="0" smtClean="0"/>
              <a:t>launching the kernel with a larger number of blocks, one can process larger vectors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KERNEL FUNCTIONS AND THREADING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1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1678594"/>
            <a:ext cx="6063461" cy="38779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KERNEL FUNCTIONS AND THREADING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36723" y="5740061"/>
            <a:ext cx="6563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KJBCM K+ Adv Tgl"/>
              </a:rPr>
              <a:t>A vector addition kernel function </a:t>
            </a:r>
            <a:r>
              <a:rPr lang="en-US" b="1" dirty="0" smtClean="0">
                <a:solidFill>
                  <a:srgbClr val="000000"/>
                </a:solidFill>
                <a:latin typeface="KJBCM K+ Adv Tgl"/>
              </a:rPr>
              <a:t>and its </a:t>
            </a:r>
            <a:r>
              <a:rPr lang="en-US" b="1" dirty="0">
                <a:solidFill>
                  <a:srgbClr val="000000"/>
                </a:solidFill>
                <a:latin typeface="KJBCM K+ Adv Tgl"/>
              </a:rPr>
              <a:t>launch statement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914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130175" indent="0">
              <a:buNone/>
            </a:pPr>
            <a:r>
              <a:rPr lang="en-US" dirty="0" smtClean="0"/>
              <a:t>Single Core CPUs</a:t>
            </a:r>
          </a:p>
          <a:p>
            <a:pPr marL="130175" indent="0">
              <a:buNone/>
            </a:pPr>
            <a:endParaRPr lang="en-US" dirty="0" smtClean="0"/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How to squeeze more functionality?</a:t>
            </a:r>
          </a:p>
          <a:p>
            <a:pPr lvl="1"/>
            <a:r>
              <a:rPr lang="en-US" dirty="0" smtClean="0"/>
              <a:t>Power Hungary</a:t>
            </a:r>
          </a:p>
          <a:p>
            <a:pPr lvl="1"/>
            <a:r>
              <a:rPr lang="en-US" dirty="0" smtClean="0"/>
              <a:t>Memory CPU speed disparity</a:t>
            </a:r>
          </a:p>
          <a:p>
            <a:pPr lvl="1"/>
            <a:r>
              <a:rPr lang="en-US" dirty="0" smtClean="0"/>
              <a:t>Instruction Level Parallelism </a:t>
            </a:r>
          </a:p>
          <a:p>
            <a:pPr lvl="2"/>
            <a:r>
              <a:rPr lang="en-US" dirty="0" smtClean="0"/>
              <a:t>Pipelining</a:t>
            </a:r>
          </a:p>
          <a:p>
            <a:pPr lvl="2"/>
            <a:r>
              <a:rPr lang="en-US" dirty="0" smtClean="0"/>
              <a:t>Super Scalar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 marL="130175" indent="0">
              <a:buNone/>
            </a:pPr>
            <a:r>
              <a:rPr lang="en-US" dirty="0" smtClean="0"/>
              <a:t>Multi-Cores CPUs</a:t>
            </a:r>
          </a:p>
          <a:p>
            <a:r>
              <a:rPr lang="en-US" dirty="0" smtClean="0"/>
              <a:t>Instead of adding complexity to a single core we scale cores in the same dimensions of the silicon</a:t>
            </a:r>
          </a:p>
          <a:p>
            <a:r>
              <a:rPr lang="en-US" dirty="0" smtClean="0"/>
              <a:t>Current Multi-Cores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we need more?</a:t>
            </a:r>
          </a:p>
          <a:p>
            <a:pPr lvl="1"/>
            <a:r>
              <a:rPr lang="en-US" dirty="0" smtClean="0"/>
              <a:t>Vector Processing Units (VPUs), </a:t>
            </a:r>
          </a:p>
          <a:p>
            <a:pPr lvl="1"/>
            <a:r>
              <a:rPr lang="en-US" dirty="0" smtClean="0"/>
              <a:t>Graphic Processing Units (GPUs), </a:t>
            </a:r>
          </a:p>
          <a:p>
            <a:pPr lvl="1"/>
            <a:r>
              <a:rPr lang="en-US" dirty="0" smtClean="0"/>
              <a:t>Associative Processing Units (APUs), </a:t>
            </a:r>
          </a:p>
          <a:p>
            <a:pPr lvl="1"/>
            <a:r>
              <a:rPr lang="en-US" dirty="0" smtClean="0"/>
              <a:t>Tensor Processing Units (TPUs)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Field </a:t>
            </a:r>
            <a:r>
              <a:rPr lang="en-US" dirty="0">
                <a:solidFill>
                  <a:srgbClr val="FF0000"/>
                </a:solidFill>
              </a:rPr>
              <a:t>Programmable Gate </a:t>
            </a:r>
            <a:r>
              <a:rPr lang="en-US" dirty="0" smtClean="0">
                <a:solidFill>
                  <a:srgbClr val="FF0000"/>
                </a:solidFill>
              </a:rPr>
              <a:t>Arrays (FPGAs),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Quantum Processing Units (QPUs)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718" y="5914121"/>
            <a:ext cx="4862570" cy="2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0" y="1784555"/>
            <a:ext cx="8849033" cy="3583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70009" y="5305585"/>
            <a:ext cx="543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KJBCM K+ Adv Tgl"/>
              </a:rPr>
              <a:t>CUDA C keywords for function declaration </a:t>
            </a:r>
            <a:endParaRPr lang="en-US" sz="2000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KERNEL FUNCTIONS AND THREADING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5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Processing Units (GPUs)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More HW for Computation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Many Cores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More power efficient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Restricted Programming Model</a:t>
            </a:r>
          </a:p>
          <a:p>
            <a:r>
              <a:rPr lang="en-US" dirty="0"/>
              <a:t>GPUs were originally designed to accelerate the rendering of 3D graphics. Over time, they became more flexible and programmable, enhancing their capabilities.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allowed graphics programmers to create more interesting visual effects and realistic scenes with advanced lighting and shadowing techniques.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developers also began to tap the power of GPUs to dramatically accelerate additional workloads in high performance computing (HPC), deep learning, and more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5575"/>
            <a:ext cx="5573591" cy="41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vs Throughput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0175" indent="0">
              <a:buNone/>
            </a:pPr>
            <a:r>
              <a:rPr lang="en-US" dirty="0" smtClean="0"/>
              <a:t>Latency</a:t>
            </a:r>
          </a:p>
          <a:p>
            <a:pPr marL="130175" indent="0">
              <a:buNone/>
            </a:pPr>
            <a:endParaRPr lang="en-US" dirty="0" smtClean="0"/>
          </a:p>
          <a:p>
            <a:r>
              <a:rPr lang="en-US" dirty="0" smtClean="0"/>
              <a:t>Minimize time of one task</a:t>
            </a:r>
          </a:p>
          <a:p>
            <a:r>
              <a:rPr lang="en-US" dirty="0" smtClean="0"/>
              <a:t>Metric: seconds</a:t>
            </a:r>
          </a:p>
          <a:p>
            <a:r>
              <a:rPr lang="en-US" dirty="0" smtClean="0"/>
              <a:t>Focus of CPU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0175" indent="0">
              <a:buNone/>
            </a:pPr>
            <a:r>
              <a:rPr lang="en-US" dirty="0" smtClean="0"/>
              <a:t>Throughput</a:t>
            </a:r>
          </a:p>
          <a:p>
            <a:pPr marL="130175" indent="0">
              <a:buNone/>
            </a:pPr>
            <a:endParaRPr lang="en-US" dirty="0" smtClean="0"/>
          </a:p>
          <a:p>
            <a:r>
              <a:rPr lang="en-US" dirty="0" smtClean="0"/>
              <a:t>Maximize stuff per time</a:t>
            </a:r>
          </a:p>
          <a:p>
            <a:r>
              <a:rPr lang="en-US" dirty="0" smtClean="0"/>
              <a:t>Metric: jobs/hour, pixels/sec</a:t>
            </a:r>
          </a:p>
          <a:p>
            <a:r>
              <a:rPr lang="en-US" dirty="0" smtClean="0"/>
              <a:t>Focus of GPUs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58" y="139944"/>
            <a:ext cx="8948058" cy="67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95243"/>
            <a:ext cx="7474818" cy="6347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8651" y="630608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https://www.intel.com/content/www/us/en/products/docs/processors/what-is-a-gpu.html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8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82562"/>
            <a:ext cx="9501811" cy="64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679269"/>
            <a:ext cx="10561093" cy="55350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0340" y="292129"/>
            <a:ext cx="5795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GPU increases throughput? </a:t>
            </a:r>
          </a:p>
        </p:txBody>
      </p:sp>
    </p:spTree>
    <p:extLst>
      <p:ext uri="{BB962C8B-B14F-4D97-AF65-F5344CB8AC3E}">
        <p14:creationId xmlns:p14="http://schemas.microsoft.com/office/powerpoint/2010/main" val="20830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8" y="610010"/>
            <a:ext cx="10365383" cy="55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26296</TotalTime>
  <Words>614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KJBCM K+ Adv Tgl</vt:lpstr>
      <vt:lpstr>KJBDI I+ Adv P 6 F 00</vt:lpstr>
      <vt:lpstr>KJBFB B+ Adv P 6 F 0 B</vt:lpstr>
      <vt:lpstr>KJBIG A+ Adv O Tc 8acc 91a</vt:lpstr>
      <vt:lpstr>Wingdings</vt:lpstr>
      <vt:lpstr>Office Theme</vt:lpstr>
      <vt:lpstr>Introduction to GPU</vt:lpstr>
      <vt:lpstr>CPU</vt:lpstr>
      <vt:lpstr>Graphic Processing Units (GPUs)</vt:lpstr>
      <vt:lpstr>Latency vs Throughput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 PROGRAM STRUCTURE </vt:lpstr>
      <vt:lpstr>A VECTOR ADDITION KERNEL </vt:lpstr>
      <vt:lpstr>Vector Addition Kernel Code</vt:lpstr>
      <vt:lpstr>DEVICE GLOBAL MEMORY AND DATA TRANSFER </vt:lpstr>
      <vt:lpstr>DEVICE GLOBAL MEMORY AND DATA TRANSFER </vt:lpstr>
      <vt:lpstr>Vector Addition Using CudaMemcpy</vt:lpstr>
      <vt:lpstr>KERNEL FUNCTIONS AND THREADING </vt:lpstr>
      <vt:lpstr>KERNEL FUNCTIONS AND THREADING </vt:lpstr>
      <vt:lpstr>KERNEL FUNCTIONS AND THREADING </vt:lpstr>
      <vt:lpstr>KERNEL FUNCTIONS AND THREADING </vt:lpstr>
      <vt:lpstr>KERNEL FUNCTIONS AND THREADING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nausheen</cp:lastModifiedBy>
  <cp:revision>863</cp:revision>
  <dcterms:created xsi:type="dcterms:W3CDTF">2020-01-18T07:24:59Z</dcterms:created>
  <dcterms:modified xsi:type="dcterms:W3CDTF">2021-12-06T04:48:57Z</dcterms:modified>
</cp:coreProperties>
</file>