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73" r:id="rId4"/>
    <p:sldId id="274" r:id="rId5"/>
    <p:sldId id="275" r:id="rId6"/>
    <p:sldId id="276" r:id="rId7"/>
    <p:sldId id="277" r:id="rId8"/>
    <p:sldId id="280" r:id="rId9"/>
    <p:sldId id="281" r:id="rId10"/>
    <p:sldId id="282" r:id="rId11"/>
    <p:sldId id="283" r:id="rId12"/>
    <p:sldId id="284" r:id="rId13"/>
    <p:sldId id="285" r:id="rId14"/>
    <p:sldId id="286" r:id="rId15"/>
    <p:sldId id="278" r:id="rId16"/>
    <p:sldId id="279"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59957D-978E-46FC-BB18-E4AF0A4FD0BD}" type="datetimeFigureOut">
              <a:rPr lang="en-GB" smtClean="0"/>
              <a:t>25/05/2020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FDEE2EA-2381-4289-89BA-B79686FC26EE}" type="slidenum">
              <a:rPr lang="en-GB" smtClean="0"/>
              <a:t>‹#›</a:t>
            </a:fld>
            <a:endParaRPr lang="en-GB"/>
          </a:p>
        </p:txBody>
      </p:sp>
    </p:spTree>
    <p:extLst>
      <p:ext uri="{BB962C8B-B14F-4D97-AF65-F5344CB8AC3E}">
        <p14:creationId xmlns:p14="http://schemas.microsoft.com/office/powerpoint/2010/main" val="25937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9957D-978E-46FC-BB18-E4AF0A4FD0BD}" type="datetimeFigureOut">
              <a:rPr lang="en-GB" smtClean="0"/>
              <a:t>25/05/2020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162325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9957D-978E-46FC-BB18-E4AF0A4FD0BD}" type="datetimeFigureOut">
              <a:rPr lang="en-GB" smtClean="0"/>
              <a:t>25/05/2020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6738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9957D-978E-46FC-BB18-E4AF0A4FD0BD}" type="datetimeFigureOut">
              <a:rPr lang="en-GB" smtClean="0"/>
              <a:t>25/05/2020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87926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0659957D-978E-46FC-BB18-E4AF0A4FD0BD}" type="datetimeFigureOut">
              <a:rPr lang="en-GB" smtClean="0"/>
              <a:t>25/05/2020</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DEE2EA-2381-4289-89BA-B79686FC26EE}" type="slidenum">
              <a:rPr lang="en-GB" smtClean="0"/>
              <a:t>‹#›</a:t>
            </a:fld>
            <a:endParaRPr lang="en-GB"/>
          </a:p>
        </p:txBody>
      </p:sp>
    </p:spTree>
    <p:extLst>
      <p:ext uri="{BB962C8B-B14F-4D97-AF65-F5344CB8AC3E}">
        <p14:creationId xmlns:p14="http://schemas.microsoft.com/office/powerpoint/2010/main" val="227601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59957D-978E-46FC-BB18-E4AF0A4FD0BD}" type="datetimeFigureOut">
              <a:rPr lang="en-GB" smtClean="0"/>
              <a:t>25/05/2020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34573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59957D-978E-46FC-BB18-E4AF0A4FD0BD}" type="datetimeFigureOut">
              <a:rPr lang="en-GB" smtClean="0"/>
              <a:t>25/05/2020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294802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59957D-978E-46FC-BB18-E4AF0A4FD0BD}" type="datetimeFigureOut">
              <a:rPr lang="en-GB" smtClean="0"/>
              <a:t>25/05/2020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48959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9957D-978E-46FC-BB18-E4AF0A4FD0BD}" type="datetimeFigureOut">
              <a:rPr lang="en-GB" smtClean="0"/>
              <a:t>25/05/2020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371366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59957D-978E-46FC-BB18-E4AF0A4FD0BD}" type="datetimeFigureOut">
              <a:rPr lang="en-GB" smtClean="0"/>
              <a:t>25/05/2020</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147743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59957D-978E-46FC-BB18-E4AF0A4FD0BD}" type="datetimeFigureOut">
              <a:rPr lang="en-GB" smtClean="0"/>
              <a:t>25/05/2020</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DEE2EA-2381-4289-89BA-B79686FC26EE}" type="slidenum">
              <a:rPr lang="en-GB" smtClean="0"/>
              <a:t>‹#›</a:t>
            </a:fld>
            <a:endParaRPr lang="en-GB"/>
          </a:p>
        </p:txBody>
      </p:sp>
    </p:spTree>
    <p:extLst>
      <p:ext uri="{BB962C8B-B14F-4D97-AF65-F5344CB8AC3E}">
        <p14:creationId xmlns:p14="http://schemas.microsoft.com/office/powerpoint/2010/main" val="178907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59957D-978E-46FC-BB18-E4AF0A4FD0BD}" type="datetimeFigureOut">
              <a:rPr lang="en-GB" smtClean="0"/>
              <a:t>25/05/2020</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FDEE2EA-2381-4289-89BA-B79686FC26EE}" type="slidenum">
              <a:rPr lang="en-GB" smtClean="0"/>
              <a:t>‹#›</a:t>
            </a:fld>
            <a:endParaRPr lang="en-GB"/>
          </a:p>
        </p:txBody>
      </p:sp>
    </p:spTree>
    <p:extLst>
      <p:ext uri="{BB962C8B-B14F-4D97-AF65-F5344CB8AC3E}">
        <p14:creationId xmlns:p14="http://schemas.microsoft.com/office/powerpoint/2010/main" val="203394742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836" y="2175962"/>
            <a:ext cx="10238509" cy="1274885"/>
          </a:xfrm>
        </p:spPr>
        <p:txBody>
          <a:bodyPr>
            <a:normAutofit/>
          </a:bodyPr>
          <a:lstStyle/>
          <a:p>
            <a:pPr algn="ctr"/>
            <a:r>
              <a:rPr lang="en-GB" sz="7200" dirty="0">
                <a:solidFill>
                  <a:schemeClr val="accent1">
                    <a:lumMod val="75000"/>
                  </a:schemeClr>
                </a:solidFill>
              </a:rPr>
              <a:t>Pet Market</a:t>
            </a:r>
          </a:p>
        </p:txBody>
      </p:sp>
      <p:graphicFrame>
        <p:nvGraphicFramePr>
          <p:cNvPr id="3" name="Table 2"/>
          <p:cNvGraphicFramePr>
            <a:graphicFrameLocks noGrp="1"/>
          </p:cNvGraphicFramePr>
          <p:nvPr>
            <p:extLst>
              <p:ext uri="{D42A27DB-BD31-4B8C-83A1-F6EECF244321}">
                <p14:modId xmlns:p14="http://schemas.microsoft.com/office/powerpoint/2010/main" val="26678212"/>
              </p:ext>
            </p:extLst>
          </p:nvPr>
        </p:nvGraphicFramePr>
        <p:xfrm>
          <a:off x="872836" y="4533293"/>
          <a:ext cx="5001491" cy="1219200"/>
        </p:xfrm>
        <a:graphic>
          <a:graphicData uri="http://schemas.openxmlformats.org/drawingml/2006/table">
            <a:tbl>
              <a:tblPr firstRow="1" bandRow="1">
                <a:tableStyleId>{2D5ABB26-0587-4C30-8999-92F81FD0307C}</a:tableStyleId>
              </a:tblPr>
              <a:tblGrid>
                <a:gridCol w="1773382">
                  <a:extLst>
                    <a:ext uri="{9D8B030D-6E8A-4147-A177-3AD203B41FA5}">
                      <a16:colId xmlns:a16="http://schemas.microsoft.com/office/drawing/2014/main" val="2376586707"/>
                    </a:ext>
                  </a:extLst>
                </a:gridCol>
                <a:gridCol w="3228109">
                  <a:extLst>
                    <a:ext uri="{9D8B030D-6E8A-4147-A177-3AD203B41FA5}">
                      <a16:colId xmlns:a16="http://schemas.microsoft.com/office/drawing/2014/main" val="3266133045"/>
                    </a:ext>
                  </a:extLst>
                </a:gridCol>
              </a:tblGrid>
              <a:tr h="137831">
                <a:tc>
                  <a:txBody>
                    <a:bodyPr/>
                    <a:lstStyle/>
                    <a:p>
                      <a:r>
                        <a:rPr lang="en-US" sz="1400" dirty="0" smtClean="0"/>
                        <a:t>Student ID</a:t>
                      </a:r>
                      <a:endParaRPr lang="en-US" sz="1400" dirty="0">
                        <a:solidFill>
                          <a:schemeClr val="tx1"/>
                        </a:solidFill>
                      </a:endParaRPr>
                    </a:p>
                  </a:txBody>
                  <a:tcPr/>
                </a:tc>
                <a:tc>
                  <a:txBody>
                    <a:bodyPr/>
                    <a:lstStyle/>
                    <a:p>
                      <a:r>
                        <a:rPr lang="en-US" sz="1400" dirty="0" smtClean="0"/>
                        <a:t>20105211</a:t>
                      </a:r>
                      <a:endParaRPr lang="en-US" sz="1400" dirty="0" smtClean="0">
                        <a:solidFill>
                          <a:schemeClr val="tx1"/>
                        </a:solidFill>
                      </a:endParaRPr>
                    </a:p>
                  </a:txBody>
                  <a:tcPr/>
                </a:tc>
                <a:extLst>
                  <a:ext uri="{0D108BD9-81ED-4DB2-BD59-A6C34878D82A}">
                    <a16:rowId xmlns:a16="http://schemas.microsoft.com/office/drawing/2014/main" val="4205868716"/>
                  </a:ext>
                </a:extLst>
              </a:tr>
              <a:tr h="137831">
                <a:tc>
                  <a:txBody>
                    <a:bodyPr/>
                    <a:lstStyle/>
                    <a:p>
                      <a:r>
                        <a:rPr lang="en-US" sz="1400" dirty="0" smtClean="0"/>
                        <a:t>Student Name</a:t>
                      </a:r>
                      <a:endParaRPr lang="en-US" sz="1400" dirty="0">
                        <a:solidFill>
                          <a:schemeClr val="tx1"/>
                        </a:solidFill>
                      </a:endParaRPr>
                    </a:p>
                  </a:txBody>
                  <a:tcPr/>
                </a:tc>
                <a:tc>
                  <a:txBody>
                    <a:bodyPr/>
                    <a:lstStyle/>
                    <a:p>
                      <a:r>
                        <a:rPr lang="en-US" sz="1400" dirty="0" smtClean="0"/>
                        <a:t>Syed Hassan Raza Naqvi</a:t>
                      </a:r>
                      <a:endParaRPr lang="en-US" sz="1400" dirty="0">
                        <a:solidFill>
                          <a:schemeClr val="tx1"/>
                        </a:solidFill>
                      </a:endParaRPr>
                    </a:p>
                  </a:txBody>
                  <a:tcPr/>
                </a:tc>
                <a:extLst>
                  <a:ext uri="{0D108BD9-81ED-4DB2-BD59-A6C34878D82A}">
                    <a16:rowId xmlns:a16="http://schemas.microsoft.com/office/drawing/2014/main" val="3594247870"/>
                  </a:ext>
                </a:extLst>
              </a:tr>
              <a:tr h="137831">
                <a:tc>
                  <a:txBody>
                    <a:bodyPr/>
                    <a:lstStyle/>
                    <a:p>
                      <a:r>
                        <a:rPr lang="en-US" sz="1400" dirty="0" smtClean="0"/>
                        <a:t>Course</a:t>
                      </a:r>
                      <a:r>
                        <a:rPr lang="en-US" sz="1400" baseline="0" dirty="0" smtClean="0"/>
                        <a:t> Code</a:t>
                      </a:r>
                      <a:endParaRPr lang="en-US" sz="1400" dirty="0">
                        <a:solidFill>
                          <a:schemeClr val="tx1"/>
                        </a:solidFill>
                      </a:endParaRPr>
                    </a:p>
                  </a:txBody>
                  <a:tcPr/>
                </a:tc>
                <a:tc>
                  <a:txBody>
                    <a:bodyPr/>
                    <a:lstStyle/>
                    <a:p>
                      <a:r>
                        <a:rPr lang="en-US" sz="1400" dirty="0" smtClean="0"/>
                        <a:t>CMP7163</a:t>
                      </a:r>
                      <a:endParaRPr lang="en-US" sz="1400" dirty="0">
                        <a:solidFill>
                          <a:schemeClr val="tx1"/>
                        </a:solidFill>
                      </a:endParaRPr>
                    </a:p>
                  </a:txBody>
                  <a:tcPr/>
                </a:tc>
                <a:extLst>
                  <a:ext uri="{0D108BD9-81ED-4DB2-BD59-A6C34878D82A}">
                    <a16:rowId xmlns:a16="http://schemas.microsoft.com/office/drawing/2014/main" val="2973480483"/>
                  </a:ext>
                </a:extLst>
              </a:tr>
              <a:tr h="137831">
                <a:tc>
                  <a:txBody>
                    <a:bodyPr/>
                    <a:lstStyle/>
                    <a:p>
                      <a:r>
                        <a:rPr lang="en-US" sz="1400" dirty="0" smtClean="0"/>
                        <a:t>Course Name</a:t>
                      </a:r>
                      <a:endParaRPr lang="en-US" sz="1400" dirty="0">
                        <a:solidFill>
                          <a:schemeClr val="tx1"/>
                        </a:solidFill>
                      </a:endParaRPr>
                    </a:p>
                  </a:txBody>
                  <a:tcPr/>
                </a:tc>
                <a:tc>
                  <a:txBody>
                    <a:bodyPr/>
                    <a:lstStyle/>
                    <a:p>
                      <a:r>
                        <a:rPr lang="en-US" sz="1400" dirty="0" smtClean="0"/>
                        <a:t>Advance Mobile Computing</a:t>
                      </a:r>
                      <a:endParaRPr lang="en-US" sz="1400" dirty="0">
                        <a:solidFill>
                          <a:schemeClr val="tx1"/>
                        </a:solidFill>
                      </a:endParaRPr>
                    </a:p>
                  </a:txBody>
                  <a:tcPr/>
                </a:tc>
                <a:extLst>
                  <a:ext uri="{0D108BD9-81ED-4DB2-BD59-A6C34878D82A}">
                    <a16:rowId xmlns:a16="http://schemas.microsoft.com/office/drawing/2014/main" val="402516837"/>
                  </a:ext>
                </a:extLst>
              </a:tr>
            </a:tbl>
          </a:graphicData>
        </a:graphic>
      </p:graphicFrame>
    </p:spTree>
    <p:extLst>
      <p:ext uri="{BB962C8B-B14F-4D97-AF65-F5344CB8AC3E}">
        <p14:creationId xmlns:p14="http://schemas.microsoft.com/office/powerpoint/2010/main" val="238423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60" t="69113" r="4182" b="169"/>
          <a:stretch/>
        </p:blipFill>
        <p:spPr>
          <a:xfrm>
            <a:off x="1989366" y="3214254"/>
            <a:ext cx="8219364" cy="3405261"/>
          </a:xfrm>
          <a:prstGeom prst="rect">
            <a:avLst/>
          </a:prstGeom>
        </p:spPr>
      </p:pic>
      <p:sp>
        <p:nvSpPr>
          <p:cNvPr id="6" name="TextBox 5"/>
          <p:cNvSpPr txBox="1"/>
          <p:nvPr/>
        </p:nvSpPr>
        <p:spPr>
          <a:xfrm>
            <a:off x="1989366" y="2254749"/>
            <a:ext cx="821936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Persistence</a:t>
            </a:r>
          </a:p>
          <a:p>
            <a:pPr marL="742950" lvl="1" indent="-285750">
              <a:buFont typeface="Arial" panose="020B0604020202020204" pitchFamily="34" charset="0"/>
              <a:buChar char="•"/>
            </a:pPr>
            <a:r>
              <a:rPr lang="en-US" dirty="0" smtClean="0"/>
              <a:t>Deleting User Data from Async Storage</a:t>
            </a:r>
            <a:endParaRPr lang="en-US" dirty="0"/>
          </a:p>
        </p:txBody>
      </p:sp>
    </p:spTree>
    <p:extLst>
      <p:ext uri="{BB962C8B-B14F-4D97-AF65-F5344CB8AC3E}">
        <p14:creationId xmlns:p14="http://schemas.microsoft.com/office/powerpoint/2010/main" val="469783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sp>
        <p:nvSpPr>
          <p:cNvPr id="6" name="TextBox 5"/>
          <p:cNvSpPr txBox="1"/>
          <p:nvPr/>
        </p:nvSpPr>
        <p:spPr>
          <a:xfrm>
            <a:off x="1069848" y="2466108"/>
            <a:ext cx="3252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Getting Data From API using Fetch instructions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234" y="2466108"/>
            <a:ext cx="6690014" cy="3782776"/>
          </a:xfrm>
          <a:prstGeom prst="rect">
            <a:avLst/>
          </a:prstGeom>
        </p:spPr>
      </p:pic>
    </p:spTree>
    <p:extLst>
      <p:ext uri="{BB962C8B-B14F-4D97-AF65-F5344CB8AC3E}">
        <p14:creationId xmlns:p14="http://schemas.microsoft.com/office/powerpoint/2010/main" val="3093225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sp>
        <p:nvSpPr>
          <p:cNvPr id="6" name="TextBox 5"/>
          <p:cNvSpPr txBox="1"/>
          <p:nvPr/>
        </p:nvSpPr>
        <p:spPr>
          <a:xfrm>
            <a:off x="2412873" y="2466108"/>
            <a:ext cx="737235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Logging into Firebase</a:t>
            </a:r>
          </a:p>
          <a:p>
            <a:pPr marL="742950" lvl="1" indent="-285750">
              <a:buFont typeface="Arial" panose="020B0604020202020204" pitchFamily="34" charset="0"/>
              <a:buChar char="•"/>
            </a:pPr>
            <a:r>
              <a:rPr lang="en-US" dirty="0" smtClean="0"/>
              <a:t>Log in Using Email and Password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73" y="3484571"/>
            <a:ext cx="7372350" cy="3124200"/>
          </a:xfrm>
          <a:prstGeom prst="rect">
            <a:avLst/>
          </a:prstGeom>
        </p:spPr>
      </p:pic>
    </p:spTree>
    <p:extLst>
      <p:ext uri="{BB962C8B-B14F-4D97-AF65-F5344CB8AC3E}">
        <p14:creationId xmlns:p14="http://schemas.microsoft.com/office/powerpoint/2010/main" val="2589168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sp>
        <p:nvSpPr>
          <p:cNvPr id="6" name="TextBox 5"/>
          <p:cNvSpPr txBox="1"/>
          <p:nvPr/>
        </p:nvSpPr>
        <p:spPr>
          <a:xfrm>
            <a:off x="1595334" y="2757053"/>
            <a:ext cx="818988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Sign Up with Email Function</a:t>
            </a:r>
          </a:p>
          <a:p>
            <a:pPr marL="285750" indent="-285750">
              <a:buFont typeface="Arial" panose="020B0604020202020204" pitchFamily="34" charset="0"/>
              <a:buChar char="•"/>
            </a:pPr>
            <a:r>
              <a:rPr lang="en-US" dirty="0" smtClean="0"/>
              <a:t>Sign Out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334" y="3664680"/>
            <a:ext cx="9012069" cy="2057247"/>
          </a:xfrm>
          <a:prstGeom prst="rect">
            <a:avLst/>
          </a:prstGeom>
        </p:spPr>
      </p:pic>
    </p:spTree>
    <p:extLst>
      <p:ext uri="{BB962C8B-B14F-4D97-AF65-F5344CB8AC3E}">
        <p14:creationId xmlns:p14="http://schemas.microsoft.com/office/powerpoint/2010/main" val="3206032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sp>
        <p:nvSpPr>
          <p:cNvPr id="6" name="TextBox 5"/>
          <p:cNvSpPr txBox="1"/>
          <p:nvPr/>
        </p:nvSpPr>
        <p:spPr>
          <a:xfrm>
            <a:off x="1191491" y="2093976"/>
            <a:ext cx="306490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code snippet displays a product in a card view</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545" b="3129"/>
          <a:stretch/>
        </p:blipFill>
        <p:spPr>
          <a:xfrm>
            <a:off x="4256394" y="2093976"/>
            <a:ext cx="7062770" cy="4554518"/>
          </a:xfrm>
          <a:prstGeom prst="rect">
            <a:avLst/>
          </a:prstGeom>
        </p:spPr>
      </p:pic>
    </p:spTree>
    <p:extLst>
      <p:ext uri="{BB962C8B-B14F-4D97-AF65-F5344CB8AC3E}">
        <p14:creationId xmlns:p14="http://schemas.microsoft.com/office/powerpoint/2010/main" val="867923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App screenshots</a:t>
            </a:r>
            <a:endParaRPr lang="en-US" sz="4800" dirty="0">
              <a:solidFill>
                <a:schemeClr val="tx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83" y="1929365"/>
            <a:ext cx="2280157" cy="4568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986" y="1929365"/>
            <a:ext cx="2231980" cy="4568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8012" y="1929365"/>
            <a:ext cx="2305285" cy="4568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27422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App screenshots</a:t>
            </a:r>
            <a:endParaRPr lang="en-US" sz="4800"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6674" y="1929364"/>
            <a:ext cx="2346381" cy="4568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6147" y="1929364"/>
            <a:ext cx="2438400" cy="45684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26492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App video</a:t>
            </a:r>
            <a:endParaRPr lang="en-US" sz="4800" dirty="0">
              <a:solidFill>
                <a:schemeClr val="tx1"/>
              </a:solidFill>
            </a:endParaRPr>
          </a:p>
        </p:txBody>
      </p:sp>
      <p:pic>
        <p:nvPicPr>
          <p:cNvPr id="3" name="captur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930320" y="817418"/>
            <a:ext cx="2961825" cy="5602432"/>
          </a:xfrm>
          <a:prstGeom prst="rect">
            <a:avLst/>
          </a:prstGeom>
          <a:ln>
            <a:solidFill>
              <a:schemeClr val="tx1"/>
            </a:solidFill>
          </a:ln>
        </p:spPr>
      </p:pic>
    </p:spTree>
    <p:extLst>
      <p:ext uri="{BB962C8B-B14F-4D97-AF65-F5344CB8AC3E}">
        <p14:creationId xmlns:p14="http://schemas.microsoft.com/office/powerpoint/2010/main" val="1430348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Introduction</a:t>
            </a:r>
            <a:endParaRPr lang="en-US" sz="4800" dirty="0">
              <a:solidFill>
                <a:schemeClr val="tx1"/>
              </a:solidFill>
            </a:endParaRPr>
          </a:p>
        </p:txBody>
      </p:sp>
      <p:grpSp>
        <p:nvGrpSpPr>
          <p:cNvPr id="29" name="Group 28"/>
          <p:cNvGrpSpPr/>
          <p:nvPr/>
        </p:nvGrpSpPr>
        <p:grpSpPr>
          <a:xfrm>
            <a:off x="841509" y="2343364"/>
            <a:ext cx="10266631" cy="3905757"/>
            <a:chOff x="675249" y="2093976"/>
            <a:chExt cx="10266631" cy="3905757"/>
          </a:xfrm>
        </p:grpSpPr>
        <p:sp>
          <p:nvSpPr>
            <p:cNvPr id="25" name="Oval 24"/>
            <p:cNvSpPr/>
            <p:nvPr/>
          </p:nvSpPr>
          <p:spPr>
            <a:xfrm>
              <a:off x="3383148" y="4618172"/>
              <a:ext cx="1406769" cy="1381561"/>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537980" y="2211587"/>
              <a:ext cx="6688835" cy="1125383"/>
            </a:xfrm>
            <a:custGeom>
              <a:avLst/>
              <a:gdLst>
                <a:gd name="connsiteX0" fmla="*/ 0 w 6688835"/>
                <a:gd name="connsiteY0" fmla="*/ 0 h 1125381"/>
                <a:gd name="connsiteX1" fmla="*/ 6126145 w 6688835"/>
                <a:gd name="connsiteY1" fmla="*/ 0 h 1125381"/>
                <a:gd name="connsiteX2" fmla="*/ 6688835 w 6688835"/>
                <a:gd name="connsiteY2" fmla="*/ 562691 h 1125381"/>
                <a:gd name="connsiteX3" fmla="*/ 6126145 w 6688835"/>
                <a:gd name="connsiteY3" fmla="*/ 1125381 h 1125381"/>
                <a:gd name="connsiteX4" fmla="*/ 0 w 6688835"/>
                <a:gd name="connsiteY4" fmla="*/ 1125381 h 1125381"/>
                <a:gd name="connsiteX5" fmla="*/ 0 w 6688835"/>
                <a:gd name="connsiteY5" fmla="*/ 0 h 11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88835" h="1125381">
                  <a:moveTo>
                    <a:pt x="6688835" y="1125380"/>
                  </a:moveTo>
                  <a:lnTo>
                    <a:pt x="562690" y="1125380"/>
                  </a:lnTo>
                  <a:lnTo>
                    <a:pt x="0" y="562690"/>
                  </a:lnTo>
                  <a:lnTo>
                    <a:pt x="562690" y="1"/>
                  </a:lnTo>
                  <a:lnTo>
                    <a:pt x="6688835" y="1"/>
                  </a:lnTo>
                  <a:lnTo>
                    <a:pt x="6688835" y="1125380"/>
                  </a:lnTo>
                  <a:close/>
                </a:path>
              </a:pathLst>
            </a:custGeom>
            <a:ln>
              <a:solidFill>
                <a:schemeClr val="bg1"/>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77607" tIns="64771" rIns="120904" bIns="64771" numCol="1" spcCol="1270" anchor="ctr" anchorCtr="0">
              <a:noAutofit/>
            </a:bodyPr>
            <a:lstStyle/>
            <a:p>
              <a:pPr lvl="0" defTabSz="755650">
                <a:lnSpc>
                  <a:spcPct val="90000"/>
                </a:lnSpc>
                <a:spcBef>
                  <a:spcPct val="0"/>
                </a:spcBef>
                <a:spcAft>
                  <a:spcPct val="35000"/>
                </a:spcAft>
              </a:pPr>
              <a:r>
                <a:rPr lang="en-US" sz="1700" kern="1200" dirty="0"/>
                <a:t>The aim is to design a pet market application for Android users.</a:t>
              </a:r>
            </a:p>
          </p:txBody>
        </p:sp>
        <p:sp>
          <p:nvSpPr>
            <p:cNvPr id="12" name="Freeform 11"/>
            <p:cNvSpPr/>
            <p:nvPr/>
          </p:nvSpPr>
          <p:spPr>
            <a:xfrm>
              <a:off x="4253045" y="4697574"/>
              <a:ext cx="6688835" cy="1125382"/>
            </a:xfrm>
            <a:custGeom>
              <a:avLst/>
              <a:gdLst>
                <a:gd name="connsiteX0" fmla="*/ 0 w 6688835"/>
                <a:gd name="connsiteY0" fmla="*/ 0 h 1125381"/>
                <a:gd name="connsiteX1" fmla="*/ 6126145 w 6688835"/>
                <a:gd name="connsiteY1" fmla="*/ 0 h 1125381"/>
                <a:gd name="connsiteX2" fmla="*/ 6688835 w 6688835"/>
                <a:gd name="connsiteY2" fmla="*/ 562691 h 1125381"/>
                <a:gd name="connsiteX3" fmla="*/ 6126145 w 6688835"/>
                <a:gd name="connsiteY3" fmla="*/ 1125381 h 1125381"/>
                <a:gd name="connsiteX4" fmla="*/ 0 w 6688835"/>
                <a:gd name="connsiteY4" fmla="*/ 1125381 h 1125381"/>
                <a:gd name="connsiteX5" fmla="*/ 0 w 6688835"/>
                <a:gd name="connsiteY5" fmla="*/ 0 h 11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88835" h="1125381">
                  <a:moveTo>
                    <a:pt x="6688835" y="1125380"/>
                  </a:moveTo>
                  <a:lnTo>
                    <a:pt x="562690" y="1125380"/>
                  </a:lnTo>
                  <a:lnTo>
                    <a:pt x="0" y="562690"/>
                  </a:lnTo>
                  <a:lnTo>
                    <a:pt x="562690" y="1"/>
                  </a:lnTo>
                  <a:lnTo>
                    <a:pt x="6688835" y="1"/>
                  </a:lnTo>
                  <a:lnTo>
                    <a:pt x="6688835" y="1125380"/>
                  </a:lnTo>
                  <a:close/>
                </a:path>
              </a:pathLst>
            </a:custGeom>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77607" tIns="64771" rIns="120904" bIns="64770" numCol="1" spcCol="1270" anchor="ctr" anchorCtr="0">
              <a:noAutofit/>
            </a:bodyPr>
            <a:lstStyle/>
            <a:p>
              <a:pPr lvl="0" defTabSz="755650">
                <a:lnSpc>
                  <a:spcPct val="90000"/>
                </a:lnSpc>
                <a:spcBef>
                  <a:spcPct val="0"/>
                </a:spcBef>
                <a:spcAft>
                  <a:spcPct val="35000"/>
                </a:spcAft>
              </a:pPr>
              <a:r>
                <a:rPr lang="en-US" sz="1700" kern="1200" dirty="0"/>
                <a:t>Main purpose of the application is to make customer’s life easy by delivering all sort of information in advance, so user can make informed decision regarding which store to visit for buying required pet product.</a:t>
              </a:r>
            </a:p>
          </p:txBody>
        </p:sp>
        <p:sp>
          <p:nvSpPr>
            <p:cNvPr id="22" name="Oval 21"/>
            <p:cNvSpPr/>
            <p:nvPr/>
          </p:nvSpPr>
          <p:spPr>
            <a:xfrm>
              <a:off x="675249" y="2093976"/>
              <a:ext cx="1406769" cy="1381561"/>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76379" y="3336970"/>
              <a:ext cx="1406769" cy="1381561"/>
            </a:xfrm>
            <a:prstGeom prst="ellipse">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874410" y="3454581"/>
              <a:ext cx="6688835" cy="1125382"/>
            </a:xfrm>
            <a:custGeom>
              <a:avLst/>
              <a:gdLst>
                <a:gd name="connsiteX0" fmla="*/ 0 w 6688835"/>
                <a:gd name="connsiteY0" fmla="*/ 0 h 1125381"/>
                <a:gd name="connsiteX1" fmla="*/ 6126145 w 6688835"/>
                <a:gd name="connsiteY1" fmla="*/ 0 h 1125381"/>
                <a:gd name="connsiteX2" fmla="*/ 6688835 w 6688835"/>
                <a:gd name="connsiteY2" fmla="*/ 562691 h 1125381"/>
                <a:gd name="connsiteX3" fmla="*/ 6126145 w 6688835"/>
                <a:gd name="connsiteY3" fmla="*/ 1125381 h 1125381"/>
                <a:gd name="connsiteX4" fmla="*/ 0 w 6688835"/>
                <a:gd name="connsiteY4" fmla="*/ 1125381 h 1125381"/>
                <a:gd name="connsiteX5" fmla="*/ 0 w 6688835"/>
                <a:gd name="connsiteY5" fmla="*/ 0 h 11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88835" h="1125381">
                  <a:moveTo>
                    <a:pt x="6688835" y="1125380"/>
                  </a:moveTo>
                  <a:lnTo>
                    <a:pt x="562690" y="1125380"/>
                  </a:lnTo>
                  <a:lnTo>
                    <a:pt x="0" y="562690"/>
                  </a:lnTo>
                  <a:lnTo>
                    <a:pt x="562690" y="1"/>
                  </a:lnTo>
                  <a:lnTo>
                    <a:pt x="6688835" y="1"/>
                  </a:lnTo>
                  <a:lnTo>
                    <a:pt x="6688835" y="1125380"/>
                  </a:lnTo>
                  <a:close/>
                </a:path>
              </a:pathLst>
            </a:custGeom>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77607" tIns="64770" rIns="120904" bIns="64771" numCol="1" spcCol="1270" anchor="ctr" anchorCtr="0">
              <a:noAutofit/>
            </a:bodyPr>
            <a:lstStyle/>
            <a:p>
              <a:pPr lvl="0" defTabSz="755650">
                <a:lnSpc>
                  <a:spcPct val="90000"/>
                </a:lnSpc>
                <a:spcBef>
                  <a:spcPct val="0"/>
                </a:spcBef>
                <a:spcAft>
                  <a:spcPct val="35000"/>
                </a:spcAft>
              </a:pPr>
              <a:r>
                <a:rPr lang="en-US" sz="1700" kern="1200" dirty="0"/>
                <a:t>User will be able to find information about Pet foods, toys, medicines, and other essential pet products available on the nearest company stores (based on user location).</a:t>
              </a:r>
            </a:p>
          </p:txBody>
        </p:sp>
        <p:sp>
          <p:nvSpPr>
            <p:cNvPr id="26" name="Rectangle 25" descr="Smart Phone"/>
            <p:cNvSpPr/>
            <p:nvPr/>
          </p:nvSpPr>
          <p:spPr>
            <a:xfrm>
              <a:off x="901583" y="2451658"/>
              <a:ext cx="636397" cy="636397"/>
            </a:xfrm>
            <a:prstGeom prst="rect">
              <a:avLst/>
            </a:prstGeom>
            <a:blipFill>
              <a:blip r:embed="rId2"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7" name="Rectangle 26" descr="Cat"/>
            <p:cNvSpPr/>
            <p:nvPr/>
          </p:nvSpPr>
          <p:spPr>
            <a:xfrm>
              <a:off x="2082510" y="3546989"/>
              <a:ext cx="791900" cy="820232"/>
            </a:xfrm>
            <a:prstGeom prst="rect">
              <a:avLst/>
            </a:prstGeom>
            <a:blipFill>
              <a:blip r:embed="rId4"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8" name="Rectangle 27" descr="Ecommerce"/>
            <p:cNvSpPr/>
            <p:nvPr/>
          </p:nvSpPr>
          <p:spPr>
            <a:xfrm>
              <a:off x="3616648" y="4942066"/>
              <a:ext cx="636397" cy="636397"/>
            </a:xfrm>
            <a:prstGeom prst="rect">
              <a:avLst/>
            </a:prstGeom>
            <a:blipFill>
              <a:blip r:embed="rId6"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3918026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Features</a:t>
            </a:r>
            <a:endParaRPr lang="en-US" sz="4800" dirty="0">
              <a:solidFill>
                <a:schemeClr val="tx1"/>
              </a:solidFill>
            </a:endParaRPr>
          </a:p>
        </p:txBody>
      </p:sp>
      <p:grpSp>
        <p:nvGrpSpPr>
          <p:cNvPr id="21" name="Group 20"/>
          <p:cNvGrpSpPr/>
          <p:nvPr/>
        </p:nvGrpSpPr>
        <p:grpSpPr>
          <a:xfrm>
            <a:off x="1069848" y="2352845"/>
            <a:ext cx="5935371" cy="3553289"/>
            <a:chOff x="2210506" y="2796191"/>
            <a:chExt cx="5935371" cy="3553289"/>
          </a:xfrm>
        </p:grpSpPr>
        <p:sp>
          <p:nvSpPr>
            <p:cNvPr id="30" name="Freeform 29"/>
            <p:cNvSpPr/>
            <p:nvPr/>
          </p:nvSpPr>
          <p:spPr>
            <a:xfrm>
              <a:off x="2210506" y="2810044"/>
              <a:ext cx="2943209" cy="1693518"/>
            </a:xfrm>
            <a:custGeom>
              <a:avLst/>
              <a:gdLst>
                <a:gd name="connsiteX0" fmla="*/ 0 w 2539007"/>
                <a:gd name="connsiteY0" fmla="*/ 0 h 1693518"/>
                <a:gd name="connsiteX1" fmla="*/ 2539007 w 2539007"/>
                <a:gd name="connsiteY1" fmla="*/ 0 h 1693518"/>
                <a:gd name="connsiteX2" fmla="*/ 2539007 w 2539007"/>
                <a:gd name="connsiteY2" fmla="*/ 1693518 h 1693518"/>
                <a:gd name="connsiteX3" fmla="*/ 0 w 2539007"/>
                <a:gd name="connsiteY3" fmla="*/ 1693518 h 1693518"/>
                <a:gd name="connsiteX4" fmla="*/ 0 w 2539007"/>
                <a:gd name="connsiteY4" fmla="*/ 0 h 169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007" h="1693518">
                  <a:moveTo>
                    <a:pt x="0" y="0"/>
                  </a:moveTo>
                  <a:lnTo>
                    <a:pt x="2539007" y="0"/>
                  </a:lnTo>
                  <a:lnTo>
                    <a:pt x="2539007" y="1693518"/>
                  </a:lnTo>
                  <a:lnTo>
                    <a:pt x="0" y="1693518"/>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06241" tIns="99568" rIns="99568" bIns="99568" numCol="1" spcCol="1270" anchor="ctr" anchorCtr="0">
              <a:noAutofit/>
            </a:bodyPr>
            <a:lstStyle/>
            <a:p>
              <a:pPr lvl="0"/>
              <a:r>
                <a:rPr lang="en-US" sz="1600" dirty="0"/>
                <a:t>Location Services: Application will show search results based on user </a:t>
              </a:r>
              <a:r>
                <a:rPr lang="en-US" sz="1600" dirty="0" smtClean="0"/>
                <a:t>location</a:t>
              </a:r>
            </a:p>
            <a:p>
              <a:pPr lvl="0"/>
              <a:endParaRPr lang="en-US" sz="1600" dirty="0"/>
            </a:p>
          </p:txBody>
        </p:sp>
        <p:sp>
          <p:nvSpPr>
            <p:cNvPr id="14" name="Freeform 13"/>
            <p:cNvSpPr/>
            <p:nvPr/>
          </p:nvSpPr>
          <p:spPr>
            <a:xfrm>
              <a:off x="5202668" y="2796191"/>
              <a:ext cx="2943209" cy="1693518"/>
            </a:xfrm>
            <a:custGeom>
              <a:avLst/>
              <a:gdLst>
                <a:gd name="connsiteX0" fmla="*/ 0 w 2539007"/>
                <a:gd name="connsiteY0" fmla="*/ 0 h 1693518"/>
                <a:gd name="connsiteX1" fmla="*/ 2539007 w 2539007"/>
                <a:gd name="connsiteY1" fmla="*/ 0 h 1693518"/>
                <a:gd name="connsiteX2" fmla="*/ 2539007 w 2539007"/>
                <a:gd name="connsiteY2" fmla="*/ 1693518 h 1693518"/>
                <a:gd name="connsiteX3" fmla="*/ 0 w 2539007"/>
                <a:gd name="connsiteY3" fmla="*/ 1693518 h 1693518"/>
                <a:gd name="connsiteX4" fmla="*/ 0 w 2539007"/>
                <a:gd name="connsiteY4" fmla="*/ 0 h 169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007" h="1693518">
                  <a:moveTo>
                    <a:pt x="0" y="0"/>
                  </a:moveTo>
                  <a:lnTo>
                    <a:pt x="2539007" y="0"/>
                  </a:lnTo>
                  <a:lnTo>
                    <a:pt x="2539007" y="1693518"/>
                  </a:lnTo>
                  <a:lnTo>
                    <a:pt x="0" y="1693518"/>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06241" tIns="99568" rIns="99568" bIns="99568" numCol="1" spcCol="1270" anchor="ctr" anchorCtr="0">
              <a:noAutofit/>
            </a:bodyPr>
            <a:lstStyle/>
            <a:p>
              <a:pPr lvl="0" algn="r" defTabSz="622300">
                <a:lnSpc>
                  <a:spcPct val="90000"/>
                </a:lnSpc>
                <a:spcBef>
                  <a:spcPct val="0"/>
                </a:spcBef>
                <a:spcAft>
                  <a:spcPct val="35000"/>
                </a:spcAft>
              </a:pPr>
              <a:r>
                <a:rPr lang="en-US" sz="1600" kern="1200" dirty="0" smtClean="0"/>
                <a:t>Web Services: User will be able to search and access data related to pet products.</a:t>
              </a:r>
            </a:p>
            <a:p>
              <a:pPr lvl="0" algn="r" defTabSz="622300">
                <a:lnSpc>
                  <a:spcPct val="90000"/>
                </a:lnSpc>
                <a:spcBef>
                  <a:spcPct val="0"/>
                </a:spcBef>
                <a:spcAft>
                  <a:spcPct val="35000"/>
                </a:spcAft>
              </a:pPr>
              <a:endParaRPr lang="en-US" sz="1600" kern="1200" dirty="0" smtClean="0"/>
            </a:p>
          </p:txBody>
        </p:sp>
        <p:sp>
          <p:nvSpPr>
            <p:cNvPr id="15" name="Freeform 14"/>
            <p:cNvSpPr/>
            <p:nvPr/>
          </p:nvSpPr>
          <p:spPr>
            <a:xfrm>
              <a:off x="3200399" y="4655962"/>
              <a:ext cx="3893127" cy="1693518"/>
            </a:xfrm>
            <a:custGeom>
              <a:avLst/>
              <a:gdLst>
                <a:gd name="connsiteX0" fmla="*/ 0 w 2539007"/>
                <a:gd name="connsiteY0" fmla="*/ 0 h 1693518"/>
                <a:gd name="connsiteX1" fmla="*/ 2539007 w 2539007"/>
                <a:gd name="connsiteY1" fmla="*/ 0 h 1693518"/>
                <a:gd name="connsiteX2" fmla="*/ 2539007 w 2539007"/>
                <a:gd name="connsiteY2" fmla="*/ 1693518 h 1693518"/>
                <a:gd name="connsiteX3" fmla="*/ 0 w 2539007"/>
                <a:gd name="connsiteY3" fmla="*/ 1693518 h 1693518"/>
                <a:gd name="connsiteX4" fmla="*/ 0 w 2539007"/>
                <a:gd name="connsiteY4" fmla="*/ 0 h 169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007" h="1693518">
                  <a:moveTo>
                    <a:pt x="0" y="0"/>
                  </a:moveTo>
                  <a:lnTo>
                    <a:pt x="2539007" y="0"/>
                  </a:lnTo>
                  <a:lnTo>
                    <a:pt x="2539007" y="1693518"/>
                  </a:lnTo>
                  <a:lnTo>
                    <a:pt x="0" y="1693518"/>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06242" tIns="99568" rIns="99567" bIns="99568" numCol="1" spcCol="1270" anchor="ctr" anchorCtr="0">
              <a:noAutofit/>
            </a:bodyPr>
            <a:lstStyle/>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endParaRPr lang="en-US" sz="1400" dirty="0"/>
            </a:p>
            <a:p>
              <a:pPr lvl="0" algn="ctr" defTabSz="622300">
                <a:lnSpc>
                  <a:spcPct val="90000"/>
                </a:lnSpc>
                <a:spcBef>
                  <a:spcPct val="0"/>
                </a:spcBef>
                <a:spcAft>
                  <a:spcPct val="35000"/>
                </a:spcAft>
              </a:pPr>
              <a:r>
                <a:rPr lang="en-US" sz="1600" kern="1200" dirty="0" smtClean="0"/>
                <a:t>Local Database: User can bookmark any data and save that information on the application locally for future referencing.</a:t>
              </a:r>
            </a:p>
          </p:txBody>
        </p:sp>
        <p:sp>
          <p:nvSpPr>
            <p:cNvPr id="16" name="Freeform 15"/>
            <p:cNvSpPr/>
            <p:nvPr/>
          </p:nvSpPr>
          <p:spPr>
            <a:xfrm>
              <a:off x="4331856" y="3726254"/>
              <a:ext cx="1692671" cy="1692671"/>
            </a:xfrm>
            <a:custGeom>
              <a:avLst/>
              <a:gdLst>
                <a:gd name="connsiteX0" fmla="*/ 0 w 1692671"/>
                <a:gd name="connsiteY0" fmla="*/ 846336 h 1692671"/>
                <a:gd name="connsiteX1" fmla="*/ 846336 w 1692671"/>
                <a:gd name="connsiteY1" fmla="*/ 0 h 1692671"/>
                <a:gd name="connsiteX2" fmla="*/ 1692672 w 1692671"/>
                <a:gd name="connsiteY2" fmla="*/ 846336 h 1692671"/>
                <a:gd name="connsiteX3" fmla="*/ 846336 w 1692671"/>
                <a:gd name="connsiteY3" fmla="*/ 1692672 h 1692671"/>
                <a:gd name="connsiteX4" fmla="*/ 0 w 1692671"/>
                <a:gd name="connsiteY4" fmla="*/ 846336 h 1692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671" h="1692671">
                  <a:moveTo>
                    <a:pt x="0" y="846336"/>
                  </a:moveTo>
                  <a:cubicBezTo>
                    <a:pt x="0" y="378918"/>
                    <a:pt x="378918" y="0"/>
                    <a:pt x="846336" y="0"/>
                  </a:cubicBezTo>
                  <a:cubicBezTo>
                    <a:pt x="1313754" y="0"/>
                    <a:pt x="1692672" y="378918"/>
                    <a:pt x="1692672" y="846336"/>
                  </a:cubicBezTo>
                  <a:cubicBezTo>
                    <a:pt x="1692672" y="1313754"/>
                    <a:pt x="1313754" y="1692672"/>
                    <a:pt x="846336" y="1692672"/>
                  </a:cubicBezTo>
                  <a:cubicBezTo>
                    <a:pt x="378918" y="1692672"/>
                    <a:pt x="0" y="1313754"/>
                    <a:pt x="0" y="846336"/>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47886" tIns="247886" rIns="247886" bIns="247886" numCol="1" spcCol="1270" anchor="ctr" anchorCtr="0">
              <a:noAutofit/>
            </a:bodyPr>
            <a:lstStyle/>
            <a:p>
              <a:pPr lvl="0" algn="ctr" defTabSz="844550">
                <a:lnSpc>
                  <a:spcPct val="90000"/>
                </a:lnSpc>
                <a:spcBef>
                  <a:spcPct val="0"/>
                </a:spcBef>
                <a:spcAft>
                  <a:spcPct val="35000"/>
                </a:spcAft>
              </a:pPr>
              <a:r>
                <a:rPr lang="en-US" sz="1900" kern="1200" dirty="0" smtClean="0"/>
                <a:t>Core Features</a:t>
              </a:r>
              <a:endParaRPr lang="en-US" sz="1900" kern="1200" dirty="0"/>
            </a:p>
          </p:txBody>
        </p:sp>
      </p:grpSp>
      <p:grpSp>
        <p:nvGrpSpPr>
          <p:cNvPr id="23" name="Group 22"/>
          <p:cNvGrpSpPr/>
          <p:nvPr/>
        </p:nvGrpSpPr>
        <p:grpSpPr>
          <a:xfrm>
            <a:off x="7741709" y="2352845"/>
            <a:ext cx="3054030" cy="3811581"/>
            <a:chOff x="8074218" y="2367545"/>
            <a:chExt cx="3054030" cy="3811581"/>
          </a:xfrm>
        </p:grpSpPr>
        <p:sp>
          <p:nvSpPr>
            <p:cNvPr id="33" name="Freeform 32"/>
            <p:cNvSpPr/>
            <p:nvPr/>
          </p:nvSpPr>
          <p:spPr>
            <a:xfrm>
              <a:off x="8074218" y="3603015"/>
              <a:ext cx="3054030" cy="2576111"/>
            </a:xfrm>
            <a:custGeom>
              <a:avLst/>
              <a:gdLst>
                <a:gd name="connsiteX0" fmla="*/ 0 w 2539007"/>
                <a:gd name="connsiteY0" fmla="*/ 0 h 1693518"/>
                <a:gd name="connsiteX1" fmla="*/ 2539007 w 2539007"/>
                <a:gd name="connsiteY1" fmla="*/ 0 h 1693518"/>
                <a:gd name="connsiteX2" fmla="*/ 2539007 w 2539007"/>
                <a:gd name="connsiteY2" fmla="*/ 1693518 h 1693518"/>
                <a:gd name="connsiteX3" fmla="*/ 0 w 2539007"/>
                <a:gd name="connsiteY3" fmla="*/ 1693518 h 1693518"/>
                <a:gd name="connsiteX4" fmla="*/ 0 w 2539007"/>
                <a:gd name="connsiteY4" fmla="*/ 0 h 169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007" h="1693518">
                  <a:moveTo>
                    <a:pt x="0" y="0"/>
                  </a:moveTo>
                  <a:lnTo>
                    <a:pt x="2539007" y="0"/>
                  </a:lnTo>
                  <a:lnTo>
                    <a:pt x="2539007" y="1693518"/>
                  </a:lnTo>
                  <a:lnTo>
                    <a:pt x="0" y="1693518"/>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06242" tIns="99568" rIns="99567" bIns="99568" numCol="1" spcCol="1270" anchor="ctr" anchorCtr="0">
              <a:noAutofit/>
            </a:bodyPr>
            <a:lstStyle/>
            <a:p>
              <a:pPr lvl="0"/>
              <a:r>
                <a:rPr lang="en-US" sz="1600" dirty="0"/>
                <a:t>Social Media: App will allow users share information on social media accounts (</a:t>
              </a:r>
              <a:r>
                <a:rPr lang="en-US" sz="1600" dirty="0" smtClean="0"/>
                <a:t>i.e. </a:t>
              </a:r>
              <a:r>
                <a:rPr lang="en-US" sz="1600" dirty="0"/>
                <a:t>Facebook, Twitter, and Instagram). </a:t>
              </a:r>
              <a:endParaRPr lang="en-US" sz="1600" dirty="0"/>
            </a:p>
          </p:txBody>
        </p:sp>
        <p:sp>
          <p:nvSpPr>
            <p:cNvPr id="32" name="Freeform 31"/>
            <p:cNvSpPr/>
            <p:nvPr/>
          </p:nvSpPr>
          <p:spPr>
            <a:xfrm>
              <a:off x="8760726" y="2367545"/>
              <a:ext cx="1692671" cy="1692671"/>
            </a:xfrm>
            <a:custGeom>
              <a:avLst/>
              <a:gdLst>
                <a:gd name="connsiteX0" fmla="*/ 0 w 1692671"/>
                <a:gd name="connsiteY0" fmla="*/ 846336 h 1692671"/>
                <a:gd name="connsiteX1" fmla="*/ 846336 w 1692671"/>
                <a:gd name="connsiteY1" fmla="*/ 0 h 1692671"/>
                <a:gd name="connsiteX2" fmla="*/ 1692672 w 1692671"/>
                <a:gd name="connsiteY2" fmla="*/ 846336 h 1692671"/>
                <a:gd name="connsiteX3" fmla="*/ 846336 w 1692671"/>
                <a:gd name="connsiteY3" fmla="*/ 1692672 h 1692671"/>
                <a:gd name="connsiteX4" fmla="*/ 0 w 1692671"/>
                <a:gd name="connsiteY4" fmla="*/ 846336 h 1692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671" h="1692671">
                  <a:moveTo>
                    <a:pt x="0" y="846336"/>
                  </a:moveTo>
                  <a:cubicBezTo>
                    <a:pt x="0" y="378918"/>
                    <a:pt x="378918" y="0"/>
                    <a:pt x="846336" y="0"/>
                  </a:cubicBezTo>
                  <a:cubicBezTo>
                    <a:pt x="1313754" y="0"/>
                    <a:pt x="1692672" y="378918"/>
                    <a:pt x="1692672" y="846336"/>
                  </a:cubicBezTo>
                  <a:cubicBezTo>
                    <a:pt x="1692672" y="1313754"/>
                    <a:pt x="1313754" y="1692672"/>
                    <a:pt x="846336" y="1692672"/>
                  </a:cubicBezTo>
                  <a:cubicBezTo>
                    <a:pt x="378918" y="1692672"/>
                    <a:pt x="0" y="1313754"/>
                    <a:pt x="0" y="846336"/>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47886" tIns="247886" rIns="247886" bIns="247886" numCol="1" spcCol="1270" anchor="ctr" anchorCtr="0">
              <a:noAutofit/>
            </a:bodyPr>
            <a:lstStyle/>
            <a:p>
              <a:pPr lvl="0" algn="ctr" defTabSz="844550">
                <a:lnSpc>
                  <a:spcPct val="90000"/>
                </a:lnSpc>
                <a:spcBef>
                  <a:spcPct val="0"/>
                </a:spcBef>
                <a:spcAft>
                  <a:spcPct val="35000"/>
                </a:spcAft>
              </a:pPr>
              <a:r>
                <a:rPr lang="en-US" sz="1900" kern="1200" dirty="0" smtClean="0"/>
                <a:t>Additional Features</a:t>
              </a:r>
              <a:endParaRPr lang="en-US" sz="1900" kern="1200" dirty="0"/>
            </a:p>
          </p:txBody>
        </p:sp>
      </p:grpSp>
    </p:spTree>
    <p:extLst>
      <p:ext uri="{BB962C8B-B14F-4D97-AF65-F5344CB8AC3E}">
        <p14:creationId xmlns:p14="http://schemas.microsoft.com/office/powerpoint/2010/main" val="200230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Use case diagram</a:t>
            </a:r>
            <a:endParaRPr lang="en-US" sz="4800" dirty="0">
              <a:solidFill>
                <a:schemeClr val="tx1"/>
              </a:solidFill>
            </a:endParaRPr>
          </a:p>
        </p:txBody>
      </p:sp>
      <p:pic>
        <p:nvPicPr>
          <p:cNvPr id="11" name="Picture 10" descr="A close up of text on a white surface&#10;&#10;Description automatically generated">
            <a:extLst>
              <a:ext uri="{FF2B5EF4-FFF2-40B4-BE49-F238E27FC236}">
                <a16:creationId xmlns:a16="http://schemas.microsoft.com/office/drawing/2014/main" id="{87BA9CE5-04D1-436E-8AA1-968AFBDAE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459" y="1941576"/>
            <a:ext cx="7019177" cy="4720396"/>
          </a:xfrm>
          <a:prstGeom prst="rect">
            <a:avLst/>
          </a:prstGeom>
        </p:spPr>
      </p:pic>
    </p:spTree>
    <p:extLst>
      <p:ext uri="{BB962C8B-B14F-4D97-AF65-F5344CB8AC3E}">
        <p14:creationId xmlns:p14="http://schemas.microsoft.com/office/powerpoint/2010/main" val="401423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Architecture diagram</a:t>
            </a:r>
            <a:endParaRPr lang="en-US" sz="4800" dirty="0">
              <a:solidFill>
                <a:schemeClr val="tx1"/>
              </a:solidFill>
            </a:endParaRPr>
          </a:p>
        </p:txBody>
      </p:sp>
      <p:pic>
        <p:nvPicPr>
          <p:cNvPr id="4" name="Picture 3" descr="A picture containing screenshot&#10;&#10;Description automatically generated">
            <a:extLst>
              <a:ext uri="{FF2B5EF4-FFF2-40B4-BE49-F238E27FC236}">
                <a16:creationId xmlns:a16="http://schemas.microsoft.com/office/drawing/2014/main" id="{CCD4EB59-B727-42CE-89EC-98470CE0E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343" y="2304703"/>
            <a:ext cx="9249410" cy="3487293"/>
          </a:xfrm>
          <a:prstGeom prst="rect">
            <a:avLst/>
          </a:prstGeom>
        </p:spPr>
      </p:pic>
    </p:spTree>
    <p:extLst>
      <p:ext uri="{BB962C8B-B14F-4D97-AF65-F5344CB8AC3E}">
        <p14:creationId xmlns:p14="http://schemas.microsoft.com/office/powerpoint/2010/main" val="156870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class diagram</a:t>
            </a:r>
            <a:endParaRPr lang="en-US" sz="4800" dirty="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FD3725F3-2D8D-4CC6-9B11-838BC2AE0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47" y="2093976"/>
            <a:ext cx="9532402" cy="4477370"/>
          </a:xfrm>
          <a:prstGeom prst="rect">
            <a:avLst/>
          </a:prstGeom>
        </p:spPr>
      </p:pic>
    </p:spTree>
    <p:extLst>
      <p:ext uri="{BB962C8B-B14F-4D97-AF65-F5344CB8AC3E}">
        <p14:creationId xmlns:p14="http://schemas.microsoft.com/office/powerpoint/2010/main" val="1813155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Entity relation diagram</a:t>
            </a:r>
            <a:endParaRPr lang="en-US" sz="4800" dirty="0">
              <a:solidFill>
                <a:schemeClr val="tx1"/>
              </a:solidFill>
            </a:endParaRPr>
          </a:p>
        </p:txBody>
      </p:sp>
      <p:pic>
        <p:nvPicPr>
          <p:cNvPr id="4" name="Picture 3" descr="A picture containing text&#10;&#10;Description automatically generated">
            <a:extLst>
              <a:ext uri="{FF2B5EF4-FFF2-40B4-BE49-F238E27FC236}">
                <a16:creationId xmlns:a16="http://schemas.microsoft.com/office/drawing/2014/main" id="{85C55D41-59F8-48B6-8C9C-F6F095E50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66" y="1958975"/>
            <a:ext cx="10002982" cy="4899025"/>
          </a:xfrm>
          <a:prstGeom prst="rect">
            <a:avLst/>
          </a:prstGeom>
        </p:spPr>
      </p:pic>
    </p:spTree>
    <p:extLst>
      <p:ext uri="{BB962C8B-B14F-4D97-AF65-F5344CB8AC3E}">
        <p14:creationId xmlns:p14="http://schemas.microsoft.com/office/powerpoint/2010/main" val="483855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1616"/>
          <a:stretch/>
        </p:blipFill>
        <p:spPr>
          <a:xfrm>
            <a:off x="1989366" y="3061854"/>
            <a:ext cx="8219364" cy="3557662"/>
          </a:xfrm>
          <a:prstGeom prst="rect">
            <a:avLst/>
          </a:prstGeom>
        </p:spPr>
      </p:pic>
      <p:sp>
        <p:nvSpPr>
          <p:cNvPr id="6" name="TextBox 5"/>
          <p:cNvSpPr txBox="1"/>
          <p:nvPr/>
        </p:nvSpPr>
        <p:spPr>
          <a:xfrm>
            <a:off x="1989366" y="2254749"/>
            <a:ext cx="821936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Persistence</a:t>
            </a:r>
          </a:p>
          <a:p>
            <a:pPr marL="742950" lvl="1" indent="-285750">
              <a:buFont typeface="Arial" panose="020B0604020202020204" pitchFamily="34" charset="0"/>
              <a:buChar char="•"/>
            </a:pPr>
            <a:r>
              <a:rPr lang="en-US" dirty="0" smtClean="0"/>
              <a:t>Saving User Data to Async Storage</a:t>
            </a:r>
            <a:endParaRPr lang="en-US" dirty="0"/>
          </a:p>
        </p:txBody>
      </p:sp>
    </p:spTree>
    <p:extLst>
      <p:ext uri="{BB962C8B-B14F-4D97-AF65-F5344CB8AC3E}">
        <p14:creationId xmlns:p14="http://schemas.microsoft.com/office/powerpoint/2010/main" val="2645523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7418"/>
            <a:ext cx="10058400" cy="1276558"/>
          </a:xfrm>
        </p:spPr>
        <p:txBody>
          <a:bodyPr vert="horz" lIns="91440" tIns="45720" rIns="91440" bIns="45720" rtlCol="0" anchor="ctr">
            <a:normAutofit/>
          </a:bodyPr>
          <a:lstStyle/>
          <a:p>
            <a:r>
              <a:rPr lang="en-US" sz="4800" dirty="0" smtClean="0">
                <a:solidFill>
                  <a:schemeClr val="tx1"/>
                </a:solidFill>
              </a:rPr>
              <a:t>Code snippet</a:t>
            </a:r>
            <a:endParaRPr lang="en-US" sz="48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8" t="36174" r="168" b="27087"/>
          <a:stretch/>
        </p:blipFill>
        <p:spPr>
          <a:xfrm>
            <a:off x="1989366" y="3214254"/>
            <a:ext cx="8219364" cy="3405261"/>
          </a:xfrm>
          <a:prstGeom prst="rect">
            <a:avLst/>
          </a:prstGeom>
        </p:spPr>
      </p:pic>
      <p:sp>
        <p:nvSpPr>
          <p:cNvPr id="6" name="TextBox 5"/>
          <p:cNvSpPr txBox="1"/>
          <p:nvPr/>
        </p:nvSpPr>
        <p:spPr>
          <a:xfrm>
            <a:off x="1989366" y="2254749"/>
            <a:ext cx="821936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Persistence</a:t>
            </a:r>
          </a:p>
          <a:p>
            <a:pPr marL="742950" lvl="1" indent="-285750">
              <a:buFont typeface="Arial" panose="020B0604020202020204" pitchFamily="34" charset="0"/>
              <a:buChar char="•"/>
            </a:pPr>
            <a:r>
              <a:rPr lang="en-US" dirty="0" smtClean="0"/>
              <a:t>Retrieving User Data from Async Storage</a:t>
            </a:r>
            <a:endParaRPr lang="en-US" dirty="0"/>
          </a:p>
        </p:txBody>
      </p:sp>
    </p:spTree>
    <p:extLst>
      <p:ext uri="{BB962C8B-B14F-4D97-AF65-F5344CB8AC3E}">
        <p14:creationId xmlns:p14="http://schemas.microsoft.com/office/powerpoint/2010/main" val="2397490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338</TotalTime>
  <Words>267</Words>
  <Application>Microsoft Office PowerPoint</Application>
  <PresentationFormat>Widescreen</PresentationFormat>
  <Paragraphs>49</Paragraphs>
  <Slides>17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Rockwell</vt:lpstr>
      <vt:lpstr>Rockwell Condensed</vt:lpstr>
      <vt:lpstr>Wingdings</vt:lpstr>
      <vt:lpstr>Wood Type</vt:lpstr>
      <vt:lpstr>Pet Market</vt:lpstr>
      <vt:lpstr>Introduction</vt:lpstr>
      <vt:lpstr>Features</vt:lpstr>
      <vt:lpstr>Use case diagram</vt:lpstr>
      <vt:lpstr>Architecture diagram</vt:lpstr>
      <vt:lpstr>class diagram</vt:lpstr>
      <vt:lpstr>Entity relation diagram</vt:lpstr>
      <vt:lpstr>Code snippet</vt:lpstr>
      <vt:lpstr>Code snippet</vt:lpstr>
      <vt:lpstr>Code snippet</vt:lpstr>
      <vt:lpstr>Code snippet</vt:lpstr>
      <vt:lpstr>Code snippet</vt:lpstr>
      <vt:lpstr>Code snippet</vt:lpstr>
      <vt:lpstr>Code snippet</vt:lpstr>
      <vt:lpstr>App screenshots</vt:lpstr>
      <vt:lpstr>App screenshots</vt:lpstr>
      <vt:lpstr>App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Market</dc:title>
  <dc:creator>attitude rock</dc:creator>
  <cp:lastModifiedBy>abc</cp:lastModifiedBy>
  <cp:revision>18</cp:revision>
  <dcterms:created xsi:type="dcterms:W3CDTF">2020-03-02T04:56:19Z</dcterms:created>
  <dcterms:modified xsi:type="dcterms:W3CDTF">2020-05-25T12:54:02Z</dcterms:modified>
</cp:coreProperties>
</file>