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2"/>
  </p:notesMasterIdLst>
  <p:handoutMasterIdLst>
    <p:handoutMasterId r:id="rId13"/>
  </p:handoutMasterIdLst>
  <p:sldIdLst>
    <p:sldId id="3325" r:id="rId5"/>
    <p:sldId id="3326" r:id="rId6"/>
    <p:sldId id="3328" r:id="rId7"/>
    <p:sldId id="3329" r:id="rId8"/>
    <p:sldId id="3331" r:id="rId9"/>
    <p:sldId id="3332" r:id="rId10"/>
    <p:sldId id="333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Jamieson" initials="DJ" lastIdx="9" clrIdx="0">
    <p:extLst>
      <p:ext uri="{19B8F6BF-5375-455C-9EA6-DF929625EA0E}">
        <p15:presenceInfo xmlns:p15="http://schemas.microsoft.com/office/powerpoint/2012/main" userId="S::david.jamieson@salus-technical.com::e9118408-c193-4ff1-8b0c-0a403f6ac1d4" providerId="AD"/>
      </p:ext>
    </p:extLst>
  </p:cmAuthor>
  <p:cmAuthor id="2" name="Andrea Ferdinands" initials="AF" lastIdx="1" clrIdx="1">
    <p:extLst>
      <p:ext uri="{19B8F6BF-5375-455C-9EA6-DF929625EA0E}">
        <p15:presenceInfo xmlns:p15="http://schemas.microsoft.com/office/powerpoint/2012/main" userId="cd19426c4fb51c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7E7E8"/>
    <a:srgbClr val="FCC352"/>
    <a:srgbClr val="EE1C25"/>
    <a:srgbClr val="3DAD48"/>
    <a:srgbClr val="FBB033"/>
    <a:srgbClr val="F6821D"/>
    <a:srgbClr val="9DC3E6"/>
    <a:srgbClr val="EAA0DE"/>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7" autoAdjust="0"/>
    <p:restoredTop sz="94660"/>
  </p:normalViewPr>
  <p:slideViewPr>
    <p:cSldViewPr snapToGrid="0">
      <p:cViewPr varScale="1">
        <p:scale>
          <a:sx n="102" d="100"/>
          <a:sy n="102" d="100"/>
        </p:scale>
        <p:origin x="138" y="28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0E41A94-F6B3-491D-936D-8B95D71687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5942133C-D2C6-42F2-BC19-12BABD851AB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85E218-F4F2-4A89-9AFD-812D25E4F9F3}" type="datetimeFigureOut">
              <a:rPr lang="en-GB" smtClean="0"/>
              <a:t>16/10/2022</a:t>
            </a:fld>
            <a:endParaRPr lang="en-GB" dirty="0"/>
          </a:p>
        </p:txBody>
      </p:sp>
      <p:sp>
        <p:nvSpPr>
          <p:cNvPr id="4" name="Footer Placeholder 3">
            <a:extLst>
              <a:ext uri="{FF2B5EF4-FFF2-40B4-BE49-F238E27FC236}">
                <a16:creationId xmlns:a16="http://schemas.microsoft.com/office/drawing/2014/main" id="{B4D090E6-B16F-4A65-A7EA-AD55A96667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95D79075-C0E9-4601-8892-F987E2C25A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C25CFE-C46A-4A81-92A0-D9A3D2639CC0}" type="slidenum">
              <a:rPr lang="en-GB" smtClean="0"/>
              <a:t>‹#›</a:t>
            </a:fld>
            <a:endParaRPr lang="en-GB" dirty="0"/>
          </a:p>
        </p:txBody>
      </p:sp>
    </p:spTree>
    <p:extLst>
      <p:ext uri="{BB962C8B-B14F-4D97-AF65-F5344CB8AC3E}">
        <p14:creationId xmlns:p14="http://schemas.microsoft.com/office/powerpoint/2010/main" val="2066331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437E9-37B3-42F2-A1D4-636671FE79F3}" type="datetimeFigureOut">
              <a:rPr lang="en-GB" smtClean="0"/>
              <a:t>16/10/2022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595CD-4E0E-4E78-898E-18838637333F}" type="slidenum">
              <a:rPr lang="en-GB" smtClean="0"/>
              <a:t>‹#›</a:t>
            </a:fld>
            <a:endParaRPr lang="en-GB" dirty="0"/>
          </a:p>
        </p:txBody>
      </p:sp>
    </p:spTree>
    <p:extLst>
      <p:ext uri="{BB962C8B-B14F-4D97-AF65-F5344CB8AC3E}">
        <p14:creationId xmlns:p14="http://schemas.microsoft.com/office/powerpoint/2010/main" val="3750329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43EF-F844-4635-AFB6-9A25781B7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9782BE-47BC-46F2-BC16-8ED6B5A510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324E980-C056-4C95-B538-8693A7C2736F}"/>
              </a:ext>
            </a:extLst>
          </p:cNvPr>
          <p:cNvSpPr>
            <a:spLocks noGrp="1"/>
          </p:cNvSpPr>
          <p:nvPr>
            <p:ph type="dt" sz="half" idx="10"/>
          </p:nvPr>
        </p:nvSpPr>
        <p:spPr/>
        <p:txBody>
          <a:bodyPr/>
          <a:lstStyle/>
          <a:p>
            <a:fld id="{3C6E0E21-3905-43DA-B689-098A9DF2B207}" type="datetime1">
              <a:rPr lang="en-GB" smtClean="0"/>
              <a:t>16/10/2022</a:t>
            </a:fld>
            <a:endParaRPr lang="en-GB" dirty="0"/>
          </a:p>
        </p:txBody>
      </p:sp>
      <p:sp>
        <p:nvSpPr>
          <p:cNvPr id="5" name="Footer Placeholder 4">
            <a:extLst>
              <a:ext uri="{FF2B5EF4-FFF2-40B4-BE49-F238E27FC236}">
                <a16:creationId xmlns:a16="http://schemas.microsoft.com/office/drawing/2014/main" id="{29BC673B-40AB-4A96-9458-849BFC7164B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14D3898-B0E8-4FC3-A2DB-522FB8061984}"/>
              </a:ext>
            </a:extLst>
          </p:cNvPr>
          <p:cNvSpPr>
            <a:spLocks noGrp="1"/>
          </p:cNvSpPr>
          <p:nvPr>
            <p:ph type="sldNum" sz="quarter" idx="12"/>
          </p:nvPr>
        </p:nvSpPr>
        <p:spPr/>
        <p:txBody>
          <a:bodyPr/>
          <a:lstStyle/>
          <a:p>
            <a:fld id="{15425B24-7E51-441E-B102-6B52798108CA}" type="slidenum">
              <a:rPr lang="en-GB" smtClean="0"/>
              <a:t>‹#›</a:t>
            </a:fld>
            <a:endParaRPr lang="en-GB" dirty="0"/>
          </a:p>
        </p:txBody>
      </p:sp>
    </p:spTree>
    <p:extLst>
      <p:ext uri="{BB962C8B-B14F-4D97-AF65-F5344CB8AC3E}">
        <p14:creationId xmlns:p14="http://schemas.microsoft.com/office/powerpoint/2010/main" val="2793893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F972B-2C42-49FB-B558-8973E446397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4DE5E9-7263-4ACD-A368-945464E8B5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E85A7D-5422-47F8-A709-4D1557D6523A}"/>
              </a:ext>
            </a:extLst>
          </p:cNvPr>
          <p:cNvSpPr>
            <a:spLocks noGrp="1"/>
          </p:cNvSpPr>
          <p:nvPr>
            <p:ph type="dt" sz="half" idx="10"/>
          </p:nvPr>
        </p:nvSpPr>
        <p:spPr/>
        <p:txBody>
          <a:bodyPr/>
          <a:lstStyle/>
          <a:p>
            <a:fld id="{35906400-3D3F-4DE1-95FA-A4E85C613A07}" type="datetime1">
              <a:rPr lang="en-GB" smtClean="0"/>
              <a:t>16/10/2022</a:t>
            </a:fld>
            <a:endParaRPr lang="en-GB" dirty="0"/>
          </a:p>
        </p:txBody>
      </p:sp>
      <p:sp>
        <p:nvSpPr>
          <p:cNvPr id="5" name="Footer Placeholder 4">
            <a:extLst>
              <a:ext uri="{FF2B5EF4-FFF2-40B4-BE49-F238E27FC236}">
                <a16:creationId xmlns:a16="http://schemas.microsoft.com/office/drawing/2014/main" id="{E45A7FFC-8CCE-48B5-BD2F-086EE7CBCE4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A20C162-4227-4E0D-87D4-AE4ADF0B2220}"/>
              </a:ext>
            </a:extLst>
          </p:cNvPr>
          <p:cNvSpPr>
            <a:spLocks noGrp="1"/>
          </p:cNvSpPr>
          <p:nvPr>
            <p:ph type="sldNum" sz="quarter" idx="12"/>
          </p:nvPr>
        </p:nvSpPr>
        <p:spPr/>
        <p:txBody>
          <a:bodyPr/>
          <a:lstStyle/>
          <a:p>
            <a:fld id="{15425B24-7E51-441E-B102-6B52798108CA}" type="slidenum">
              <a:rPr lang="en-GB" smtClean="0"/>
              <a:t>‹#›</a:t>
            </a:fld>
            <a:endParaRPr lang="en-GB" dirty="0"/>
          </a:p>
        </p:txBody>
      </p:sp>
    </p:spTree>
    <p:extLst>
      <p:ext uri="{BB962C8B-B14F-4D97-AF65-F5344CB8AC3E}">
        <p14:creationId xmlns:p14="http://schemas.microsoft.com/office/powerpoint/2010/main" val="3885842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99D47B-9856-41EE-AE61-DF47945106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F5A7C7-0EBE-4358-8BA8-1ABA6ED257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794E48-4180-4CD2-A078-F84A307F14AE}"/>
              </a:ext>
            </a:extLst>
          </p:cNvPr>
          <p:cNvSpPr>
            <a:spLocks noGrp="1"/>
          </p:cNvSpPr>
          <p:nvPr>
            <p:ph type="dt" sz="half" idx="10"/>
          </p:nvPr>
        </p:nvSpPr>
        <p:spPr/>
        <p:txBody>
          <a:bodyPr/>
          <a:lstStyle/>
          <a:p>
            <a:fld id="{3E9B57F7-2AFC-4E8B-948F-EE43E2D59724}" type="datetime1">
              <a:rPr lang="en-GB" smtClean="0"/>
              <a:t>16/10/2022</a:t>
            </a:fld>
            <a:endParaRPr lang="en-GB" dirty="0"/>
          </a:p>
        </p:txBody>
      </p:sp>
      <p:sp>
        <p:nvSpPr>
          <p:cNvPr id="5" name="Footer Placeholder 4">
            <a:extLst>
              <a:ext uri="{FF2B5EF4-FFF2-40B4-BE49-F238E27FC236}">
                <a16:creationId xmlns:a16="http://schemas.microsoft.com/office/drawing/2014/main" id="{83E0E0C7-FC3E-4EC4-A9DD-8CF4A8E5172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F39D483-0F0A-4636-ADD2-4B8178121361}"/>
              </a:ext>
            </a:extLst>
          </p:cNvPr>
          <p:cNvSpPr>
            <a:spLocks noGrp="1"/>
          </p:cNvSpPr>
          <p:nvPr>
            <p:ph type="sldNum" sz="quarter" idx="12"/>
          </p:nvPr>
        </p:nvSpPr>
        <p:spPr/>
        <p:txBody>
          <a:bodyPr/>
          <a:lstStyle/>
          <a:p>
            <a:fld id="{15425B24-7E51-441E-B102-6B52798108CA}" type="slidenum">
              <a:rPr lang="en-GB" smtClean="0"/>
              <a:t>‹#›</a:t>
            </a:fld>
            <a:endParaRPr lang="en-GB" dirty="0"/>
          </a:p>
        </p:txBody>
      </p:sp>
    </p:spTree>
    <p:extLst>
      <p:ext uri="{BB962C8B-B14F-4D97-AF65-F5344CB8AC3E}">
        <p14:creationId xmlns:p14="http://schemas.microsoft.com/office/powerpoint/2010/main" val="182703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BE2FF88-849A-429D-9629-07E853F38EBA}"/>
              </a:ext>
            </a:extLst>
          </p:cNvPr>
          <p:cNvSpPr>
            <a:spLocks noGrp="1"/>
          </p:cNvSpPr>
          <p:nvPr>
            <p:ph type="dt" sz="half" idx="10"/>
          </p:nvPr>
        </p:nvSpPr>
        <p:spPr/>
        <p:txBody>
          <a:bodyPr/>
          <a:lstStyle/>
          <a:p>
            <a:fld id="{71265482-BA03-4331-9D63-86F1F4FBF7E3}" type="datetime1">
              <a:rPr lang="en-GB" smtClean="0"/>
              <a:t>16/10/2022</a:t>
            </a:fld>
            <a:endParaRPr lang="en-GB" dirty="0"/>
          </a:p>
        </p:txBody>
      </p:sp>
      <p:sp>
        <p:nvSpPr>
          <p:cNvPr id="5" name="Footer Placeholder 4">
            <a:extLst>
              <a:ext uri="{FF2B5EF4-FFF2-40B4-BE49-F238E27FC236}">
                <a16:creationId xmlns:a16="http://schemas.microsoft.com/office/drawing/2014/main" id="{B406F20E-257A-4C4B-AFC3-E6A484D419E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FB139FC-F46D-4DB1-A244-C638E29AF41B}"/>
              </a:ext>
            </a:extLst>
          </p:cNvPr>
          <p:cNvSpPr>
            <a:spLocks noGrp="1"/>
          </p:cNvSpPr>
          <p:nvPr>
            <p:ph type="sldNum" sz="quarter" idx="12"/>
          </p:nvPr>
        </p:nvSpPr>
        <p:spPr/>
        <p:txBody>
          <a:bodyPr/>
          <a:lstStyle/>
          <a:p>
            <a:fld id="{15425B24-7E51-441E-B102-6B52798108CA}" type="slidenum">
              <a:rPr lang="en-GB" smtClean="0"/>
              <a:t>‹#›</a:t>
            </a:fld>
            <a:endParaRPr lang="en-GB" dirty="0"/>
          </a:p>
        </p:txBody>
      </p:sp>
      <p:sp>
        <p:nvSpPr>
          <p:cNvPr id="7" name="Title 1">
            <a:extLst>
              <a:ext uri="{FF2B5EF4-FFF2-40B4-BE49-F238E27FC236}">
                <a16:creationId xmlns:a16="http://schemas.microsoft.com/office/drawing/2014/main" id="{3C44BF03-1FC0-4BC8-B926-8E95B9AEDDE6}"/>
              </a:ext>
            </a:extLst>
          </p:cNvPr>
          <p:cNvSpPr>
            <a:spLocks noGrp="1"/>
          </p:cNvSpPr>
          <p:nvPr>
            <p:ph type="title"/>
          </p:nvPr>
        </p:nvSpPr>
        <p:spPr>
          <a:xfrm>
            <a:off x="838200" y="365125"/>
            <a:ext cx="8289175" cy="1325563"/>
          </a:xfrm>
        </p:spPr>
        <p:txBody>
          <a:bodyPr/>
          <a:lstStyle/>
          <a:p>
            <a:r>
              <a:rPr lang="en-GB" dirty="0">
                <a:solidFill>
                  <a:schemeClr val="tx1">
                    <a:lumMod val="75000"/>
                    <a:lumOff val="25000"/>
                  </a:schemeClr>
                </a:solidFill>
                <a:latin typeface="Franklin Gothic Book" panose="020B0503020102020204" pitchFamily="34" charset="0"/>
              </a:rPr>
              <a:t>Overview</a:t>
            </a:r>
          </a:p>
        </p:txBody>
      </p:sp>
      <p:sp>
        <p:nvSpPr>
          <p:cNvPr id="8" name="Content Placeholder 2">
            <a:extLst>
              <a:ext uri="{FF2B5EF4-FFF2-40B4-BE49-F238E27FC236}">
                <a16:creationId xmlns:a16="http://schemas.microsoft.com/office/drawing/2014/main" id="{E38674AC-FB54-4B02-8EA8-A4292F7A7EF6}"/>
              </a:ext>
            </a:extLst>
          </p:cNvPr>
          <p:cNvSpPr>
            <a:spLocks noGrp="1"/>
          </p:cNvSpPr>
          <p:nvPr>
            <p:ph idx="1"/>
          </p:nvPr>
        </p:nvSpPr>
        <p:spPr>
          <a:xfrm>
            <a:off x="838200" y="1825625"/>
            <a:ext cx="10515600" cy="4351338"/>
          </a:xfrm>
        </p:spPr>
        <p:txBody>
          <a:bodyPr/>
          <a:lstStyle/>
          <a:p>
            <a:pPr>
              <a:buClr>
                <a:srgbClr val="FFC000"/>
              </a:buClr>
            </a:pPr>
            <a:r>
              <a:rPr lang="en-GB" dirty="0">
                <a:solidFill>
                  <a:schemeClr val="tx1">
                    <a:lumMod val="75000"/>
                    <a:lumOff val="25000"/>
                  </a:schemeClr>
                </a:solidFill>
                <a:latin typeface="Franklin Gothic Book" panose="020B0503020102020204" pitchFamily="34" charset="0"/>
              </a:rPr>
              <a:t>Example content</a:t>
            </a:r>
          </a:p>
          <a:p>
            <a:pPr>
              <a:buClr>
                <a:srgbClr val="FFC000"/>
              </a:buClr>
            </a:pPr>
            <a:r>
              <a:rPr lang="en-GB" dirty="0">
                <a:solidFill>
                  <a:schemeClr val="tx1">
                    <a:lumMod val="75000"/>
                    <a:lumOff val="25000"/>
                  </a:schemeClr>
                </a:solidFill>
                <a:latin typeface="Franklin Gothic Book" panose="020B0503020102020204" pitchFamily="34" charset="0"/>
              </a:rPr>
              <a:t>Example Content</a:t>
            </a:r>
          </a:p>
          <a:p>
            <a:pPr>
              <a:buClr>
                <a:srgbClr val="FFC000"/>
              </a:buClr>
            </a:pPr>
            <a:endParaRPr lang="en-GB" dirty="0">
              <a:latin typeface="Franklin Gothic Book" panose="020B0503020102020204" pitchFamily="34" charset="0"/>
            </a:endParaRPr>
          </a:p>
        </p:txBody>
      </p:sp>
      <p:pic>
        <p:nvPicPr>
          <p:cNvPr id="9" name="Picture 8">
            <a:extLst>
              <a:ext uri="{FF2B5EF4-FFF2-40B4-BE49-F238E27FC236}">
                <a16:creationId xmlns:a16="http://schemas.microsoft.com/office/drawing/2014/main" id="{0C4087F1-4598-49CA-9C60-173E7CC42EB3}"/>
              </a:ext>
            </a:extLst>
          </p:cNvPr>
          <p:cNvPicPr>
            <a:picLocks noChangeAspect="1"/>
          </p:cNvPicPr>
          <p:nvPr userDrawn="1"/>
        </p:nvPicPr>
        <p:blipFill>
          <a:blip r:embed="rId2"/>
          <a:stretch>
            <a:fillRect/>
          </a:stretch>
        </p:blipFill>
        <p:spPr>
          <a:xfrm rot="16200000">
            <a:off x="-2075512" y="3901135"/>
            <a:ext cx="4374959" cy="223937"/>
          </a:xfrm>
          <a:prstGeom prst="rect">
            <a:avLst/>
          </a:prstGeom>
        </p:spPr>
      </p:pic>
      <p:cxnSp>
        <p:nvCxnSpPr>
          <p:cNvPr id="10" name="Straight Connector 9">
            <a:extLst>
              <a:ext uri="{FF2B5EF4-FFF2-40B4-BE49-F238E27FC236}">
                <a16:creationId xmlns:a16="http://schemas.microsoft.com/office/drawing/2014/main" id="{3579445E-5048-4A39-9B46-BA4C5BBD9841}"/>
              </a:ext>
            </a:extLst>
          </p:cNvPr>
          <p:cNvCxnSpPr>
            <a:cxnSpLocks/>
          </p:cNvCxnSpPr>
          <p:nvPr userDrawn="1"/>
        </p:nvCxnSpPr>
        <p:spPr>
          <a:xfrm>
            <a:off x="0" y="1690688"/>
            <a:ext cx="12192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838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409D4-DAE1-455B-B370-DA93B52071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25FC534-102E-4D63-A1C2-3E3F869E4F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3EEE47-0D0E-4741-9526-96D9DF04C209}"/>
              </a:ext>
            </a:extLst>
          </p:cNvPr>
          <p:cNvSpPr>
            <a:spLocks noGrp="1"/>
          </p:cNvSpPr>
          <p:nvPr>
            <p:ph type="dt" sz="half" idx="10"/>
          </p:nvPr>
        </p:nvSpPr>
        <p:spPr/>
        <p:txBody>
          <a:bodyPr/>
          <a:lstStyle/>
          <a:p>
            <a:fld id="{03426613-40D3-4B3D-8F7C-3E2D6B6E1287}" type="datetime1">
              <a:rPr lang="en-GB" smtClean="0"/>
              <a:t>16/10/2022</a:t>
            </a:fld>
            <a:endParaRPr lang="en-GB" dirty="0"/>
          </a:p>
        </p:txBody>
      </p:sp>
      <p:sp>
        <p:nvSpPr>
          <p:cNvPr id="5" name="Footer Placeholder 4">
            <a:extLst>
              <a:ext uri="{FF2B5EF4-FFF2-40B4-BE49-F238E27FC236}">
                <a16:creationId xmlns:a16="http://schemas.microsoft.com/office/drawing/2014/main" id="{354C1CC9-C56C-4C47-9C27-31C45E8DCF1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07576F2-7D95-4668-B189-B99AECA729D7}"/>
              </a:ext>
            </a:extLst>
          </p:cNvPr>
          <p:cNvSpPr>
            <a:spLocks noGrp="1"/>
          </p:cNvSpPr>
          <p:nvPr>
            <p:ph type="sldNum" sz="quarter" idx="12"/>
          </p:nvPr>
        </p:nvSpPr>
        <p:spPr/>
        <p:txBody>
          <a:bodyPr/>
          <a:lstStyle/>
          <a:p>
            <a:fld id="{15425B24-7E51-441E-B102-6B52798108CA}" type="slidenum">
              <a:rPr lang="en-GB" smtClean="0"/>
              <a:t>‹#›</a:t>
            </a:fld>
            <a:endParaRPr lang="en-GB" dirty="0"/>
          </a:p>
        </p:txBody>
      </p:sp>
    </p:spTree>
    <p:extLst>
      <p:ext uri="{BB962C8B-B14F-4D97-AF65-F5344CB8AC3E}">
        <p14:creationId xmlns:p14="http://schemas.microsoft.com/office/powerpoint/2010/main" val="9129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526B-F8F5-4623-804B-DC8E25CB255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C27837D-A22A-4679-8A54-3F75E038D1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8843C06-AC95-4EC8-826A-91A04E81B9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528F0EF-23AB-44B9-AB79-4A651B1AE963}"/>
              </a:ext>
            </a:extLst>
          </p:cNvPr>
          <p:cNvSpPr>
            <a:spLocks noGrp="1"/>
          </p:cNvSpPr>
          <p:nvPr>
            <p:ph type="dt" sz="half" idx="10"/>
          </p:nvPr>
        </p:nvSpPr>
        <p:spPr/>
        <p:txBody>
          <a:bodyPr/>
          <a:lstStyle/>
          <a:p>
            <a:fld id="{1C3664F8-7A93-4D6A-84AF-6D3C23E64A63}" type="datetime1">
              <a:rPr lang="en-GB" smtClean="0"/>
              <a:t>16/10/2022</a:t>
            </a:fld>
            <a:endParaRPr lang="en-GB" dirty="0"/>
          </a:p>
        </p:txBody>
      </p:sp>
      <p:sp>
        <p:nvSpPr>
          <p:cNvPr id="6" name="Footer Placeholder 5">
            <a:extLst>
              <a:ext uri="{FF2B5EF4-FFF2-40B4-BE49-F238E27FC236}">
                <a16:creationId xmlns:a16="http://schemas.microsoft.com/office/drawing/2014/main" id="{A2D88980-8680-4238-8753-8C3251ACDDF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C9DE1FD-9968-46E9-AC10-29DB443A157E}"/>
              </a:ext>
            </a:extLst>
          </p:cNvPr>
          <p:cNvSpPr>
            <a:spLocks noGrp="1"/>
          </p:cNvSpPr>
          <p:nvPr>
            <p:ph type="sldNum" sz="quarter" idx="12"/>
          </p:nvPr>
        </p:nvSpPr>
        <p:spPr/>
        <p:txBody>
          <a:bodyPr/>
          <a:lstStyle/>
          <a:p>
            <a:fld id="{15425B24-7E51-441E-B102-6B52798108CA}" type="slidenum">
              <a:rPr lang="en-GB" smtClean="0"/>
              <a:t>‹#›</a:t>
            </a:fld>
            <a:endParaRPr lang="en-GB" dirty="0"/>
          </a:p>
        </p:txBody>
      </p:sp>
    </p:spTree>
    <p:extLst>
      <p:ext uri="{BB962C8B-B14F-4D97-AF65-F5344CB8AC3E}">
        <p14:creationId xmlns:p14="http://schemas.microsoft.com/office/powerpoint/2010/main" val="298646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9CAB-09C5-41C1-A348-E4A17B89D54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4A5AA7B-4B8F-4ACE-9CDC-4AEFD75C03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CAB6DE-ADDA-4187-9437-1572034CD5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F0C0D7A-06B3-46D4-8A9C-46FF65383C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841DBA-C545-410C-885A-9ABF0CB8FF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C29AC4B-99D2-4A7B-9B1F-3C3C61B84DD2}"/>
              </a:ext>
            </a:extLst>
          </p:cNvPr>
          <p:cNvSpPr>
            <a:spLocks noGrp="1"/>
          </p:cNvSpPr>
          <p:nvPr>
            <p:ph type="dt" sz="half" idx="10"/>
          </p:nvPr>
        </p:nvSpPr>
        <p:spPr/>
        <p:txBody>
          <a:bodyPr/>
          <a:lstStyle/>
          <a:p>
            <a:fld id="{ADFC3D51-F772-4C3A-8AB4-E62D9A8B4BEC}" type="datetime1">
              <a:rPr lang="en-GB" smtClean="0"/>
              <a:t>16/10/2022</a:t>
            </a:fld>
            <a:endParaRPr lang="en-GB" dirty="0"/>
          </a:p>
        </p:txBody>
      </p:sp>
      <p:sp>
        <p:nvSpPr>
          <p:cNvPr id="8" name="Footer Placeholder 7">
            <a:extLst>
              <a:ext uri="{FF2B5EF4-FFF2-40B4-BE49-F238E27FC236}">
                <a16:creationId xmlns:a16="http://schemas.microsoft.com/office/drawing/2014/main" id="{F1AC60A6-7FBC-4CD0-9BF6-4AE2A25EECE8}"/>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18A5DA15-3BA8-420D-BD76-6A2FADF257E4}"/>
              </a:ext>
            </a:extLst>
          </p:cNvPr>
          <p:cNvSpPr>
            <a:spLocks noGrp="1"/>
          </p:cNvSpPr>
          <p:nvPr>
            <p:ph type="sldNum" sz="quarter" idx="12"/>
          </p:nvPr>
        </p:nvSpPr>
        <p:spPr/>
        <p:txBody>
          <a:bodyPr/>
          <a:lstStyle/>
          <a:p>
            <a:fld id="{15425B24-7E51-441E-B102-6B52798108CA}" type="slidenum">
              <a:rPr lang="en-GB" smtClean="0"/>
              <a:t>‹#›</a:t>
            </a:fld>
            <a:endParaRPr lang="en-GB" dirty="0"/>
          </a:p>
        </p:txBody>
      </p:sp>
    </p:spTree>
    <p:extLst>
      <p:ext uri="{BB962C8B-B14F-4D97-AF65-F5344CB8AC3E}">
        <p14:creationId xmlns:p14="http://schemas.microsoft.com/office/powerpoint/2010/main" val="3985168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E0B3-C9F1-4665-8BF8-2E862B5974D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DDAD3B7-EEC4-49D9-844C-4F32FF6ACDF2}"/>
              </a:ext>
            </a:extLst>
          </p:cNvPr>
          <p:cNvSpPr>
            <a:spLocks noGrp="1"/>
          </p:cNvSpPr>
          <p:nvPr>
            <p:ph type="dt" sz="half" idx="10"/>
          </p:nvPr>
        </p:nvSpPr>
        <p:spPr/>
        <p:txBody>
          <a:bodyPr/>
          <a:lstStyle/>
          <a:p>
            <a:fld id="{44FA27B8-9FBA-4AA2-90B6-1D67212052E9}" type="datetime1">
              <a:rPr lang="en-GB" smtClean="0"/>
              <a:t>16/10/2022</a:t>
            </a:fld>
            <a:endParaRPr lang="en-GB" dirty="0"/>
          </a:p>
        </p:txBody>
      </p:sp>
      <p:sp>
        <p:nvSpPr>
          <p:cNvPr id="4" name="Footer Placeholder 3">
            <a:extLst>
              <a:ext uri="{FF2B5EF4-FFF2-40B4-BE49-F238E27FC236}">
                <a16:creationId xmlns:a16="http://schemas.microsoft.com/office/drawing/2014/main" id="{2C60A35B-4255-464A-ABFB-A790802A3FD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B1134625-805E-4E1C-BA92-92FFF8D56564}"/>
              </a:ext>
            </a:extLst>
          </p:cNvPr>
          <p:cNvSpPr>
            <a:spLocks noGrp="1"/>
          </p:cNvSpPr>
          <p:nvPr>
            <p:ph type="sldNum" sz="quarter" idx="12"/>
          </p:nvPr>
        </p:nvSpPr>
        <p:spPr/>
        <p:txBody>
          <a:bodyPr/>
          <a:lstStyle/>
          <a:p>
            <a:fld id="{15425B24-7E51-441E-B102-6B52798108CA}" type="slidenum">
              <a:rPr lang="en-GB" smtClean="0"/>
              <a:t>‹#›</a:t>
            </a:fld>
            <a:endParaRPr lang="en-GB" dirty="0"/>
          </a:p>
        </p:txBody>
      </p:sp>
    </p:spTree>
    <p:extLst>
      <p:ext uri="{BB962C8B-B14F-4D97-AF65-F5344CB8AC3E}">
        <p14:creationId xmlns:p14="http://schemas.microsoft.com/office/powerpoint/2010/main" val="175515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0B0796-5491-4561-8A1B-8D44A5657465}"/>
              </a:ext>
            </a:extLst>
          </p:cNvPr>
          <p:cNvSpPr>
            <a:spLocks noGrp="1"/>
          </p:cNvSpPr>
          <p:nvPr>
            <p:ph type="dt" sz="half" idx="10"/>
          </p:nvPr>
        </p:nvSpPr>
        <p:spPr/>
        <p:txBody>
          <a:bodyPr/>
          <a:lstStyle/>
          <a:p>
            <a:fld id="{63373663-DE69-4ADA-92F0-E52928CD7510}" type="datetime1">
              <a:rPr lang="en-GB" smtClean="0"/>
              <a:t>16/10/2022</a:t>
            </a:fld>
            <a:endParaRPr lang="en-GB" dirty="0"/>
          </a:p>
        </p:txBody>
      </p:sp>
      <p:sp>
        <p:nvSpPr>
          <p:cNvPr id="3" name="Footer Placeholder 2">
            <a:extLst>
              <a:ext uri="{FF2B5EF4-FFF2-40B4-BE49-F238E27FC236}">
                <a16:creationId xmlns:a16="http://schemas.microsoft.com/office/drawing/2014/main" id="{2EFDBFE1-8B16-4A93-97F0-E32BCBD3CD92}"/>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E1D08308-D4EF-4744-AE90-11A6712EEC80}"/>
              </a:ext>
            </a:extLst>
          </p:cNvPr>
          <p:cNvSpPr>
            <a:spLocks noGrp="1"/>
          </p:cNvSpPr>
          <p:nvPr>
            <p:ph type="sldNum" sz="quarter" idx="12"/>
          </p:nvPr>
        </p:nvSpPr>
        <p:spPr/>
        <p:txBody>
          <a:bodyPr/>
          <a:lstStyle/>
          <a:p>
            <a:fld id="{15425B24-7E51-441E-B102-6B52798108CA}" type="slidenum">
              <a:rPr lang="en-GB" smtClean="0"/>
              <a:t>‹#›</a:t>
            </a:fld>
            <a:endParaRPr lang="en-GB" dirty="0"/>
          </a:p>
        </p:txBody>
      </p:sp>
    </p:spTree>
    <p:extLst>
      <p:ext uri="{BB962C8B-B14F-4D97-AF65-F5344CB8AC3E}">
        <p14:creationId xmlns:p14="http://schemas.microsoft.com/office/powerpoint/2010/main" val="3746768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2BED-124A-466E-857D-261B2805B5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965851B-D154-4445-B083-04B8ABF28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B70DD9C-C45C-46A2-96CB-0893D4879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EB9AF-C776-4246-BB0B-675462D3DA9D}"/>
              </a:ext>
            </a:extLst>
          </p:cNvPr>
          <p:cNvSpPr>
            <a:spLocks noGrp="1"/>
          </p:cNvSpPr>
          <p:nvPr>
            <p:ph type="dt" sz="half" idx="10"/>
          </p:nvPr>
        </p:nvSpPr>
        <p:spPr/>
        <p:txBody>
          <a:bodyPr/>
          <a:lstStyle/>
          <a:p>
            <a:fld id="{B2D1FC7E-E8A1-4E09-880F-8AF99E07B396}" type="datetime1">
              <a:rPr lang="en-GB" smtClean="0"/>
              <a:t>16/10/2022</a:t>
            </a:fld>
            <a:endParaRPr lang="en-GB" dirty="0"/>
          </a:p>
        </p:txBody>
      </p:sp>
      <p:sp>
        <p:nvSpPr>
          <p:cNvPr id="6" name="Footer Placeholder 5">
            <a:extLst>
              <a:ext uri="{FF2B5EF4-FFF2-40B4-BE49-F238E27FC236}">
                <a16:creationId xmlns:a16="http://schemas.microsoft.com/office/drawing/2014/main" id="{1B4976E6-F98D-499F-BD22-7E0A7EFB735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D4EB9966-9FBE-4DF7-BFC2-3D3AE96C434B}"/>
              </a:ext>
            </a:extLst>
          </p:cNvPr>
          <p:cNvSpPr>
            <a:spLocks noGrp="1"/>
          </p:cNvSpPr>
          <p:nvPr>
            <p:ph type="sldNum" sz="quarter" idx="12"/>
          </p:nvPr>
        </p:nvSpPr>
        <p:spPr/>
        <p:txBody>
          <a:bodyPr/>
          <a:lstStyle/>
          <a:p>
            <a:fld id="{15425B24-7E51-441E-B102-6B52798108CA}" type="slidenum">
              <a:rPr lang="en-GB" smtClean="0"/>
              <a:t>‹#›</a:t>
            </a:fld>
            <a:endParaRPr lang="en-GB" dirty="0"/>
          </a:p>
        </p:txBody>
      </p:sp>
    </p:spTree>
    <p:extLst>
      <p:ext uri="{BB962C8B-B14F-4D97-AF65-F5344CB8AC3E}">
        <p14:creationId xmlns:p14="http://schemas.microsoft.com/office/powerpoint/2010/main" val="3863303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4810-935E-4C10-9987-9AC5B73202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83D73DB-2ED2-475B-9D10-5E12E6010A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B9C186C8-C79E-4BDA-B228-A51A1E76F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05F77B-AFEA-4007-88B2-0BF712E59307}"/>
              </a:ext>
            </a:extLst>
          </p:cNvPr>
          <p:cNvSpPr>
            <a:spLocks noGrp="1"/>
          </p:cNvSpPr>
          <p:nvPr>
            <p:ph type="dt" sz="half" idx="10"/>
          </p:nvPr>
        </p:nvSpPr>
        <p:spPr/>
        <p:txBody>
          <a:bodyPr/>
          <a:lstStyle/>
          <a:p>
            <a:fld id="{C7314147-5E01-4846-A32C-600F6B2E52A4}" type="datetime1">
              <a:rPr lang="en-GB" smtClean="0"/>
              <a:t>16/10/2022</a:t>
            </a:fld>
            <a:endParaRPr lang="en-GB" dirty="0"/>
          </a:p>
        </p:txBody>
      </p:sp>
      <p:sp>
        <p:nvSpPr>
          <p:cNvPr id="6" name="Footer Placeholder 5">
            <a:extLst>
              <a:ext uri="{FF2B5EF4-FFF2-40B4-BE49-F238E27FC236}">
                <a16:creationId xmlns:a16="http://schemas.microsoft.com/office/drawing/2014/main" id="{87DF0438-C4C2-418D-B54A-6BFEC9CCC16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9D182923-332F-4B95-8C4B-5ED51B8D389C}"/>
              </a:ext>
            </a:extLst>
          </p:cNvPr>
          <p:cNvSpPr>
            <a:spLocks noGrp="1"/>
          </p:cNvSpPr>
          <p:nvPr>
            <p:ph type="sldNum" sz="quarter" idx="12"/>
          </p:nvPr>
        </p:nvSpPr>
        <p:spPr/>
        <p:txBody>
          <a:bodyPr/>
          <a:lstStyle/>
          <a:p>
            <a:fld id="{15425B24-7E51-441E-B102-6B52798108CA}" type="slidenum">
              <a:rPr lang="en-GB" smtClean="0"/>
              <a:t>‹#›</a:t>
            </a:fld>
            <a:endParaRPr lang="en-GB" dirty="0"/>
          </a:p>
        </p:txBody>
      </p:sp>
    </p:spTree>
    <p:extLst>
      <p:ext uri="{BB962C8B-B14F-4D97-AF65-F5344CB8AC3E}">
        <p14:creationId xmlns:p14="http://schemas.microsoft.com/office/powerpoint/2010/main" val="234684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0C05F6-889F-4C7D-A731-642A567E5A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7E780D97-89D9-4D01-95A5-D9F35AA58A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0484E4-F3DA-4B15-AA0C-759AB6B10C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AB0E3-5823-4B2A-9B52-E88B4B3ED1B5}" type="datetime1">
              <a:rPr lang="en-GB" smtClean="0"/>
              <a:t>16/10/2022</a:t>
            </a:fld>
            <a:endParaRPr lang="en-GB" dirty="0"/>
          </a:p>
        </p:txBody>
      </p:sp>
      <p:sp>
        <p:nvSpPr>
          <p:cNvPr id="5" name="Footer Placeholder 4">
            <a:extLst>
              <a:ext uri="{FF2B5EF4-FFF2-40B4-BE49-F238E27FC236}">
                <a16:creationId xmlns:a16="http://schemas.microsoft.com/office/drawing/2014/main" id="{C63B6721-3DA9-4980-97EB-14B66A1C4A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888E9FAE-169E-403A-B176-5C08D99B90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425B24-7E51-441E-B102-6B52798108CA}" type="slidenum">
              <a:rPr lang="en-GB" smtClean="0"/>
              <a:t>‹#›</a:t>
            </a:fld>
            <a:endParaRPr lang="en-GB" dirty="0"/>
          </a:p>
        </p:txBody>
      </p:sp>
    </p:spTree>
    <p:extLst>
      <p:ext uri="{BB962C8B-B14F-4D97-AF65-F5344CB8AC3E}">
        <p14:creationId xmlns:p14="http://schemas.microsoft.com/office/powerpoint/2010/main" val="3198859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 name="Straight Connector 142">
            <a:extLst>
              <a:ext uri="{FF2B5EF4-FFF2-40B4-BE49-F238E27FC236}">
                <a16:creationId xmlns:a16="http://schemas.microsoft.com/office/drawing/2014/main" id="{A360A17F-74EA-497F-9BD5-D11DA588B4DC}"/>
              </a:ext>
            </a:extLst>
          </p:cNvPr>
          <p:cNvCxnSpPr>
            <a:cxnSpLocks/>
          </p:cNvCxnSpPr>
          <p:nvPr/>
        </p:nvCxnSpPr>
        <p:spPr>
          <a:xfrm flipH="1">
            <a:off x="7217778" y="4158253"/>
            <a:ext cx="3190573" cy="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48A4204-23D2-4684-8B04-EB2308FBC9AA}"/>
              </a:ext>
            </a:extLst>
          </p:cNvPr>
          <p:cNvCxnSpPr>
            <a:cxnSpLocks/>
            <a:stCxn id="50" idx="1"/>
            <a:endCxn id="59" idx="1"/>
          </p:cNvCxnSpPr>
          <p:nvPr/>
        </p:nvCxnSpPr>
        <p:spPr>
          <a:xfrm flipH="1">
            <a:off x="7196120" y="2472993"/>
            <a:ext cx="3190573" cy="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208D971-BB60-42CE-A480-B33FB12B1B18}"/>
              </a:ext>
            </a:extLst>
          </p:cNvPr>
          <p:cNvCxnSpPr>
            <a:cxnSpLocks/>
          </p:cNvCxnSpPr>
          <p:nvPr/>
        </p:nvCxnSpPr>
        <p:spPr>
          <a:xfrm flipH="1" flipV="1">
            <a:off x="1556490" y="4148510"/>
            <a:ext cx="3169915" cy="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23EF78A-2C00-4A50-A9CB-BF50B76C6D4E}"/>
              </a:ext>
            </a:extLst>
          </p:cNvPr>
          <p:cNvCxnSpPr>
            <a:cxnSpLocks/>
            <a:stCxn id="47" idx="3"/>
          </p:cNvCxnSpPr>
          <p:nvPr/>
        </p:nvCxnSpPr>
        <p:spPr>
          <a:xfrm flipH="1">
            <a:off x="1557146" y="2451337"/>
            <a:ext cx="3198905" cy="2165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C5BB06E-C00F-4F05-B47E-E8CC078C2DA2}"/>
              </a:ext>
            </a:extLst>
          </p:cNvPr>
          <p:cNvSpPr/>
          <p:nvPr/>
        </p:nvSpPr>
        <p:spPr>
          <a:xfrm>
            <a:off x="65911" y="2104354"/>
            <a:ext cx="1512643" cy="693964"/>
          </a:xfrm>
          <a:prstGeom prst="rect">
            <a:avLst/>
          </a:prstGeom>
          <a:solidFill>
            <a:srgbClr val="F68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latin typeface="Roboto" panose="02000000000000000000" pitchFamily="2" charset="0"/>
              <a:ea typeface="Roboto" panose="02000000000000000000" pitchFamily="2" charset="0"/>
            </a:endParaRPr>
          </a:p>
        </p:txBody>
      </p:sp>
      <p:sp>
        <p:nvSpPr>
          <p:cNvPr id="15" name="Rectangle 14">
            <a:extLst>
              <a:ext uri="{FF2B5EF4-FFF2-40B4-BE49-F238E27FC236}">
                <a16:creationId xmlns:a16="http://schemas.microsoft.com/office/drawing/2014/main" id="{7715B501-5A57-491A-B412-AB4FF49B91E1}"/>
              </a:ext>
            </a:extLst>
          </p:cNvPr>
          <p:cNvSpPr/>
          <p:nvPr/>
        </p:nvSpPr>
        <p:spPr>
          <a:xfrm>
            <a:off x="5189431" y="927922"/>
            <a:ext cx="1632325" cy="720769"/>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latin typeface="Roboto" panose="02000000000000000000" pitchFamily="2" charset="0"/>
              <a:ea typeface="Roboto" panose="02000000000000000000" pitchFamily="2" charset="0"/>
            </a:endParaRPr>
          </a:p>
        </p:txBody>
      </p:sp>
      <p:pic>
        <p:nvPicPr>
          <p:cNvPr id="40" name="Picture 39">
            <a:extLst>
              <a:ext uri="{FF2B5EF4-FFF2-40B4-BE49-F238E27FC236}">
                <a16:creationId xmlns:a16="http://schemas.microsoft.com/office/drawing/2014/main" id="{EA2055A9-344D-4E51-8A88-31FD804E7E55}"/>
              </a:ext>
            </a:extLst>
          </p:cNvPr>
          <p:cNvPicPr>
            <a:picLocks noChangeAspect="1"/>
          </p:cNvPicPr>
          <p:nvPr/>
        </p:nvPicPr>
        <p:blipFill>
          <a:blip r:embed="rId2"/>
          <a:stretch>
            <a:fillRect/>
          </a:stretch>
        </p:blipFill>
        <p:spPr>
          <a:xfrm>
            <a:off x="5189432" y="634240"/>
            <a:ext cx="1632325" cy="293682"/>
          </a:xfrm>
          <a:prstGeom prst="rect">
            <a:avLst/>
          </a:prstGeom>
        </p:spPr>
      </p:pic>
      <p:sp>
        <p:nvSpPr>
          <p:cNvPr id="49" name="Rectangle 48">
            <a:extLst>
              <a:ext uri="{FF2B5EF4-FFF2-40B4-BE49-F238E27FC236}">
                <a16:creationId xmlns:a16="http://schemas.microsoft.com/office/drawing/2014/main" id="{801DB6CF-C2B3-419A-919F-0AB298F38F29}"/>
              </a:ext>
            </a:extLst>
          </p:cNvPr>
          <p:cNvSpPr/>
          <p:nvPr/>
        </p:nvSpPr>
        <p:spPr>
          <a:xfrm>
            <a:off x="73493" y="3796537"/>
            <a:ext cx="1512643" cy="693964"/>
          </a:xfrm>
          <a:prstGeom prst="rect">
            <a:avLst/>
          </a:prstGeom>
          <a:solidFill>
            <a:srgbClr val="F68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latin typeface="Roboto" panose="02000000000000000000" pitchFamily="2" charset="0"/>
              <a:ea typeface="Roboto" panose="02000000000000000000" pitchFamily="2" charset="0"/>
            </a:endParaRPr>
          </a:p>
        </p:txBody>
      </p:sp>
      <p:sp>
        <p:nvSpPr>
          <p:cNvPr id="50" name="Rectangle 49">
            <a:extLst>
              <a:ext uri="{FF2B5EF4-FFF2-40B4-BE49-F238E27FC236}">
                <a16:creationId xmlns:a16="http://schemas.microsoft.com/office/drawing/2014/main" id="{C1B26021-F332-4409-865A-61E2ED2EE5F5}"/>
              </a:ext>
            </a:extLst>
          </p:cNvPr>
          <p:cNvSpPr/>
          <p:nvPr/>
        </p:nvSpPr>
        <p:spPr>
          <a:xfrm>
            <a:off x="10386693" y="2126011"/>
            <a:ext cx="1512643" cy="693964"/>
          </a:xfrm>
          <a:prstGeom prst="rect">
            <a:avLst/>
          </a:prstGeom>
          <a:solidFill>
            <a:srgbClr val="EE1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latin typeface="Roboto" panose="02000000000000000000" pitchFamily="2" charset="0"/>
              <a:ea typeface="Roboto" panose="02000000000000000000" pitchFamily="2" charset="0"/>
            </a:endParaRPr>
          </a:p>
        </p:txBody>
      </p:sp>
      <p:sp>
        <p:nvSpPr>
          <p:cNvPr id="52" name="Rectangle 51">
            <a:extLst>
              <a:ext uri="{FF2B5EF4-FFF2-40B4-BE49-F238E27FC236}">
                <a16:creationId xmlns:a16="http://schemas.microsoft.com/office/drawing/2014/main" id="{52C7B1A2-F24F-4436-9378-2B79096A8831}"/>
              </a:ext>
            </a:extLst>
          </p:cNvPr>
          <p:cNvSpPr/>
          <p:nvPr/>
        </p:nvSpPr>
        <p:spPr>
          <a:xfrm>
            <a:off x="10386693" y="3796537"/>
            <a:ext cx="1512643" cy="693964"/>
          </a:xfrm>
          <a:prstGeom prst="rect">
            <a:avLst/>
          </a:prstGeom>
          <a:solidFill>
            <a:srgbClr val="EE1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latin typeface="Roboto" panose="02000000000000000000" pitchFamily="2" charset="0"/>
              <a:ea typeface="Roboto" panose="02000000000000000000" pitchFamily="2" charset="0"/>
            </a:endParaRPr>
          </a:p>
        </p:txBody>
      </p:sp>
      <p:sp>
        <p:nvSpPr>
          <p:cNvPr id="53" name="Rectangle 52">
            <a:extLst>
              <a:ext uri="{FF2B5EF4-FFF2-40B4-BE49-F238E27FC236}">
                <a16:creationId xmlns:a16="http://schemas.microsoft.com/office/drawing/2014/main" id="{28B10507-C53B-412B-B0F9-DDC7EE89D93B}"/>
              </a:ext>
            </a:extLst>
          </p:cNvPr>
          <p:cNvSpPr/>
          <p:nvPr/>
        </p:nvSpPr>
        <p:spPr>
          <a:xfrm>
            <a:off x="1779225" y="3796537"/>
            <a:ext cx="1403198" cy="693963"/>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latin typeface="Roboto" panose="02000000000000000000" pitchFamily="2" charset="0"/>
              <a:ea typeface="Roboto" panose="02000000000000000000" pitchFamily="2" charset="0"/>
            </a:endParaRPr>
          </a:p>
        </p:txBody>
      </p:sp>
      <p:sp>
        <p:nvSpPr>
          <p:cNvPr id="60" name="Rectangle 59">
            <a:extLst>
              <a:ext uri="{FF2B5EF4-FFF2-40B4-BE49-F238E27FC236}">
                <a16:creationId xmlns:a16="http://schemas.microsoft.com/office/drawing/2014/main" id="{DE85989C-3417-4BB7-831D-497AC21302B2}"/>
              </a:ext>
            </a:extLst>
          </p:cNvPr>
          <p:cNvSpPr/>
          <p:nvPr/>
        </p:nvSpPr>
        <p:spPr>
          <a:xfrm>
            <a:off x="8785525" y="2126012"/>
            <a:ext cx="1403198" cy="693963"/>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latin typeface="Roboto" panose="02000000000000000000" pitchFamily="2" charset="0"/>
              <a:ea typeface="Roboto" panose="02000000000000000000" pitchFamily="2" charset="0"/>
            </a:endParaRPr>
          </a:p>
        </p:txBody>
      </p:sp>
      <p:sp>
        <p:nvSpPr>
          <p:cNvPr id="62" name="Rectangle 61">
            <a:extLst>
              <a:ext uri="{FF2B5EF4-FFF2-40B4-BE49-F238E27FC236}">
                <a16:creationId xmlns:a16="http://schemas.microsoft.com/office/drawing/2014/main" id="{34569A91-41F5-49F2-AB24-13BCE10A7F8A}"/>
              </a:ext>
            </a:extLst>
          </p:cNvPr>
          <p:cNvSpPr/>
          <p:nvPr/>
        </p:nvSpPr>
        <p:spPr>
          <a:xfrm>
            <a:off x="8785525" y="3796537"/>
            <a:ext cx="1403198" cy="693963"/>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latin typeface="Roboto" panose="02000000000000000000" pitchFamily="2" charset="0"/>
              <a:ea typeface="Roboto" panose="02000000000000000000" pitchFamily="2" charset="0"/>
            </a:endParaRPr>
          </a:p>
        </p:txBody>
      </p:sp>
      <p:cxnSp>
        <p:nvCxnSpPr>
          <p:cNvPr id="67" name="Straight Connector 66">
            <a:extLst>
              <a:ext uri="{FF2B5EF4-FFF2-40B4-BE49-F238E27FC236}">
                <a16:creationId xmlns:a16="http://schemas.microsoft.com/office/drawing/2014/main" id="{6D2CC07D-E838-4E8F-9B17-8BB13DAC4D93}"/>
              </a:ext>
            </a:extLst>
          </p:cNvPr>
          <p:cNvCxnSpPr>
            <a:cxnSpLocks/>
            <a:endCxn id="14" idx="0"/>
          </p:cNvCxnSpPr>
          <p:nvPr/>
        </p:nvCxnSpPr>
        <p:spPr>
          <a:xfrm flipH="1">
            <a:off x="6005290" y="1648691"/>
            <a:ext cx="9540" cy="7874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3BF25D1-B4B3-43D7-A40A-3B939DECD6EC}"/>
              </a:ext>
            </a:extLst>
          </p:cNvPr>
          <p:cNvCxnSpPr>
            <a:cxnSpLocks/>
            <a:stCxn id="47" idx="3"/>
            <a:endCxn id="14" idx="2"/>
          </p:cNvCxnSpPr>
          <p:nvPr/>
        </p:nvCxnSpPr>
        <p:spPr>
          <a:xfrm>
            <a:off x="4756051" y="2451337"/>
            <a:ext cx="414736" cy="7848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4B12AE5-E41A-4784-ACF6-99959EBA2126}"/>
              </a:ext>
            </a:extLst>
          </p:cNvPr>
          <p:cNvCxnSpPr>
            <a:cxnSpLocks/>
          </p:cNvCxnSpPr>
          <p:nvPr/>
        </p:nvCxnSpPr>
        <p:spPr>
          <a:xfrm>
            <a:off x="1458476" y="3297428"/>
            <a:ext cx="82070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81EAFD3-4041-47A5-8972-E5A0CDFEFB1D}"/>
              </a:ext>
            </a:extLst>
          </p:cNvPr>
          <p:cNvSpPr/>
          <p:nvPr/>
        </p:nvSpPr>
        <p:spPr>
          <a:xfrm>
            <a:off x="3352853" y="2104355"/>
            <a:ext cx="1403198" cy="693963"/>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latin typeface="Roboto" panose="02000000000000000000" pitchFamily="2" charset="0"/>
              <a:ea typeface="Roboto" panose="02000000000000000000" pitchFamily="2" charset="0"/>
            </a:endParaRPr>
          </a:p>
        </p:txBody>
      </p:sp>
      <p:cxnSp>
        <p:nvCxnSpPr>
          <p:cNvPr id="120" name="Straight Connector 119">
            <a:extLst>
              <a:ext uri="{FF2B5EF4-FFF2-40B4-BE49-F238E27FC236}">
                <a16:creationId xmlns:a16="http://schemas.microsoft.com/office/drawing/2014/main" id="{F3A385FB-7F23-41E6-9F5C-C3082781B450}"/>
              </a:ext>
            </a:extLst>
          </p:cNvPr>
          <p:cNvCxnSpPr>
            <a:cxnSpLocks/>
            <a:stCxn id="54" idx="3"/>
            <a:endCxn id="14" idx="2"/>
          </p:cNvCxnSpPr>
          <p:nvPr/>
        </p:nvCxnSpPr>
        <p:spPr>
          <a:xfrm flipV="1">
            <a:off x="4756051" y="3236160"/>
            <a:ext cx="414736" cy="9073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B1C6845A-8666-4988-B10B-179D26167773}"/>
              </a:ext>
            </a:extLst>
          </p:cNvPr>
          <p:cNvSpPr/>
          <p:nvPr/>
        </p:nvSpPr>
        <p:spPr>
          <a:xfrm>
            <a:off x="3352853" y="3796537"/>
            <a:ext cx="1403198" cy="693963"/>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latin typeface="Roboto" panose="02000000000000000000" pitchFamily="2" charset="0"/>
              <a:ea typeface="Roboto" panose="02000000000000000000" pitchFamily="2" charset="0"/>
            </a:endParaRPr>
          </a:p>
        </p:txBody>
      </p:sp>
      <p:cxnSp>
        <p:nvCxnSpPr>
          <p:cNvPr id="148" name="Straight Connector 147">
            <a:extLst>
              <a:ext uri="{FF2B5EF4-FFF2-40B4-BE49-F238E27FC236}">
                <a16:creationId xmlns:a16="http://schemas.microsoft.com/office/drawing/2014/main" id="{1455538F-9479-4868-8C63-FF74EE261080}"/>
              </a:ext>
            </a:extLst>
          </p:cNvPr>
          <p:cNvCxnSpPr>
            <a:cxnSpLocks/>
            <a:stCxn id="59" idx="1"/>
            <a:endCxn id="14" idx="6"/>
          </p:cNvCxnSpPr>
          <p:nvPr/>
        </p:nvCxnSpPr>
        <p:spPr>
          <a:xfrm flipH="1">
            <a:off x="6839792" y="2472994"/>
            <a:ext cx="356328" cy="7631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99267345-C8B6-42C7-A947-2D2F706FD606}"/>
              </a:ext>
            </a:extLst>
          </p:cNvPr>
          <p:cNvSpPr/>
          <p:nvPr/>
        </p:nvSpPr>
        <p:spPr>
          <a:xfrm>
            <a:off x="7196120" y="2126012"/>
            <a:ext cx="1403198" cy="693963"/>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latin typeface="Roboto" panose="02000000000000000000" pitchFamily="2" charset="0"/>
              <a:ea typeface="Roboto" panose="02000000000000000000" pitchFamily="2" charset="0"/>
            </a:endParaRPr>
          </a:p>
        </p:txBody>
      </p:sp>
      <p:cxnSp>
        <p:nvCxnSpPr>
          <p:cNvPr id="153" name="Straight Connector 152">
            <a:extLst>
              <a:ext uri="{FF2B5EF4-FFF2-40B4-BE49-F238E27FC236}">
                <a16:creationId xmlns:a16="http://schemas.microsoft.com/office/drawing/2014/main" id="{730CD0DC-94BA-4E5F-9F3E-426803EEC553}"/>
              </a:ext>
            </a:extLst>
          </p:cNvPr>
          <p:cNvCxnSpPr>
            <a:cxnSpLocks/>
            <a:stCxn id="61" idx="1"/>
            <a:endCxn id="14" idx="6"/>
          </p:cNvCxnSpPr>
          <p:nvPr/>
        </p:nvCxnSpPr>
        <p:spPr>
          <a:xfrm flipH="1" flipV="1">
            <a:off x="6839792" y="3236160"/>
            <a:ext cx="356328" cy="9073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EB1618F4-38E5-465E-9284-0C059E99CA45}"/>
              </a:ext>
            </a:extLst>
          </p:cNvPr>
          <p:cNvSpPr/>
          <p:nvPr/>
        </p:nvSpPr>
        <p:spPr>
          <a:xfrm>
            <a:off x="7196120" y="3796537"/>
            <a:ext cx="1403198" cy="693963"/>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latin typeface="Roboto" panose="02000000000000000000" pitchFamily="2" charset="0"/>
              <a:ea typeface="Roboto" panose="02000000000000000000" pitchFamily="2" charset="0"/>
            </a:endParaRPr>
          </a:p>
        </p:txBody>
      </p:sp>
      <p:sp>
        <p:nvSpPr>
          <p:cNvPr id="14" name="Oval 13">
            <a:extLst>
              <a:ext uri="{FF2B5EF4-FFF2-40B4-BE49-F238E27FC236}">
                <a16:creationId xmlns:a16="http://schemas.microsoft.com/office/drawing/2014/main" id="{43A3056B-032D-48DC-8763-94A314ACFF15}"/>
              </a:ext>
            </a:extLst>
          </p:cNvPr>
          <p:cNvSpPr/>
          <p:nvPr/>
        </p:nvSpPr>
        <p:spPr>
          <a:xfrm>
            <a:off x="5170787" y="2436113"/>
            <a:ext cx="1669005" cy="1600094"/>
          </a:xfrm>
          <a:prstGeom prst="ellipse">
            <a:avLst/>
          </a:prstGeom>
          <a:solidFill>
            <a:srgbClr val="3DA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latin typeface="Roboto" panose="02000000000000000000" pitchFamily="2" charset="0"/>
              <a:ea typeface="Roboto" panose="02000000000000000000" pitchFamily="2" charset="0"/>
            </a:endParaRPr>
          </a:p>
        </p:txBody>
      </p:sp>
      <p:cxnSp>
        <p:nvCxnSpPr>
          <p:cNvPr id="164" name="Straight Connector 163">
            <a:extLst>
              <a:ext uri="{FF2B5EF4-FFF2-40B4-BE49-F238E27FC236}">
                <a16:creationId xmlns:a16="http://schemas.microsoft.com/office/drawing/2014/main" id="{11044C70-DEE5-4C8D-B6E7-CD959F77CA6F}"/>
              </a:ext>
            </a:extLst>
          </p:cNvPr>
          <p:cNvCxnSpPr>
            <a:cxnSpLocks/>
          </p:cNvCxnSpPr>
          <p:nvPr/>
        </p:nvCxnSpPr>
        <p:spPr>
          <a:xfrm flipH="1">
            <a:off x="2270662" y="2630893"/>
            <a:ext cx="276181" cy="67129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6A97C8ED-4769-4382-B05B-FF8A21F27853}"/>
              </a:ext>
            </a:extLst>
          </p:cNvPr>
          <p:cNvSpPr/>
          <p:nvPr/>
        </p:nvSpPr>
        <p:spPr>
          <a:xfrm>
            <a:off x="65911" y="2950446"/>
            <a:ext cx="1512643" cy="693964"/>
          </a:xfrm>
          <a:prstGeom prst="rect">
            <a:avLst/>
          </a:prstGeom>
          <a:solidFill>
            <a:srgbClr val="FCC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latin typeface="Roboto" panose="02000000000000000000" pitchFamily="2" charset="0"/>
              <a:ea typeface="Roboto" panose="02000000000000000000" pitchFamily="2" charset="0"/>
            </a:endParaRPr>
          </a:p>
        </p:txBody>
      </p:sp>
      <p:sp>
        <p:nvSpPr>
          <p:cNvPr id="46" name="Rectangle 45">
            <a:extLst>
              <a:ext uri="{FF2B5EF4-FFF2-40B4-BE49-F238E27FC236}">
                <a16:creationId xmlns:a16="http://schemas.microsoft.com/office/drawing/2014/main" id="{97AE371E-2E40-4475-9581-69FB9EEE1E23}"/>
              </a:ext>
            </a:extLst>
          </p:cNvPr>
          <p:cNvSpPr/>
          <p:nvPr/>
        </p:nvSpPr>
        <p:spPr>
          <a:xfrm>
            <a:off x="1779225" y="2104355"/>
            <a:ext cx="1403198" cy="693963"/>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latin typeface="Roboto" panose="02000000000000000000" pitchFamily="2" charset="0"/>
              <a:ea typeface="Roboto" panose="02000000000000000000" pitchFamily="2" charset="0"/>
            </a:endParaRPr>
          </a:p>
        </p:txBody>
      </p:sp>
      <p:sp>
        <p:nvSpPr>
          <p:cNvPr id="182" name="Rectangle 181">
            <a:extLst>
              <a:ext uri="{FF2B5EF4-FFF2-40B4-BE49-F238E27FC236}">
                <a16:creationId xmlns:a16="http://schemas.microsoft.com/office/drawing/2014/main" id="{4886FA08-9C90-420E-A92A-3E2EF6778952}"/>
              </a:ext>
            </a:extLst>
          </p:cNvPr>
          <p:cNvSpPr/>
          <p:nvPr/>
        </p:nvSpPr>
        <p:spPr>
          <a:xfrm>
            <a:off x="73798" y="353953"/>
            <a:ext cx="1512643" cy="204847"/>
          </a:xfrm>
          <a:prstGeom prst="rect">
            <a:avLst/>
          </a:prstGeom>
          <a:solidFill>
            <a:srgbClr val="F68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latin typeface="Roboto" panose="02000000000000000000" pitchFamily="2" charset="0"/>
                <a:ea typeface="Roboto" panose="02000000000000000000" pitchFamily="2" charset="0"/>
              </a:rPr>
              <a:t>Threat</a:t>
            </a:r>
          </a:p>
        </p:txBody>
      </p:sp>
      <p:sp>
        <p:nvSpPr>
          <p:cNvPr id="185" name="Rectangle 184">
            <a:extLst>
              <a:ext uri="{FF2B5EF4-FFF2-40B4-BE49-F238E27FC236}">
                <a16:creationId xmlns:a16="http://schemas.microsoft.com/office/drawing/2014/main" id="{8ABC8E52-D7BB-4141-AF11-75D42F5C0CDB}"/>
              </a:ext>
            </a:extLst>
          </p:cNvPr>
          <p:cNvSpPr/>
          <p:nvPr/>
        </p:nvSpPr>
        <p:spPr>
          <a:xfrm>
            <a:off x="1779530" y="343883"/>
            <a:ext cx="2976826" cy="204847"/>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latin typeface="Roboto" panose="02000000000000000000" pitchFamily="2" charset="0"/>
                <a:ea typeface="Roboto" panose="02000000000000000000" pitchFamily="2" charset="0"/>
              </a:rPr>
              <a:t>Preventative Barrier</a:t>
            </a:r>
          </a:p>
        </p:txBody>
      </p:sp>
      <p:sp>
        <p:nvSpPr>
          <p:cNvPr id="190" name="Rectangle 189">
            <a:extLst>
              <a:ext uri="{FF2B5EF4-FFF2-40B4-BE49-F238E27FC236}">
                <a16:creationId xmlns:a16="http://schemas.microsoft.com/office/drawing/2014/main" id="{09A89CAA-588B-44B1-8A94-5A0C5830852C}"/>
              </a:ext>
            </a:extLst>
          </p:cNvPr>
          <p:cNvSpPr/>
          <p:nvPr/>
        </p:nvSpPr>
        <p:spPr>
          <a:xfrm>
            <a:off x="7196425" y="359395"/>
            <a:ext cx="2976826" cy="204847"/>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latin typeface="Roboto" panose="02000000000000000000" pitchFamily="2" charset="0"/>
                <a:ea typeface="Roboto" panose="02000000000000000000" pitchFamily="2" charset="0"/>
              </a:rPr>
              <a:t>Mitigative Barrier</a:t>
            </a:r>
          </a:p>
        </p:txBody>
      </p:sp>
      <p:sp>
        <p:nvSpPr>
          <p:cNvPr id="191" name="Rectangle 190">
            <a:extLst>
              <a:ext uri="{FF2B5EF4-FFF2-40B4-BE49-F238E27FC236}">
                <a16:creationId xmlns:a16="http://schemas.microsoft.com/office/drawing/2014/main" id="{BCBC8818-40E9-4340-9CE9-62CD3D35BEA3}"/>
              </a:ext>
            </a:extLst>
          </p:cNvPr>
          <p:cNvSpPr/>
          <p:nvPr/>
        </p:nvSpPr>
        <p:spPr>
          <a:xfrm>
            <a:off x="10386998" y="353953"/>
            <a:ext cx="1512643" cy="204847"/>
          </a:xfrm>
          <a:prstGeom prst="rect">
            <a:avLst/>
          </a:prstGeom>
          <a:solidFill>
            <a:srgbClr val="EE1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latin typeface="Roboto" panose="02000000000000000000" pitchFamily="2" charset="0"/>
                <a:ea typeface="Roboto" panose="02000000000000000000" pitchFamily="2" charset="0"/>
              </a:rPr>
              <a:t>Consequence</a:t>
            </a:r>
          </a:p>
        </p:txBody>
      </p:sp>
      <p:sp>
        <p:nvSpPr>
          <p:cNvPr id="192" name="Rectangle 191">
            <a:extLst>
              <a:ext uri="{FF2B5EF4-FFF2-40B4-BE49-F238E27FC236}">
                <a16:creationId xmlns:a16="http://schemas.microsoft.com/office/drawing/2014/main" id="{F6CCE450-5F17-49A4-8324-DE0C4AC3BE33}"/>
              </a:ext>
            </a:extLst>
          </p:cNvPr>
          <p:cNvSpPr/>
          <p:nvPr/>
        </p:nvSpPr>
        <p:spPr>
          <a:xfrm>
            <a:off x="5189430" y="343883"/>
            <a:ext cx="1632325" cy="204848"/>
          </a:xfrm>
          <a:prstGeom prst="rect">
            <a:avLst/>
          </a:prstGeom>
          <a:solidFill>
            <a:srgbClr val="3DA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latin typeface="Roboto" panose="02000000000000000000" pitchFamily="2" charset="0"/>
                <a:ea typeface="Roboto" panose="02000000000000000000" pitchFamily="2" charset="0"/>
              </a:rPr>
              <a:t>Top Event</a:t>
            </a:r>
          </a:p>
        </p:txBody>
      </p:sp>
      <p:sp>
        <p:nvSpPr>
          <p:cNvPr id="194" name="Rectangle 193">
            <a:extLst>
              <a:ext uri="{FF2B5EF4-FFF2-40B4-BE49-F238E27FC236}">
                <a16:creationId xmlns:a16="http://schemas.microsoft.com/office/drawing/2014/main" id="{2302CBE4-BA57-4DAC-BC34-B25E74B9B94D}"/>
              </a:ext>
            </a:extLst>
          </p:cNvPr>
          <p:cNvSpPr/>
          <p:nvPr/>
        </p:nvSpPr>
        <p:spPr>
          <a:xfrm>
            <a:off x="3452163" y="5358038"/>
            <a:ext cx="887640" cy="346981"/>
          </a:xfrm>
          <a:prstGeom prst="rect">
            <a:avLst/>
          </a:prstGeom>
          <a:solidFill>
            <a:srgbClr val="F68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bg1"/>
                </a:solidFill>
                <a:latin typeface="Roboto" panose="02000000000000000000" pitchFamily="2" charset="0"/>
                <a:ea typeface="Roboto" panose="02000000000000000000" pitchFamily="2" charset="0"/>
              </a:rPr>
              <a:t>Threat</a:t>
            </a:r>
          </a:p>
        </p:txBody>
      </p:sp>
      <p:sp>
        <p:nvSpPr>
          <p:cNvPr id="195" name="Rectangle 194">
            <a:extLst>
              <a:ext uri="{FF2B5EF4-FFF2-40B4-BE49-F238E27FC236}">
                <a16:creationId xmlns:a16="http://schemas.microsoft.com/office/drawing/2014/main" id="{BD36FE6E-10B7-4339-A584-9BB66B513353}"/>
              </a:ext>
            </a:extLst>
          </p:cNvPr>
          <p:cNvSpPr/>
          <p:nvPr/>
        </p:nvSpPr>
        <p:spPr>
          <a:xfrm>
            <a:off x="10229222" y="5375393"/>
            <a:ext cx="1069856" cy="346981"/>
          </a:xfrm>
          <a:prstGeom prst="rect">
            <a:avLst/>
          </a:prstGeom>
          <a:solidFill>
            <a:srgbClr val="FCC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bg1"/>
                </a:solidFill>
                <a:latin typeface="Roboto" panose="02000000000000000000" pitchFamily="2" charset="0"/>
                <a:ea typeface="Roboto" panose="02000000000000000000" pitchFamily="2" charset="0"/>
              </a:rPr>
              <a:t>Escalation Factor</a:t>
            </a:r>
          </a:p>
        </p:txBody>
      </p:sp>
      <p:sp>
        <p:nvSpPr>
          <p:cNvPr id="196" name="Rectangle 195">
            <a:extLst>
              <a:ext uri="{FF2B5EF4-FFF2-40B4-BE49-F238E27FC236}">
                <a16:creationId xmlns:a16="http://schemas.microsoft.com/office/drawing/2014/main" id="{646816B8-09D7-4D13-B1AA-3576AEF04F31}"/>
              </a:ext>
            </a:extLst>
          </p:cNvPr>
          <p:cNvSpPr/>
          <p:nvPr/>
        </p:nvSpPr>
        <p:spPr>
          <a:xfrm>
            <a:off x="6818627" y="5375393"/>
            <a:ext cx="1069856" cy="346981"/>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latin typeface="Roboto" panose="02000000000000000000" pitchFamily="2" charset="0"/>
                <a:ea typeface="Roboto" panose="02000000000000000000" pitchFamily="2" charset="0"/>
              </a:rPr>
              <a:t>Preventative Barrier</a:t>
            </a:r>
          </a:p>
        </p:txBody>
      </p:sp>
      <p:sp>
        <p:nvSpPr>
          <p:cNvPr id="197" name="Rectangle 196">
            <a:extLst>
              <a:ext uri="{FF2B5EF4-FFF2-40B4-BE49-F238E27FC236}">
                <a16:creationId xmlns:a16="http://schemas.microsoft.com/office/drawing/2014/main" id="{A191467A-EC75-465A-B579-425850CA177D}"/>
              </a:ext>
            </a:extLst>
          </p:cNvPr>
          <p:cNvSpPr/>
          <p:nvPr/>
        </p:nvSpPr>
        <p:spPr>
          <a:xfrm>
            <a:off x="6792583" y="6276911"/>
            <a:ext cx="1069856" cy="346981"/>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latin typeface="Roboto" panose="02000000000000000000" pitchFamily="2" charset="0"/>
                <a:ea typeface="Roboto" panose="02000000000000000000" pitchFamily="2" charset="0"/>
              </a:rPr>
              <a:t>Mitigative Barrier</a:t>
            </a:r>
          </a:p>
        </p:txBody>
      </p:sp>
      <p:sp>
        <p:nvSpPr>
          <p:cNvPr id="198" name="Rectangle 197">
            <a:extLst>
              <a:ext uri="{FF2B5EF4-FFF2-40B4-BE49-F238E27FC236}">
                <a16:creationId xmlns:a16="http://schemas.microsoft.com/office/drawing/2014/main" id="{1FCEAD24-4ADA-4B0F-BC50-3C2FC39A06E5}"/>
              </a:ext>
            </a:extLst>
          </p:cNvPr>
          <p:cNvSpPr/>
          <p:nvPr/>
        </p:nvSpPr>
        <p:spPr>
          <a:xfrm>
            <a:off x="3455032" y="6269267"/>
            <a:ext cx="887640" cy="346981"/>
          </a:xfrm>
          <a:prstGeom prst="rect">
            <a:avLst/>
          </a:prstGeom>
          <a:solidFill>
            <a:srgbClr val="EE1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bg1"/>
                </a:solidFill>
                <a:latin typeface="Roboto" panose="02000000000000000000" pitchFamily="2" charset="0"/>
                <a:ea typeface="Roboto" panose="02000000000000000000" pitchFamily="2" charset="0"/>
              </a:rPr>
              <a:t>Consequence</a:t>
            </a:r>
            <a:endParaRPr lang="en-GB" sz="900" b="1" dirty="0">
              <a:solidFill>
                <a:schemeClr val="bg1"/>
              </a:solidFill>
              <a:latin typeface="Roboto" panose="02000000000000000000" pitchFamily="2" charset="0"/>
              <a:ea typeface="Roboto" panose="02000000000000000000" pitchFamily="2" charset="0"/>
            </a:endParaRPr>
          </a:p>
        </p:txBody>
      </p:sp>
      <p:sp>
        <p:nvSpPr>
          <p:cNvPr id="199" name="Oval 198">
            <a:extLst>
              <a:ext uri="{FF2B5EF4-FFF2-40B4-BE49-F238E27FC236}">
                <a16:creationId xmlns:a16="http://schemas.microsoft.com/office/drawing/2014/main" id="{6380A2BC-F4D6-4848-B7E2-59BA6EE68296}"/>
              </a:ext>
            </a:extLst>
          </p:cNvPr>
          <p:cNvSpPr/>
          <p:nvPr/>
        </p:nvSpPr>
        <p:spPr>
          <a:xfrm>
            <a:off x="217055" y="6164730"/>
            <a:ext cx="661671" cy="642252"/>
          </a:xfrm>
          <a:prstGeom prst="ellipse">
            <a:avLst/>
          </a:prstGeom>
          <a:solidFill>
            <a:srgbClr val="3DA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bg1"/>
                </a:solidFill>
                <a:latin typeface="Roboto" panose="02000000000000000000" pitchFamily="2" charset="0"/>
                <a:ea typeface="Roboto" panose="02000000000000000000" pitchFamily="2" charset="0"/>
              </a:rPr>
              <a:t>Top Event</a:t>
            </a:r>
          </a:p>
        </p:txBody>
      </p:sp>
      <p:grpSp>
        <p:nvGrpSpPr>
          <p:cNvPr id="203" name="Group 202">
            <a:extLst>
              <a:ext uri="{FF2B5EF4-FFF2-40B4-BE49-F238E27FC236}">
                <a16:creationId xmlns:a16="http://schemas.microsoft.com/office/drawing/2014/main" id="{CE9A237B-0747-46CB-9C15-17C7FE529A4D}"/>
              </a:ext>
            </a:extLst>
          </p:cNvPr>
          <p:cNvGrpSpPr/>
          <p:nvPr/>
        </p:nvGrpSpPr>
        <p:grpSpPr>
          <a:xfrm>
            <a:off x="217055" y="5329132"/>
            <a:ext cx="704412" cy="520472"/>
            <a:chOff x="4756356" y="5166711"/>
            <a:chExt cx="1632326" cy="1395861"/>
          </a:xfrm>
        </p:grpSpPr>
        <p:sp>
          <p:nvSpPr>
            <p:cNvPr id="201" name="Rectangle 200">
              <a:extLst>
                <a:ext uri="{FF2B5EF4-FFF2-40B4-BE49-F238E27FC236}">
                  <a16:creationId xmlns:a16="http://schemas.microsoft.com/office/drawing/2014/main" id="{A215ADE5-E435-4E48-964B-7291558BB014}"/>
                </a:ext>
              </a:extLst>
            </p:cNvPr>
            <p:cNvSpPr/>
            <p:nvPr/>
          </p:nvSpPr>
          <p:spPr>
            <a:xfrm>
              <a:off x="4756356" y="5460393"/>
              <a:ext cx="1632325" cy="1102179"/>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latin typeface="Roboto" panose="02000000000000000000" pitchFamily="2" charset="0"/>
                  <a:ea typeface="Roboto" panose="02000000000000000000" pitchFamily="2" charset="0"/>
                </a:rPr>
                <a:t>Hazard</a:t>
              </a:r>
              <a:endParaRPr lang="en-GB" sz="900" b="1" dirty="0">
                <a:solidFill>
                  <a:schemeClr val="tx1"/>
                </a:solidFill>
                <a:latin typeface="Roboto" panose="02000000000000000000" pitchFamily="2" charset="0"/>
                <a:ea typeface="Roboto" panose="02000000000000000000" pitchFamily="2" charset="0"/>
              </a:endParaRPr>
            </a:p>
          </p:txBody>
        </p:sp>
        <p:pic>
          <p:nvPicPr>
            <p:cNvPr id="202" name="Picture 201">
              <a:extLst>
                <a:ext uri="{FF2B5EF4-FFF2-40B4-BE49-F238E27FC236}">
                  <a16:creationId xmlns:a16="http://schemas.microsoft.com/office/drawing/2014/main" id="{FDA4A30B-3524-472C-85E9-EFE2C79EAD6F}"/>
                </a:ext>
              </a:extLst>
            </p:cNvPr>
            <p:cNvPicPr>
              <a:picLocks noChangeAspect="1"/>
            </p:cNvPicPr>
            <p:nvPr/>
          </p:nvPicPr>
          <p:blipFill>
            <a:blip r:embed="rId2"/>
            <a:stretch>
              <a:fillRect/>
            </a:stretch>
          </p:blipFill>
          <p:spPr>
            <a:xfrm>
              <a:off x="4756357" y="5166711"/>
              <a:ext cx="1632325" cy="293682"/>
            </a:xfrm>
            <a:prstGeom prst="rect">
              <a:avLst/>
            </a:prstGeom>
          </p:spPr>
        </p:pic>
      </p:grpSp>
      <p:cxnSp>
        <p:nvCxnSpPr>
          <p:cNvPr id="205" name="Straight Connector 204">
            <a:extLst>
              <a:ext uri="{FF2B5EF4-FFF2-40B4-BE49-F238E27FC236}">
                <a16:creationId xmlns:a16="http://schemas.microsoft.com/office/drawing/2014/main" id="{BEE3458E-CFCA-42B5-85D4-F57EA2686C3E}"/>
              </a:ext>
            </a:extLst>
          </p:cNvPr>
          <p:cNvCxnSpPr/>
          <p:nvPr/>
        </p:nvCxnSpPr>
        <p:spPr>
          <a:xfrm>
            <a:off x="0" y="4636655"/>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7" name="TextBox 206">
            <a:extLst>
              <a:ext uri="{FF2B5EF4-FFF2-40B4-BE49-F238E27FC236}">
                <a16:creationId xmlns:a16="http://schemas.microsoft.com/office/drawing/2014/main" id="{D47015A7-FFA5-431A-8094-DC493925C9BD}"/>
              </a:ext>
            </a:extLst>
          </p:cNvPr>
          <p:cNvSpPr txBox="1"/>
          <p:nvPr/>
        </p:nvSpPr>
        <p:spPr>
          <a:xfrm>
            <a:off x="66216" y="5068471"/>
            <a:ext cx="2587385" cy="215444"/>
          </a:xfrm>
          <a:prstGeom prst="rect">
            <a:avLst/>
          </a:prstGeom>
          <a:noFill/>
        </p:spPr>
        <p:txBody>
          <a:bodyPr wrap="square" rtlCol="0">
            <a:spAutoFit/>
          </a:bodyPr>
          <a:lstStyle/>
          <a:p>
            <a:r>
              <a:rPr lang="en-GB" sz="800" b="1" dirty="0">
                <a:latin typeface="Roboto" panose="02000000000000000000" pitchFamily="2" charset="0"/>
                <a:ea typeface="Roboto" panose="02000000000000000000" pitchFamily="2" charset="0"/>
              </a:rPr>
              <a:t>Step 1 Identify the Hazard</a:t>
            </a:r>
          </a:p>
        </p:txBody>
      </p:sp>
      <p:sp>
        <p:nvSpPr>
          <p:cNvPr id="210" name="TextBox 209">
            <a:extLst>
              <a:ext uri="{FF2B5EF4-FFF2-40B4-BE49-F238E27FC236}">
                <a16:creationId xmlns:a16="http://schemas.microsoft.com/office/drawing/2014/main" id="{67816263-44A7-48CF-8684-CE117E18ABFA}"/>
              </a:ext>
            </a:extLst>
          </p:cNvPr>
          <p:cNvSpPr txBox="1"/>
          <p:nvPr/>
        </p:nvSpPr>
        <p:spPr>
          <a:xfrm>
            <a:off x="1122218" y="5344369"/>
            <a:ext cx="1069856" cy="215444"/>
          </a:xfrm>
          <a:prstGeom prst="rect">
            <a:avLst/>
          </a:prstGeom>
          <a:noFill/>
        </p:spPr>
        <p:txBody>
          <a:bodyPr wrap="square" rtlCol="0">
            <a:spAutoFit/>
          </a:bodyPr>
          <a:lstStyle/>
          <a:p>
            <a:endParaRPr lang="en-GB" sz="800" dirty="0">
              <a:latin typeface="Roboto" panose="02000000000000000000" pitchFamily="2" charset="0"/>
              <a:ea typeface="Roboto" panose="02000000000000000000" pitchFamily="2" charset="0"/>
            </a:endParaRPr>
          </a:p>
        </p:txBody>
      </p:sp>
      <p:sp>
        <p:nvSpPr>
          <p:cNvPr id="211" name="TextBox 210">
            <a:extLst>
              <a:ext uri="{FF2B5EF4-FFF2-40B4-BE49-F238E27FC236}">
                <a16:creationId xmlns:a16="http://schemas.microsoft.com/office/drawing/2014/main" id="{D8534FFD-5D3F-4AAB-9192-810A19E6541B}"/>
              </a:ext>
            </a:extLst>
          </p:cNvPr>
          <p:cNvSpPr txBox="1"/>
          <p:nvPr/>
        </p:nvSpPr>
        <p:spPr>
          <a:xfrm>
            <a:off x="1040559" y="5329132"/>
            <a:ext cx="2379525" cy="492443"/>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GB" sz="800" dirty="0">
                <a:latin typeface="Roboto" panose="02000000000000000000" pitchFamily="2" charset="0"/>
                <a:ea typeface="Roboto" panose="02000000000000000000" pitchFamily="2" charset="0"/>
              </a:rPr>
              <a:t>Is the hazard specific? (i.e. specify location, size etc if relevant)</a:t>
            </a:r>
          </a:p>
          <a:p>
            <a:pPr marL="171450" indent="-171450">
              <a:buFont typeface="Arial" panose="020B0604020202020204" pitchFamily="34" charset="0"/>
              <a:buChar char="•"/>
            </a:pPr>
            <a:r>
              <a:rPr lang="en-GB" sz="800" dirty="0">
                <a:latin typeface="Roboto" panose="02000000000000000000" pitchFamily="2" charset="0"/>
                <a:ea typeface="Roboto" panose="02000000000000000000" pitchFamily="2" charset="0"/>
              </a:rPr>
              <a:t>Has it been described in its controlled state?</a:t>
            </a:r>
          </a:p>
          <a:p>
            <a:endParaRPr lang="en-GB" sz="800" dirty="0"/>
          </a:p>
        </p:txBody>
      </p:sp>
      <p:sp>
        <p:nvSpPr>
          <p:cNvPr id="216" name="TextBox 215">
            <a:extLst>
              <a:ext uri="{FF2B5EF4-FFF2-40B4-BE49-F238E27FC236}">
                <a16:creationId xmlns:a16="http://schemas.microsoft.com/office/drawing/2014/main" id="{86B6A79B-F3E5-45B5-8E92-32DA68FDD5EF}"/>
              </a:ext>
            </a:extLst>
          </p:cNvPr>
          <p:cNvSpPr txBox="1"/>
          <p:nvPr/>
        </p:nvSpPr>
        <p:spPr>
          <a:xfrm>
            <a:off x="66216" y="5939436"/>
            <a:ext cx="2587385" cy="215444"/>
          </a:xfrm>
          <a:prstGeom prst="rect">
            <a:avLst/>
          </a:prstGeom>
          <a:noFill/>
        </p:spPr>
        <p:txBody>
          <a:bodyPr wrap="square" rtlCol="0">
            <a:spAutoFit/>
          </a:bodyPr>
          <a:lstStyle/>
          <a:p>
            <a:r>
              <a:rPr lang="en-GB" sz="800" b="1" dirty="0">
                <a:latin typeface="Roboto" panose="02000000000000000000" pitchFamily="2" charset="0"/>
                <a:ea typeface="Roboto" panose="02000000000000000000" pitchFamily="2" charset="0"/>
              </a:rPr>
              <a:t>Step 2 Identify the Top Event</a:t>
            </a:r>
          </a:p>
        </p:txBody>
      </p:sp>
      <p:sp>
        <p:nvSpPr>
          <p:cNvPr id="219" name="TextBox 218">
            <a:extLst>
              <a:ext uri="{FF2B5EF4-FFF2-40B4-BE49-F238E27FC236}">
                <a16:creationId xmlns:a16="http://schemas.microsoft.com/office/drawing/2014/main" id="{4140A85D-DFEB-4781-B954-95DA0EF609AF}"/>
              </a:ext>
            </a:extLst>
          </p:cNvPr>
          <p:cNvSpPr txBox="1"/>
          <p:nvPr/>
        </p:nvSpPr>
        <p:spPr>
          <a:xfrm>
            <a:off x="1040559" y="6273089"/>
            <a:ext cx="2388046" cy="769441"/>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GB" sz="800" dirty="0">
                <a:latin typeface="Roboto" panose="02000000000000000000" pitchFamily="2" charset="0"/>
                <a:ea typeface="Roboto" panose="02000000000000000000" pitchFamily="2" charset="0"/>
              </a:rPr>
              <a:t>Does it describe how control of the hazard has been lost?</a:t>
            </a:r>
          </a:p>
          <a:p>
            <a:pPr marL="171450" indent="-171450">
              <a:buFont typeface="Arial" panose="020B0604020202020204" pitchFamily="34" charset="0"/>
              <a:buChar char="•"/>
            </a:pPr>
            <a:r>
              <a:rPr lang="en-GB" sz="800" dirty="0">
                <a:latin typeface="Roboto" panose="02000000000000000000" pitchFamily="2" charset="0"/>
                <a:ea typeface="Roboto" panose="02000000000000000000" pitchFamily="2" charset="0"/>
              </a:rPr>
              <a:t>Does it describe what has been lost?</a:t>
            </a:r>
          </a:p>
          <a:p>
            <a:pPr marL="171450" indent="-171450">
              <a:buFont typeface="Arial" panose="020B0604020202020204" pitchFamily="34" charset="0"/>
              <a:buChar char="•"/>
            </a:pPr>
            <a:r>
              <a:rPr lang="en-GB" sz="800" dirty="0">
                <a:latin typeface="Roboto" panose="02000000000000000000" pitchFamily="2" charset="0"/>
                <a:ea typeface="Roboto" panose="02000000000000000000" pitchFamily="2" charset="0"/>
              </a:rPr>
              <a:t>Has the event been quantified (if relevant)?</a:t>
            </a:r>
          </a:p>
          <a:p>
            <a:endParaRPr lang="en-GB" dirty="0"/>
          </a:p>
        </p:txBody>
      </p:sp>
      <p:sp>
        <p:nvSpPr>
          <p:cNvPr id="220" name="TextBox 219">
            <a:extLst>
              <a:ext uri="{FF2B5EF4-FFF2-40B4-BE49-F238E27FC236}">
                <a16:creationId xmlns:a16="http://schemas.microsoft.com/office/drawing/2014/main" id="{C6795625-FE82-4288-94F3-3543811D4742}"/>
              </a:ext>
            </a:extLst>
          </p:cNvPr>
          <p:cNvSpPr txBox="1"/>
          <p:nvPr/>
        </p:nvSpPr>
        <p:spPr>
          <a:xfrm>
            <a:off x="3302579" y="5068471"/>
            <a:ext cx="2587385" cy="215444"/>
          </a:xfrm>
          <a:prstGeom prst="rect">
            <a:avLst/>
          </a:prstGeom>
          <a:noFill/>
        </p:spPr>
        <p:txBody>
          <a:bodyPr wrap="square" rtlCol="0">
            <a:spAutoFit/>
          </a:bodyPr>
          <a:lstStyle/>
          <a:p>
            <a:r>
              <a:rPr lang="en-GB" sz="800" b="1" dirty="0">
                <a:latin typeface="Roboto" panose="02000000000000000000" pitchFamily="2" charset="0"/>
                <a:ea typeface="Roboto" panose="02000000000000000000" pitchFamily="2" charset="0"/>
              </a:rPr>
              <a:t>Step 3 Identify Threats</a:t>
            </a:r>
          </a:p>
        </p:txBody>
      </p:sp>
      <p:sp>
        <p:nvSpPr>
          <p:cNvPr id="222" name="TextBox 221">
            <a:extLst>
              <a:ext uri="{FF2B5EF4-FFF2-40B4-BE49-F238E27FC236}">
                <a16:creationId xmlns:a16="http://schemas.microsoft.com/office/drawing/2014/main" id="{33521AE8-012B-4B46-AE9E-0FAB503ACFDE}"/>
              </a:ext>
            </a:extLst>
          </p:cNvPr>
          <p:cNvSpPr txBox="1"/>
          <p:nvPr/>
        </p:nvSpPr>
        <p:spPr>
          <a:xfrm>
            <a:off x="3302579" y="5939436"/>
            <a:ext cx="2587385" cy="215444"/>
          </a:xfrm>
          <a:prstGeom prst="rect">
            <a:avLst/>
          </a:prstGeom>
          <a:noFill/>
        </p:spPr>
        <p:txBody>
          <a:bodyPr wrap="square" rtlCol="0">
            <a:spAutoFit/>
          </a:bodyPr>
          <a:lstStyle/>
          <a:p>
            <a:r>
              <a:rPr lang="en-GB" sz="800" b="1" dirty="0">
                <a:latin typeface="Roboto" panose="02000000000000000000" pitchFamily="2" charset="0"/>
                <a:ea typeface="Roboto" panose="02000000000000000000" pitchFamily="2" charset="0"/>
              </a:rPr>
              <a:t>Step 4 Identify Consequences</a:t>
            </a:r>
          </a:p>
        </p:txBody>
      </p:sp>
      <p:sp>
        <p:nvSpPr>
          <p:cNvPr id="224" name="TextBox 223">
            <a:extLst>
              <a:ext uri="{FF2B5EF4-FFF2-40B4-BE49-F238E27FC236}">
                <a16:creationId xmlns:a16="http://schemas.microsoft.com/office/drawing/2014/main" id="{A35C8B81-6487-4B51-9363-AC6AAC69B89C}"/>
              </a:ext>
            </a:extLst>
          </p:cNvPr>
          <p:cNvSpPr txBox="1"/>
          <p:nvPr/>
        </p:nvSpPr>
        <p:spPr>
          <a:xfrm>
            <a:off x="6756250" y="5068471"/>
            <a:ext cx="2587385" cy="215444"/>
          </a:xfrm>
          <a:prstGeom prst="rect">
            <a:avLst/>
          </a:prstGeom>
          <a:noFill/>
        </p:spPr>
        <p:txBody>
          <a:bodyPr wrap="square" rtlCol="0">
            <a:spAutoFit/>
          </a:bodyPr>
          <a:lstStyle/>
          <a:p>
            <a:r>
              <a:rPr lang="en-GB" sz="800" b="1" dirty="0">
                <a:latin typeface="Roboto" panose="02000000000000000000" pitchFamily="2" charset="0"/>
                <a:ea typeface="Roboto" panose="02000000000000000000" pitchFamily="2" charset="0"/>
              </a:rPr>
              <a:t>Step 5 Identify </a:t>
            </a:r>
            <a:r>
              <a:rPr lang="en-GB" sz="800" b="1" dirty="0">
                <a:solidFill>
                  <a:schemeClr val="tx1"/>
                </a:solidFill>
                <a:latin typeface="Roboto" panose="02000000000000000000" pitchFamily="2" charset="0"/>
                <a:ea typeface="Roboto" panose="02000000000000000000" pitchFamily="2" charset="0"/>
              </a:rPr>
              <a:t>Preventative Barriers</a:t>
            </a:r>
          </a:p>
        </p:txBody>
      </p:sp>
      <p:sp>
        <p:nvSpPr>
          <p:cNvPr id="225" name="TextBox 224">
            <a:extLst>
              <a:ext uri="{FF2B5EF4-FFF2-40B4-BE49-F238E27FC236}">
                <a16:creationId xmlns:a16="http://schemas.microsoft.com/office/drawing/2014/main" id="{A170174F-9554-445E-BD3F-05295F3A550D}"/>
              </a:ext>
            </a:extLst>
          </p:cNvPr>
          <p:cNvSpPr txBox="1"/>
          <p:nvPr/>
        </p:nvSpPr>
        <p:spPr>
          <a:xfrm>
            <a:off x="6712387" y="5939436"/>
            <a:ext cx="2587385" cy="215444"/>
          </a:xfrm>
          <a:prstGeom prst="rect">
            <a:avLst/>
          </a:prstGeom>
          <a:noFill/>
        </p:spPr>
        <p:txBody>
          <a:bodyPr wrap="square" rtlCol="0">
            <a:spAutoFit/>
          </a:bodyPr>
          <a:lstStyle/>
          <a:p>
            <a:r>
              <a:rPr lang="en-GB" sz="800" b="1" dirty="0">
                <a:latin typeface="Roboto" panose="02000000000000000000" pitchFamily="2" charset="0"/>
                <a:ea typeface="Roboto" panose="02000000000000000000" pitchFamily="2" charset="0"/>
              </a:rPr>
              <a:t>Step 6 Identify </a:t>
            </a:r>
            <a:r>
              <a:rPr lang="en-GB" sz="800" b="1" dirty="0">
                <a:solidFill>
                  <a:schemeClr val="tx1"/>
                </a:solidFill>
                <a:latin typeface="Roboto" panose="02000000000000000000" pitchFamily="2" charset="0"/>
                <a:ea typeface="Roboto" panose="02000000000000000000" pitchFamily="2" charset="0"/>
              </a:rPr>
              <a:t>Mitigative Barriers</a:t>
            </a:r>
          </a:p>
        </p:txBody>
      </p:sp>
      <p:sp>
        <p:nvSpPr>
          <p:cNvPr id="226" name="TextBox 225">
            <a:extLst>
              <a:ext uri="{FF2B5EF4-FFF2-40B4-BE49-F238E27FC236}">
                <a16:creationId xmlns:a16="http://schemas.microsoft.com/office/drawing/2014/main" id="{521F8C81-E3F2-47DD-90FB-05D3F990E6F1}"/>
              </a:ext>
            </a:extLst>
          </p:cNvPr>
          <p:cNvSpPr txBox="1"/>
          <p:nvPr/>
        </p:nvSpPr>
        <p:spPr>
          <a:xfrm>
            <a:off x="4466885" y="5358038"/>
            <a:ext cx="2258402" cy="523220"/>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GB" sz="800" dirty="0">
                <a:latin typeface="Roboto" panose="02000000000000000000" pitchFamily="2" charset="0"/>
                <a:ea typeface="Roboto" panose="02000000000000000000" pitchFamily="2" charset="0"/>
              </a:rPr>
              <a:t>Does each threat identified directly cause the Top Event? </a:t>
            </a:r>
          </a:p>
          <a:p>
            <a:endParaRPr lang="en-GB" dirty="0"/>
          </a:p>
        </p:txBody>
      </p:sp>
      <p:sp>
        <p:nvSpPr>
          <p:cNvPr id="227" name="TextBox 226">
            <a:extLst>
              <a:ext uri="{FF2B5EF4-FFF2-40B4-BE49-F238E27FC236}">
                <a16:creationId xmlns:a16="http://schemas.microsoft.com/office/drawing/2014/main" id="{DBC19AFF-1923-4707-A196-FAF1207F4780}"/>
              </a:ext>
            </a:extLst>
          </p:cNvPr>
          <p:cNvSpPr txBox="1"/>
          <p:nvPr/>
        </p:nvSpPr>
        <p:spPr>
          <a:xfrm>
            <a:off x="4472508" y="6264320"/>
            <a:ext cx="2215661" cy="646331"/>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GB" sz="800" dirty="0">
                <a:latin typeface="Roboto" panose="02000000000000000000" pitchFamily="2" charset="0"/>
                <a:ea typeface="Roboto" panose="02000000000000000000" pitchFamily="2" charset="0"/>
              </a:rPr>
              <a:t>Has it been described as [Damage] due to [Top Event]? (e.g Fire due to loss of containment)</a:t>
            </a:r>
          </a:p>
          <a:p>
            <a:endParaRPr lang="en-GB" dirty="0"/>
          </a:p>
        </p:txBody>
      </p:sp>
      <p:sp>
        <p:nvSpPr>
          <p:cNvPr id="228" name="TextBox 227">
            <a:extLst>
              <a:ext uri="{FF2B5EF4-FFF2-40B4-BE49-F238E27FC236}">
                <a16:creationId xmlns:a16="http://schemas.microsoft.com/office/drawing/2014/main" id="{BDB12C3D-F46A-4F72-B1D6-DCFC2D60CEF9}"/>
              </a:ext>
            </a:extLst>
          </p:cNvPr>
          <p:cNvSpPr txBox="1"/>
          <p:nvPr/>
        </p:nvSpPr>
        <p:spPr>
          <a:xfrm>
            <a:off x="7942635" y="5375393"/>
            <a:ext cx="2096354" cy="769441"/>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GB" sz="800" dirty="0">
                <a:latin typeface="Roboto" panose="02000000000000000000" pitchFamily="2" charset="0"/>
                <a:ea typeface="Roboto" panose="02000000000000000000" pitchFamily="2" charset="0"/>
              </a:rPr>
              <a:t>Is it specific?</a:t>
            </a:r>
          </a:p>
          <a:p>
            <a:pPr marL="171450" indent="-171450">
              <a:buFont typeface="Arial" panose="020B0604020202020204" pitchFamily="34" charset="0"/>
              <a:buChar char="•"/>
            </a:pPr>
            <a:r>
              <a:rPr lang="en-GB" sz="800" dirty="0">
                <a:latin typeface="Roboto" panose="02000000000000000000" pitchFamily="2" charset="0"/>
                <a:ea typeface="Roboto" panose="02000000000000000000" pitchFamily="2" charset="0"/>
              </a:rPr>
              <a:t>Is it capable of completely stopping the Top Event?</a:t>
            </a:r>
          </a:p>
          <a:p>
            <a:pPr marL="171450" indent="-171450">
              <a:buFont typeface="Arial" panose="020B0604020202020204" pitchFamily="34" charset="0"/>
              <a:buChar char="•"/>
            </a:pPr>
            <a:r>
              <a:rPr lang="en-GB" sz="800" dirty="0">
                <a:latin typeface="Roboto" panose="02000000000000000000" pitchFamily="2" charset="0"/>
                <a:ea typeface="Roboto" panose="02000000000000000000" pitchFamily="2" charset="0"/>
              </a:rPr>
              <a:t>Does it prevent the Threat from occurring?</a:t>
            </a:r>
          </a:p>
          <a:p>
            <a:endParaRPr lang="en-GB" dirty="0"/>
          </a:p>
        </p:txBody>
      </p:sp>
      <p:sp>
        <p:nvSpPr>
          <p:cNvPr id="230" name="TextBox 229">
            <a:extLst>
              <a:ext uri="{FF2B5EF4-FFF2-40B4-BE49-F238E27FC236}">
                <a16:creationId xmlns:a16="http://schemas.microsoft.com/office/drawing/2014/main" id="{6517EBB4-6FD0-4B46-9E55-47623AE5DA90}"/>
              </a:ext>
            </a:extLst>
          </p:cNvPr>
          <p:cNvSpPr txBox="1"/>
          <p:nvPr/>
        </p:nvSpPr>
        <p:spPr>
          <a:xfrm>
            <a:off x="10173251" y="5068471"/>
            <a:ext cx="2587385" cy="215444"/>
          </a:xfrm>
          <a:prstGeom prst="rect">
            <a:avLst/>
          </a:prstGeom>
          <a:noFill/>
        </p:spPr>
        <p:txBody>
          <a:bodyPr wrap="square" rtlCol="0">
            <a:spAutoFit/>
          </a:bodyPr>
          <a:lstStyle/>
          <a:p>
            <a:r>
              <a:rPr lang="en-GB" sz="800" b="1" dirty="0">
                <a:latin typeface="Roboto" panose="02000000000000000000" pitchFamily="2" charset="0"/>
                <a:ea typeface="Roboto" panose="02000000000000000000" pitchFamily="2" charset="0"/>
              </a:rPr>
              <a:t>Step 7 Identify Escalation Factors</a:t>
            </a:r>
          </a:p>
        </p:txBody>
      </p:sp>
      <p:sp>
        <p:nvSpPr>
          <p:cNvPr id="231" name="TextBox 230">
            <a:extLst>
              <a:ext uri="{FF2B5EF4-FFF2-40B4-BE49-F238E27FC236}">
                <a16:creationId xmlns:a16="http://schemas.microsoft.com/office/drawing/2014/main" id="{D2EDF27C-AD19-4CA6-B90B-FE67927532AB}"/>
              </a:ext>
            </a:extLst>
          </p:cNvPr>
          <p:cNvSpPr txBox="1"/>
          <p:nvPr/>
        </p:nvSpPr>
        <p:spPr>
          <a:xfrm>
            <a:off x="10244701" y="5838380"/>
            <a:ext cx="1799297" cy="861774"/>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GB" sz="800" dirty="0">
                <a:latin typeface="Roboto" panose="02000000000000000000" pitchFamily="2" charset="0"/>
                <a:ea typeface="Roboto" panose="02000000000000000000" pitchFamily="2" charset="0"/>
              </a:rPr>
              <a:t>Does it define how or why the barrier has degraded?</a:t>
            </a:r>
          </a:p>
          <a:p>
            <a:pPr marL="171450" indent="-171450">
              <a:buFont typeface="Arial" panose="020B0604020202020204" pitchFamily="34" charset="0"/>
              <a:buChar char="•"/>
            </a:pPr>
            <a:r>
              <a:rPr lang="en-GB" sz="800" dirty="0">
                <a:latin typeface="Roboto" panose="02000000000000000000" pitchFamily="2" charset="0"/>
                <a:ea typeface="Roboto" panose="02000000000000000000" pitchFamily="2" charset="0"/>
              </a:rPr>
              <a:t>Does it reduce the effectiveness of the barrier?</a:t>
            </a:r>
          </a:p>
          <a:p>
            <a:pPr marL="171450" indent="-171450">
              <a:buFont typeface="Arial" panose="020B0604020202020204" pitchFamily="34" charset="0"/>
              <a:buChar char="•"/>
            </a:pPr>
            <a:r>
              <a:rPr lang="en-GB" sz="800" dirty="0">
                <a:latin typeface="Roboto" panose="02000000000000000000" pitchFamily="2" charset="0"/>
                <a:ea typeface="Roboto" panose="02000000000000000000" pitchFamily="2" charset="0"/>
              </a:rPr>
              <a:t>Is it associated with a human or organisational factor? </a:t>
            </a:r>
          </a:p>
          <a:p>
            <a:pPr marL="171450" indent="-171450">
              <a:buFont typeface="Arial" panose="020B0604020202020204" pitchFamily="34" charset="0"/>
              <a:buChar char="•"/>
            </a:pPr>
            <a:r>
              <a:rPr lang="en-GB" sz="800" dirty="0">
                <a:latin typeface="Roboto" panose="02000000000000000000" pitchFamily="2" charset="0"/>
                <a:ea typeface="Roboto" panose="02000000000000000000" pitchFamily="2" charset="0"/>
              </a:rPr>
              <a:t>Is it realistic?</a:t>
            </a:r>
          </a:p>
        </p:txBody>
      </p:sp>
      <p:sp>
        <p:nvSpPr>
          <p:cNvPr id="232" name="TextBox 231">
            <a:extLst>
              <a:ext uri="{FF2B5EF4-FFF2-40B4-BE49-F238E27FC236}">
                <a16:creationId xmlns:a16="http://schemas.microsoft.com/office/drawing/2014/main" id="{3BD4FECC-B6A9-49F3-A11B-183AF894531D}"/>
              </a:ext>
            </a:extLst>
          </p:cNvPr>
          <p:cNvSpPr txBox="1"/>
          <p:nvPr/>
        </p:nvSpPr>
        <p:spPr>
          <a:xfrm>
            <a:off x="7942635" y="6261280"/>
            <a:ext cx="2096354" cy="523220"/>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GB" sz="800" dirty="0">
                <a:latin typeface="Roboto" panose="02000000000000000000" pitchFamily="2" charset="0"/>
                <a:ea typeface="Roboto" panose="02000000000000000000" pitchFamily="2" charset="0"/>
              </a:rPr>
              <a:t>Is it specific?</a:t>
            </a:r>
          </a:p>
          <a:p>
            <a:pPr marL="171450" indent="-171450">
              <a:buFont typeface="Arial" panose="020B0604020202020204" pitchFamily="34" charset="0"/>
              <a:buChar char="•"/>
            </a:pPr>
            <a:r>
              <a:rPr lang="en-GB" sz="800" dirty="0">
                <a:latin typeface="Roboto" panose="02000000000000000000" pitchFamily="2" charset="0"/>
                <a:ea typeface="Roboto" panose="02000000000000000000" pitchFamily="2" charset="0"/>
              </a:rPr>
              <a:t>Does it prevent or limit the consequence?</a:t>
            </a:r>
          </a:p>
          <a:p>
            <a:endParaRPr lang="en-GB" dirty="0"/>
          </a:p>
        </p:txBody>
      </p:sp>
      <p:sp>
        <p:nvSpPr>
          <p:cNvPr id="234" name="TextBox 233">
            <a:extLst>
              <a:ext uri="{FF2B5EF4-FFF2-40B4-BE49-F238E27FC236}">
                <a16:creationId xmlns:a16="http://schemas.microsoft.com/office/drawing/2014/main" id="{1AAB9FC6-43B4-4CBE-A4C4-F6D2F29A85C2}"/>
              </a:ext>
            </a:extLst>
          </p:cNvPr>
          <p:cNvSpPr txBox="1"/>
          <p:nvPr/>
        </p:nvSpPr>
        <p:spPr>
          <a:xfrm>
            <a:off x="73798" y="4827715"/>
            <a:ext cx="11970200" cy="215444"/>
          </a:xfrm>
          <a:prstGeom prst="rect">
            <a:avLst/>
          </a:prstGeom>
          <a:noFill/>
        </p:spPr>
        <p:txBody>
          <a:bodyPr wrap="square" rtlCol="0">
            <a:spAutoFit/>
          </a:bodyPr>
          <a:lstStyle/>
          <a:p>
            <a:r>
              <a:rPr lang="en-GB" sz="800" dirty="0">
                <a:latin typeface="Roboto" panose="02000000000000000000" pitchFamily="2" charset="0"/>
                <a:ea typeface="Roboto" panose="02000000000000000000" pitchFamily="2" charset="0"/>
              </a:rPr>
              <a:t>Double click on the shapes above and input descriptions to complete the elements that make up the Bowtie Diagram. The element descriptions should conform to the questions asked below. </a:t>
            </a:r>
          </a:p>
        </p:txBody>
      </p:sp>
    </p:spTree>
    <p:extLst>
      <p:ext uri="{BB962C8B-B14F-4D97-AF65-F5344CB8AC3E}">
        <p14:creationId xmlns:p14="http://schemas.microsoft.com/office/powerpoint/2010/main" val="2842094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Straight Connector 83">
            <a:extLst>
              <a:ext uri="{FF2B5EF4-FFF2-40B4-BE49-F238E27FC236}">
                <a16:creationId xmlns:a16="http://schemas.microsoft.com/office/drawing/2014/main" id="{9745DE17-4EAC-6CA4-4685-A77BBF093103}"/>
              </a:ext>
            </a:extLst>
          </p:cNvPr>
          <p:cNvCxnSpPr>
            <a:cxnSpLocks/>
          </p:cNvCxnSpPr>
          <p:nvPr/>
        </p:nvCxnSpPr>
        <p:spPr>
          <a:xfrm flipH="1">
            <a:off x="3094367" y="4167209"/>
            <a:ext cx="192764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A4CED3A-4015-5CF5-FB9F-3023C53EB30A}"/>
              </a:ext>
            </a:extLst>
          </p:cNvPr>
          <p:cNvCxnSpPr>
            <a:cxnSpLocks/>
          </p:cNvCxnSpPr>
          <p:nvPr/>
        </p:nvCxnSpPr>
        <p:spPr>
          <a:xfrm flipH="1">
            <a:off x="3101907" y="2255760"/>
            <a:ext cx="192764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50E6179-0073-4FCD-613E-EDE679ED9002}"/>
              </a:ext>
            </a:extLst>
          </p:cNvPr>
          <p:cNvCxnSpPr>
            <a:cxnSpLocks/>
          </p:cNvCxnSpPr>
          <p:nvPr/>
        </p:nvCxnSpPr>
        <p:spPr>
          <a:xfrm flipH="1">
            <a:off x="3086826" y="3523728"/>
            <a:ext cx="192764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B036603-C2A8-5B86-8FD4-EA267DAEFB92}"/>
              </a:ext>
            </a:extLst>
          </p:cNvPr>
          <p:cNvCxnSpPr>
            <a:cxnSpLocks/>
          </p:cNvCxnSpPr>
          <p:nvPr/>
        </p:nvCxnSpPr>
        <p:spPr>
          <a:xfrm flipH="1">
            <a:off x="3101907" y="2901936"/>
            <a:ext cx="192764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A4D794-36FB-DD61-42DE-7881A74A39E0}"/>
              </a:ext>
            </a:extLst>
          </p:cNvPr>
          <p:cNvCxnSpPr>
            <a:cxnSpLocks/>
            <a:stCxn id="47" idx="1"/>
          </p:cNvCxnSpPr>
          <p:nvPr/>
        </p:nvCxnSpPr>
        <p:spPr>
          <a:xfrm flipH="1">
            <a:off x="7463585" y="1623643"/>
            <a:ext cx="166474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208D971-BB60-42CE-A480-B33FB12B1B18}"/>
              </a:ext>
            </a:extLst>
          </p:cNvPr>
          <p:cNvCxnSpPr>
            <a:cxnSpLocks/>
            <a:stCxn id="14" idx="2"/>
            <a:endCxn id="49" idx="3"/>
          </p:cNvCxnSpPr>
          <p:nvPr/>
        </p:nvCxnSpPr>
        <p:spPr>
          <a:xfrm flipH="1" flipV="1">
            <a:off x="3101907" y="1623642"/>
            <a:ext cx="2348342" cy="87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23EF78A-2C00-4A50-A9CB-BF50B76C6D4E}"/>
              </a:ext>
            </a:extLst>
          </p:cNvPr>
          <p:cNvCxnSpPr>
            <a:cxnSpLocks/>
            <a:endCxn id="11" idx="3"/>
          </p:cNvCxnSpPr>
          <p:nvPr/>
        </p:nvCxnSpPr>
        <p:spPr>
          <a:xfrm flipH="1">
            <a:off x="3102229" y="983533"/>
            <a:ext cx="193127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C5BB06E-C00F-4F05-B47E-E8CC078C2DA2}"/>
              </a:ext>
            </a:extLst>
          </p:cNvPr>
          <p:cNvSpPr/>
          <p:nvPr/>
        </p:nvSpPr>
        <p:spPr>
          <a:xfrm>
            <a:off x="1461149" y="729744"/>
            <a:ext cx="1641080" cy="507578"/>
          </a:xfrm>
          <a:prstGeom prst="rect">
            <a:avLst/>
          </a:prstGeom>
          <a:solidFill>
            <a:srgbClr val="F68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Roboto" panose="02000000000000000000" pitchFamily="2" charset="0"/>
                <a:ea typeface="Roboto" panose="02000000000000000000" pitchFamily="2" charset="0"/>
              </a:rPr>
              <a:t>Valid Accounts Stolen from a Student </a:t>
            </a:r>
          </a:p>
        </p:txBody>
      </p:sp>
      <p:sp>
        <p:nvSpPr>
          <p:cNvPr id="15" name="Rectangle 14">
            <a:extLst>
              <a:ext uri="{FF2B5EF4-FFF2-40B4-BE49-F238E27FC236}">
                <a16:creationId xmlns:a16="http://schemas.microsoft.com/office/drawing/2014/main" id="{7715B501-5A57-491A-B412-AB4FF49B91E1}"/>
              </a:ext>
            </a:extLst>
          </p:cNvPr>
          <p:cNvSpPr/>
          <p:nvPr/>
        </p:nvSpPr>
        <p:spPr>
          <a:xfrm>
            <a:off x="5455623" y="819418"/>
            <a:ext cx="1632325" cy="293682"/>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Roboto" panose="02000000000000000000" pitchFamily="2" charset="0"/>
                <a:ea typeface="Roboto" panose="02000000000000000000" pitchFamily="2" charset="0"/>
              </a:rPr>
              <a:t>Malicious Intrusion</a:t>
            </a:r>
          </a:p>
        </p:txBody>
      </p:sp>
      <p:pic>
        <p:nvPicPr>
          <p:cNvPr id="40" name="Picture 39">
            <a:extLst>
              <a:ext uri="{FF2B5EF4-FFF2-40B4-BE49-F238E27FC236}">
                <a16:creationId xmlns:a16="http://schemas.microsoft.com/office/drawing/2014/main" id="{EA2055A9-344D-4E51-8A88-31FD804E7E55}"/>
              </a:ext>
            </a:extLst>
          </p:cNvPr>
          <p:cNvPicPr>
            <a:picLocks noChangeAspect="1"/>
          </p:cNvPicPr>
          <p:nvPr/>
        </p:nvPicPr>
        <p:blipFill>
          <a:blip r:embed="rId2"/>
          <a:stretch>
            <a:fillRect/>
          </a:stretch>
        </p:blipFill>
        <p:spPr>
          <a:xfrm>
            <a:off x="5455624" y="525736"/>
            <a:ext cx="1632325" cy="293682"/>
          </a:xfrm>
          <a:prstGeom prst="rect">
            <a:avLst/>
          </a:prstGeom>
        </p:spPr>
      </p:pic>
      <p:sp>
        <p:nvSpPr>
          <p:cNvPr id="49" name="Rectangle 48">
            <a:extLst>
              <a:ext uri="{FF2B5EF4-FFF2-40B4-BE49-F238E27FC236}">
                <a16:creationId xmlns:a16="http://schemas.microsoft.com/office/drawing/2014/main" id="{801DB6CF-C2B3-419A-919F-0AB298F38F29}"/>
              </a:ext>
            </a:extLst>
          </p:cNvPr>
          <p:cNvSpPr/>
          <p:nvPr/>
        </p:nvSpPr>
        <p:spPr>
          <a:xfrm>
            <a:off x="1460827" y="1369853"/>
            <a:ext cx="1641080" cy="507578"/>
          </a:xfrm>
          <a:prstGeom prst="rect">
            <a:avLst/>
          </a:prstGeom>
          <a:solidFill>
            <a:srgbClr val="F68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Roboto" panose="02000000000000000000" pitchFamily="2" charset="0"/>
                <a:ea typeface="Roboto" panose="02000000000000000000" pitchFamily="2" charset="0"/>
              </a:rPr>
              <a:t>Remote Desktop Protocol (RDP)</a:t>
            </a:r>
          </a:p>
        </p:txBody>
      </p:sp>
      <p:cxnSp>
        <p:nvCxnSpPr>
          <p:cNvPr id="67" name="Straight Connector 66">
            <a:extLst>
              <a:ext uri="{FF2B5EF4-FFF2-40B4-BE49-F238E27FC236}">
                <a16:creationId xmlns:a16="http://schemas.microsoft.com/office/drawing/2014/main" id="{6D2CC07D-E838-4E8F-9B17-8BB13DAC4D93}"/>
              </a:ext>
            </a:extLst>
          </p:cNvPr>
          <p:cNvCxnSpPr>
            <a:cxnSpLocks/>
            <a:stCxn id="15" idx="2"/>
            <a:endCxn id="14" idx="0"/>
          </p:cNvCxnSpPr>
          <p:nvPr/>
        </p:nvCxnSpPr>
        <p:spPr>
          <a:xfrm flipH="1">
            <a:off x="6266412" y="1113100"/>
            <a:ext cx="5374" cy="1001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3BF25D1-B4B3-43D7-A40A-3B939DECD6EC}"/>
              </a:ext>
            </a:extLst>
          </p:cNvPr>
          <p:cNvCxnSpPr>
            <a:cxnSpLocks/>
            <a:endCxn id="14" idx="2"/>
          </p:cNvCxnSpPr>
          <p:nvPr/>
        </p:nvCxnSpPr>
        <p:spPr>
          <a:xfrm>
            <a:off x="5029549" y="983533"/>
            <a:ext cx="420700" cy="64098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43A3056B-032D-48DC-8763-94A314ACFF15}"/>
              </a:ext>
            </a:extLst>
          </p:cNvPr>
          <p:cNvSpPr/>
          <p:nvPr/>
        </p:nvSpPr>
        <p:spPr>
          <a:xfrm>
            <a:off x="5450249" y="1213230"/>
            <a:ext cx="1632325" cy="822569"/>
          </a:xfrm>
          <a:prstGeom prst="ellipse">
            <a:avLst/>
          </a:prstGeom>
          <a:solidFill>
            <a:srgbClr val="3DA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Roboto" panose="02000000000000000000" pitchFamily="2" charset="0"/>
                <a:ea typeface="Roboto" panose="02000000000000000000" pitchFamily="2" charset="0"/>
              </a:rPr>
              <a:t>Scenario 1: Gaining initial foothold in the system</a:t>
            </a:r>
          </a:p>
        </p:txBody>
      </p:sp>
      <p:sp>
        <p:nvSpPr>
          <p:cNvPr id="182" name="Rectangle 181">
            <a:extLst>
              <a:ext uri="{FF2B5EF4-FFF2-40B4-BE49-F238E27FC236}">
                <a16:creationId xmlns:a16="http://schemas.microsoft.com/office/drawing/2014/main" id="{4886FA08-9C90-420E-A92A-3E2EF6778952}"/>
              </a:ext>
            </a:extLst>
          </p:cNvPr>
          <p:cNvSpPr/>
          <p:nvPr/>
        </p:nvSpPr>
        <p:spPr>
          <a:xfrm>
            <a:off x="1452768" y="245449"/>
            <a:ext cx="1632325" cy="357747"/>
          </a:xfrm>
          <a:prstGeom prst="rect">
            <a:avLst/>
          </a:prstGeom>
          <a:solidFill>
            <a:srgbClr val="F68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Threat</a:t>
            </a:r>
          </a:p>
        </p:txBody>
      </p:sp>
      <p:sp>
        <p:nvSpPr>
          <p:cNvPr id="185" name="Rectangle 184">
            <a:extLst>
              <a:ext uri="{FF2B5EF4-FFF2-40B4-BE49-F238E27FC236}">
                <a16:creationId xmlns:a16="http://schemas.microsoft.com/office/drawing/2014/main" id="{8ABC8E52-D7BB-4141-AF11-75D42F5C0CDB}"/>
              </a:ext>
            </a:extLst>
          </p:cNvPr>
          <p:cNvSpPr/>
          <p:nvPr/>
        </p:nvSpPr>
        <p:spPr>
          <a:xfrm>
            <a:off x="3147699" y="235379"/>
            <a:ext cx="1779602" cy="357747"/>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Preventative Barrier</a:t>
            </a:r>
          </a:p>
        </p:txBody>
      </p:sp>
      <p:sp>
        <p:nvSpPr>
          <p:cNvPr id="190" name="Rectangle 189">
            <a:extLst>
              <a:ext uri="{FF2B5EF4-FFF2-40B4-BE49-F238E27FC236}">
                <a16:creationId xmlns:a16="http://schemas.microsoft.com/office/drawing/2014/main" id="{09A89CAA-588B-44B1-8A94-5A0C5830852C}"/>
              </a:ext>
            </a:extLst>
          </p:cNvPr>
          <p:cNvSpPr/>
          <p:nvPr/>
        </p:nvSpPr>
        <p:spPr>
          <a:xfrm>
            <a:off x="7545067" y="235379"/>
            <a:ext cx="1321641" cy="367817"/>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Mitigative Barrier</a:t>
            </a:r>
          </a:p>
        </p:txBody>
      </p:sp>
      <p:sp>
        <p:nvSpPr>
          <p:cNvPr id="191" name="Rectangle 190">
            <a:extLst>
              <a:ext uri="{FF2B5EF4-FFF2-40B4-BE49-F238E27FC236}">
                <a16:creationId xmlns:a16="http://schemas.microsoft.com/office/drawing/2014/main" id="{BCBC8818-40E9-4340-9CE9-62CD3D35BEA3}"/>
              </a:ext>
            </a:extLst>
          </p:cNvPr>
          <p:cNvSpPr/>
          <p:nvPr/>
        </p:nvSpPr>
        <p:spPr>
          <a:xfrm>
            <a:off x="9128326" y="235379"/>
            <a:ext cx="1396477" cy="357747"/>
          </a:xfrm>
          <a:prstGeom prst="rect">
            <a:avLst/>
          </a:prstGeom>
          <a:solidFill>
            <a:srgbClr val="EE1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Consequence</a:t>
            </a:r>
          </a:p>
        </p:txBody>
      </p:sp>
      <p:sp>
        <p:nvSpPr>
          <p:cNvPr id="192" name="Rectangle 191">
            <a:extLst>
              <a:ext uri="{FF2B5EF4-FFF2-40B4-BE49-F238E27FC236}">
                <a16:creationId xmlns:a16="http://schemas.microsoft.com/office/drawing/2014/main" id="{F6CCE450-5F17-49A4-8324-DE0C4AC3BE33}"/>
              </a:ext>
            </a:extLst>
          </p:cNvPr>
          <p:cNvSpPr/>
          <p:nvPr/>
        </p:nvSpPr>
        <p:spPr>
          <a:xfrm>
            <a:off x="5455622" y="235379"/>
            <a:ext cx="1632325" cy="204848"/>
          </a:xfrm>
          <a:prstGeom prst="rect">
            <a:avLst/>
          </a:prstGeom>
          <a:solidFill>
            <a:srgbClr val="3DA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latin typeface="Roboto" panose="02000000000000000000" pitchFamily="2" charset="0"/>
                <a:ea typeface="Roboto" panose="02000000000000000000" pitchFamily="2" charset="0"/>
              </a:rPr>
              <a:t>Top Event</a:t>
            </a:r>
          </a:p>
        </p:txBody>
      </p:sp>
      <p:sp>
        <p:nvSpPr>
          <p:cNvPr id="46" name="Rectangle 45">
            <a:extLst>
              <a:ext uri="{FF2B5EF4-FFF2-40B4-BE49-F238E27FC236}">
                <a16:creationId xmlns:a16="http://schemas.microsoft.com/office/drawing/2014/main" id="{97AE371E-2E40-4475-9581-69FB9EEE1E23}"/>
              </a:ext>
            </a:extLst>
          </p:cNvPr>
          <p:cNvSpPr/>
          <p:nvPr/>
        </p:nvSpPr>
        <p:spPr>
          <a:xfrm>
            <a:off x="3147699" y="729744"/>
            <a:ext cx="1788834" cy="1147687"/>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a:solidFill>
                  <a:schemeClr val="tx1"/>
                </a:solidFill>
                <a:latin typeface="Roboto" panose="02000000000000000000" pitchFamily="2" charset="0"/>
                <a:ea typeface="Roboto" panose="02000000000000000000" pitchFamily="2" charset="0"/>
              </a:rPr>
              <a:t>Audit the Remote Desktop Users group membership regularly. </a:t>
            </a:r>
          </a:p>
          <a:p>
            <a:pPr algn="ctr"/>
            <a:r>
              <a:rPr lang="en-US" sz="1000" dirty="0">
                <a:solidFill>
                  <a:schemeClr val="tx1"/>
                </a:solidFill>
                <a:latin typeface="Roboto" panose="02000000000000000000" pitchFamily="2" charset="0"/>
                <a:ea typeface="Roboto" panose="02000000000000000000" pitchFamily="2" charset="0"/>
              </a:rPr>
              <a:t>Remove unnecessary accounts and groups from Remote Desktop Users groups.</a:t>
            </a:r>
            <a:endParaRPr lang="en-GB" sz="1000" dirty="0">
              <a:solidFill>
                <a:schemeClr val="tx1"/>
              </a:solidFill>
              <a:latin typeface="Roboto" panose="02000000000000000000" pitchFamily="2" charset="0"/>
              <a:ea typeface="Roboto" panose="02000000000000000000" pitchFamily="2" charset="0"/>
            </a:endParaRPr>
          </a:p>
        </p:txBody>
      </p:sp>
      <p:sp>
        <p:nvSpPr>
          <p:cNvPr id="47" name="Rectangle 46">
            <a:extLst>
              <a:ext uri="{FF2B5EF4-FFF2-40B4-BE49-F238E27FC236}">
                <a16:creationId xmlns:a16="http://schemas.microsoft.com/office/drawing/2014/main" id="{E7EE4F72-92BF-8E8B-44DD-F61256D1096D}"/>
              </a:ext>
            </a:extLst>
          </p:cNvPr>
          <p:cNvSpPr/>
          <p:nvPr/>
        </p:nvSpPr>
        <p:spPr>
          <a:xfrm>
            <a:off x="9128326" y="1369854"/>
            <a:ext cx="1404059" cy="507578"/>
          </a:xfrm>
          <a:prstGeom prst="rect">
            <a:avLst/>
          </a:prstGeom>
          <a:solidFill>
            <a:srgbClr val="EE1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Roboto" panose="02000000000000000000" pitchFamily="2" charset="0"/>
                <a:ea typeface="Roboto" panose="02000000000000000000" pitchFamily="2" charset="0"/>
              </a:rPr>
              <a:t>Malicious Actions with logged in user privileges</a:t>
            </a:r>
          </a:p>
        </p:txBody>
      </p:sp>
      <p:cxnSp>
        <p:nvCxnSpPr>
          <p:cNvPr id="54" name="Straight Connector 53">
            <a:extLst>
              <a:ext uri="{FF2B5EF4-FFF2-40B4-BE49-F238E27FC236}">
                <a16:creationId xmlns:a16="http://schemas.microsoft.com/office/drawing/2014/main" id="{637DB8E0-A0F3-137C-4528-952C9B4A6B89}"/>
              </a:ext>
            </a:extLst>
          </p:cNvPr>
          <p:cNvCxnSpPr>
            <a:cxnSpLocks/>
            <a:endCxn id="14" idx="6"/>
          </p:cNvCxnSpPr>
          <p:nvPr/>
        </p:nvCxnSpPr>
        <p:spPr>
          <a:xfrm flipH="1">
            <a:off x="7082574" y="1624515"/>
            <a:ext cx="43589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13EA1C2-BF9C-F2EA-24D1-12F80A652A52}"/>
              </a:ext>
            </a:extLst>
          </p:cNvPr>
          <p:cNvSpPr/>
          <p:nvPr/>
        </p:nvSpPr>
        <p:spPr>
          <a:xfrm>
            <a:off x="7548016" y="1369853"/>
            <a:ext cx="1318692" cy="507579"/>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GB" sz="1000" dirty="0">
              <a:solidFill>
                <a:schemeClr val="tx1"/>
              </a:solidFill>
              <a:latin typeface="Roboto" panose="02000000000000000000" pitchFamily="2" charset="0"/>
              <a:ea typeface="Roboto" panose="02000000000000000000" pitchFamily="2" charset="0"/>
            </a:endParaRPr>
          </a:p>
        </p:txBody>
      </p:sp>
      <p:sp>
        <p:nvSpPr>
          <p:cNvPr id="248" name="Rectangle 247">
            <a:extLst>
              <a:ext uri="{FF2B5EF4-FFF2-40B4-BE49-F238E27FC236}">
                <a16:creationId xmlns:a16="http://schemas.microsoft.com/office/drawing/2014/main" id="{AFEAD41D-A674-7356-16EC-143306C4E8B9}"/>
              </a:ext>
            </a:extLst>
          </p:cNvPr>
          <p:cNvSpPr/>
          <p:nvPr/>
        </p:nvSpPr>
        <p:spPr>
          <a:xfrm>
            <a:off x="1460827" y="2009961"/>
            <a:ext cx="1641080" cy="2422136"/>
          </a:xfrm>
          <a:prstGeom prst="rect">
            <a:avLst/>
          </a:prstGeom>
          <a:solidFill>
            <a:srgbClr val="F68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Roboto" panose="02000000000000000000" pitchFamily="2" charset="0"/>
                <a:ea typeface="Roboto" panose="02000000000000000000" pitchFamily="2" charset="0"/>
              </a:rPr>
              <a:t>Compromises Hosts</a:t>
            </a:r>
          </a:p>
        </p:txBody>
      </p:sp>
      <p:sp>
        <p:nvSpPr>
          <p:cNvPr id="32" name="Rectangle 31">
            <a:extLst>
              <a:ext uri="{FF2B5EF4-FFF2-40B4-BE49-F238E27FC236}">
                <a16:creationId xmlns:a16="http://schemas.microsoft.com/office/drawing/2014/main" id="{55E82D54-FD75-5BD3-6075-0CF82A49931B}"/>
              </a:ext>
            </a:extLst>
          </p:cNvPr>
          <p:cNvSpPr/>
          <p:nvPr/>
        </p:nvSpPr>
        <p:spPr>
          <a:xfrm>
            <a:off x="3147699" y="2009960"/>
            <a:ext cx="1788834" cy="507579"/>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sz="1000" dirty="0">
                <a:solidFill>
                  <a:schemeClr val="tx1"/>
                </a:solidFill>
                <a:latin typeface="Roboto" panose="02000000000000000000" pitchFamily="2" charset="0"/>
                <a:ea typeface="Roboto" panose="02000000000000000000" pitchFamily="2" charset="0"/>
              </a:rPr>
              <a:t>Secure remote access to internal PC’s and PLC’s</a:t>
            </a:r>
          </a:p>
        </p:txBody>
      </p:sp>
      <p:cxnSp>
        <p:nvCxnSpPr>
          <p:cNvPr id="33" name="Straight Connector 32">
            <a:extLst>
              <a:ext uri="{FF2B5EF4-FFF2-40B4-BE49-F238E27FC236}">
                <a16:creationId xmlns:a16="http://schemas.microsoft.com/office/drawing/2014/main" id="{A4F1B5FA-BEB4-3CCC-5EC4-E0AC340DECEE}"/>
              </a:ext>
            </a:extLst>
          </p:cNvPr>
          <p:cNvCxnSpPr>
            <a:cxnSpLocks/>
            <a:endCxn id="14" idx="2"/>
          </p:cNvCxnSpPr>
          <p:nvPr/>
        </p:nvCxnSpPr>
        <p:spPr>
          <a:xfrm flipV="1">
            <a:off x="5029549" y="1624515"/>
            <a:ext cx="420700" cy="127742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734C439A-2ACD-92C8-2C11-EBAE48F63B78}"/>
              </a:ext>
            </a:extLst>
          </p:cNvPr>
          <p:cNvSpPr/>
          <p:nvPr/>
        </p:nvSpPr>
        <p:spPr>
          <a:xfrm>
            <a:off x="3147699" y="2648146"/>
            <a:ext cx="1779602" cy="507579"/>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a:solidFill>
                  <a:schemeClr val="tx1"/>
                </a:solidFill>
                <a:latin typeface="Roboto" panose="02000000000000000000" pitchFamily="2" charset="0"/>
                <a:ea typeface="Roboto" panose="02000000000000000000" pitchFamily="2" charset="0"/>
              </a:rPr>
              <a:t>Secure portable media</a:t>
            </a:r>
            <a:endParaRPr lang="en-GB" sz="1000" dirty="0">
              <a:solidFill>
                <a:schemeClr val="tx1"/>
              </a:solidFill>
              <a:latin typeface="Roboto" panose="02000000000000000000" pitchFamily="2" charset="0"/>
              <a:ea typeface="Roboto" panose="02000000000000000000" pitchFamily="2" charset="0"/>
            </a:endParaRPr>
          </a:p>
        </p:txBody>
      </p:sp>
      <p:sp>
        <p:nvSpPr>
          <p:cNvPr id="62" name="Rectangle 61">
            <a:extLst>
              <a:ext uri="{FF2B5EF4-FFF2-40B4-BE49-F238E27FC236}">
                <a16:creationId xmlns:a16="http://schemas.microsoft.com/office/drawing/2014/main" id="{5A9CB5FA-E51A-B5A2-3C17-61B054230B94}"/>
              </a:ext>
            </a:extLst>
          </p:cNvPr>
          <p:cNvSpPr/>
          <p:nvPr/>
        </p:nvSpPr>
        <p:spPr>
          <a:xfrm>
            <a:off x="3147699" y="3286332"/>
            <a:ext cx="1779602" cy="507579"/>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a:solidFill>
                  <a:schemeClr val="tx1"/>
                </a:solidFill>
                <a:latin typeface="Roboto" panose="02000000000000000000" pitchFamily="2" charset="0"/>
                <a:ea typeface="Roboto" panose="02000000000000000000" pitchFamily="2" charset="0"/>
              </a:rPr>
              <a:t>Clean support computers</a:t>
            </a:r>
            <a:endParaRPr lang="en-GB" sz="1000" dirty="0">
              <a:solidFill>
                <a:schemeClr val="tx1"/>
              </a:solidFill>
              <a:latin typeface="Roboto" panose="02000000000000000000" pitchFamily="2" charset="0"/>
              <a:ea typeface="Roboto" panose="02000000000000000000" pitchFamily="2" charset="0"/>
            </a:endParaRPr>
          </a:p>
        </p:txBody>
      </p:sp>
      <p:cxnSp>
        <p:nvCxnSpPr>
          <p:cNvPr id="74" name="Straight Connector 73">
            <a:extLst>
              <a:ext uri="{FF2B5EF4-FFF2-40B4-BE49-F238E27FC236}">
                <a16:creationId xmlns:a16="http://schemas.microsoft.com/office/drawing/2014/main" id="{E1E631D3-7F72-B043-494B-AE7EF41101AA}"/>
              </a:ext>
            </a:extLst>
          </p:cNvPr>
          <p:cNvCxnSpPr>
            <a:cxnSpLocks/>
            <a:endCxn id="14" idx="2"/>
          </p:cNvCxnSpPr>
          <p:nvPr/>
        </p:nvCxnSpPr>
        <p:spPr>
          <a:xfrm flipV="1">
            <a:off x="5014468" y="1624515"/>
            <a:ext cx="435781" cy="631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685B94C-052D-2D4B-419A-83545A638DE1}"/>
              </a:ext>
            </a:extLst>
          </p:cNvPr>
          <p:cNvCxnSpPr>
            <a:cxnSpLocks/>
            <a:endCxn id="14" idx="2"/>
          </p:cNvCxnSpPr>
          <p:nvPr/>
        </p:nvCxnSpPr>
        <p:spPr>
          <a:xfrm flipV="1">
            <a:off x="5014468" y="1624515"/>
            <a:ext cx="435781" cy="189921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737DCAA5-39C7-40D8-96AA-4F6A0888B8AE}"/>
              </a:ext>
            </a:extLst>
          </p:cNvPr>
          <p:cNvSpPr/>
          <p:nvPr/>
        </p:nvSpPr>
        <p:spPr>
          <a:xfrm>
            <a:off x="3147699" y="3924518"/>
            <a:ext cx="1779602" cy="507579"/>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a:solidFill>
                  <a:schemeClr val="tx1"/>
                </a:solidFill>
                <a:latin typeface="Roboto" panose="02000000000000000000" pitchFamily="2" charset="0"/>
                <a:ea typeface="Roboto" panose="02000000000000000000" pitchFamily="2" charset="0"/>
              </a:rPr>
              <a:t>Regular patching, minimal applications, AV scan etc. for the jump server</a:t>
            </a:r>
            <a:endParaRPr lang="en-GB" sz="1000" dirty="0">
              <a:solidFill>
                <a:schemeClr val="tx1"/>
              </a:solidFill>
              <a:latin typeface="Roboto" panose="02000000000000000000" pitchFamily="2" charset="0"/>
              <a:ea typeface="Roboto" panose="02000000000000000000" pitchFamily="2" charset="0"/>
            </a:endParaRPr>
          </a:p>
        </p:txBody>
      </p:sp>
      <p:cxnSp>
        <p:nvCxnSpPr>
          <p:cNvPr id="85" name="Straight Connector 84">
            <a:extLst>
              <a:ext uri="{FF2B5EF4-FFF2-40B4-BE49-F238E27FC236}">
                <a16:creationId xmlns:a16="http://schemas.microsoft.com/office/drawing/2014/main" id="{E5BF44E3-42C1-40BA-04BD-0BCFF3A79CCD}"/>
              </a:ext>
            </a:extLst>
          </p:cNvPr>
          <p:cNvCxnSpPr>
            <a:cxnSpLocks/>
            <a:endCxn id="14" idx="2"/>
          </p:cNvCxnSpPr>
          <p:nvPr/>
        </p:nvCxnSpPr>
        <p:spPr>
          <a:xfrm flipV="1">
            <a:off x="5022009" y="1624515"/>
            <a:ext cx="428240" cy="25426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16" name="Table 315">
            <a:extLst>
              <a:ext uri="{FF2B5EF4-FFF2-40B4-BE49-F238E27FC236}">
                <a16:creationId xmlns:a16="http://schemas.microsoft.com/office/drawing/2014/main" id="{E5505F30-FACB-371F-DC34-F53D0142B26E}"/>
              </a:ext>
            </a:extLst>
          </p:cNvPr>
          <p:cNvGraphicFramePr>
            <a:graphicFrameLocks noGrp="1"/>
          </p:cNvGraphicFramePr>
          <p:nvPr>
            <p:extLst>
              <p:ext uri="{D42A27DB-BD31-4B8C-83A1-F6EECF244321}">
                <p14:modId xmlns:p14="http://schemas.microsoft.com/office/powerpoint/2010/main" val="1768652686"/>
              </p:ext>
            </p:extLst>
          </p:nvPr>
        </p:nvGraphicFramePr>
        <p:xfrm>
          <a:off x="1460827" y="4889722"/>
          <a:ext cx="9079617" cy="1400175"/>
        </p:xfrm>
        <a:graphic>
          <a:graphicData uri="http://schemas.openxmlformats.org/drawingml/2006/table">
            <a:tbl>
              <a:tblPr>
                <a:tableStyleId>{5C22544A-7EE6-4342-B048-85BDC9FD1C3A}</a:tableStyleId>
              </a:tblPr>
              <a:tblGrid>
                <a:gridCol w="373365">
                  <a:extLst>
                    <a:ext uri="{9D8B030D-6E8A-4147-A177-3AD203B41FA5}">
                      <a16:colId xmlns:a16="http://schemas.microsoft.com/office/drawing/2014/main" val="1667055181"/>
                    </a:ext>
                  </a:extLst>
                </a:gridCol>
                <a:gridCol w="3501613">
                  <a:extLst>
                    <a:ext uri="{9D8B030D-6E8A-4147-A177-3AD203B41FA5}">
                      <a16:colId xmlns:a16="http://schemas.microsoft.com/office/drawing/2014/main" val="953174105"/>
                    </a:ext>
                  </a:extLst>
                </a:gridCol>
                <a:gridCol w="5204639">
                  <a:extLst>
                    <a:ext uri="{9D8B030D-6E8A-4147-A177-3AD203B41FA5}">
                      <a16:colId xmlns:a16="http://schemas.microsoft.com/office/drawing/2014/main" val="2886321829"/>
                    </a:ext>
                  </a:extLst>
                </a:gridCol>
              </a:tblGrid>
              <a:tr h="37320">
                <a:tc>
                  <a:txBody>
                    <a:bodyPr/>
                    <a:lstStyle/>
                    <a:p>
                      <a:pPr algn="ctr" fontAlgn="b"/>
                      <a:r>
                        <a:rPr lang="nb-NO" sz="1000" b="1" u="none" strike="noStrike" dirty="0" err="1">
                          <a:effectLst/>
                          <a:latin typeface="Calibri" panose="020F0502020204030204" pitchFamily="34" charset="0"/>
                          <a:cs typeface="Calibri" panose="020F0502020204030204" pitchFamily="34" charset="0"/>
                        </a:rPr>
                        <a:t>S.No</a:t>
                      </a:r>
                      <a:endParaRPr lang="nb-NO"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solidFill>
                      <a:schemeClr val="accent1">
                        <a:lumMod val="60000"/>
                        <a:lumOff val="40000"/>
                      </a:schemeClr>
                    </a:solidFill>
                  </a:tcPr>
                </a:tc>
                <a:tc>
                  <a:txBody>
                    <a:bodyPr/>
                    <a:lstStyle/>
                    <a:p>
                      <a:pPr algn="l" fontAlgn="b"/>
                      <a:r>
                        <a:rPr lang="en-US" sz="1000" b="1" u="none" strike="noStrike" dirty="0">
                          <a:effectLst/>
                          <a:latin typeface="Calibri" panose="020F0502020204030204" pitchFamily="34" charset="0"/>
                          <a:cs typeface="Calibri" panose="020F0502020204030204" pitchFamily="34" charset="0"/>
                        </a:rPr>
                        <a:t>High level RA on the identified  Scope.</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solidFill>
                      <a:schemeClr val="accent1">
                        <a:lumMod val="60000"/>
                        <a:lumOff val="40000"/>
                      </a:schemeClr>
                    </a:solidFill>
                  </a:tcPr>
                </a:tc>
                <a:tc>
                  <a:txBody>
                    <a:bodyPr/>
                    <a:lstStyle/>
                    <a:p>
                      <a:pPr algn="l" fontAlgn="b"/>
                      <a:r>
                        <a:rPr lang="nb-NO" sz="1000" b="1" u="none" strike="noStrike" dirty="0" err="1">
                          <a:effectLst/>
                          <a:latin typeface="Calibri" panose="020F0502020204030204" pitchFamily="34" charset="0"/>
                          <a:cs typeface="Calibri" panose="020F0502020204030204" pitchFamily="34" charset="0"/>
                        </a:rPr>
                        <a:t>Mitigation</a:t>
                      </a:r>
                      <a:r>
                        <a:rPr lang="nb-NO" sz="1000" b="1" u="none" strike="noStrike" dirty="0">
                          <a:effectLst/>
                          <a:latin typeface="Calibri" panose="020F0502020204030204" pitchFamily="34" charset="0"/>
                          <a:cs typeface="Calibri" panose="020F0502020204030204" pitchFamily="34" charset="0"/>
                        </a:rPr>
                        <a:t> </a:t>
                      </a:r>
                      <a:r>
                        <a:rPr lang="nb-NO" sz="1000" b="1" u="none" strike="noStrike" dirty="0" err="1">
                          <a:effectLst/>
                          <a:latin typeface="Calibri" panose="020F0502020204030204" pitchFamily="34" charset="0"/>
                          <a:cs typeface="Calibri" panose="020F0502020204030204" pitchFamily="34" charset="0"/>
                        </a:rPr>
                        <a:t>measures</a:t>
                      </a:r>
                      <a:endParaRPr lang="nb-NO"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849065160"/>
                  </a:ext>
                </a:extLst>
              </a:tr>
              <a:tr h="142695">
                <a:tc>
                  <a:txBody>
                    <a:bodyPr/>
                    <a:lstStyle/>
                    <a:p>
                      <a:pPr algn="ctr" fontAlgn="t"/>
                      <a:r>
                        <a:rPr lang="nb-NO" sz="1000" u="none" strike="noStrike" dirty="0">
                          <a:effectLst/>
                          <a:latin typeface="Calibri" panose="020F0502020204030204" pitchFamily="34" charset="0"/>
                          <a:cs typeface="Calibri" panose="020F0502020204030204" pitchFamily="34" charset="0"/>
                        </a:rPr>
                        <a:t>1</a:t>
                      </a:r>
                      <a:endParaRPr lang="nb-NO"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t"/>
                      <a:r>
                        <a:rPr lang="en-US" sz="1000" u="none" strike="noStrike" dirty="0">
                          <a:effectLst/>
                          <a:latin typeface="Calibri" panose="020F0502020204030204" pitchFamily="34" charset="0"/>
                          <a:cs typeface="Calibri" panose="020F0502020204030204" pitchFamily="34" charset="0"/>
                        </a:rPr>
                        <a:t>Adversaries may use Valid Accounts(stolen from a student) to log into a computer in NTNU and e Remote Desktop Protocol (RDP). The adversary may then perform actions as the logged-on user.</a:t>
                      </a:r>
                      <a:br>
                        <a:rPr lang="en-US" sz="1000" u="none" strike="noStrike" dirty="0">
                          <a:effectLst/>
                          <a:latin typeface="Calibri" panose="020F0502020204030204" pitchFamily="34" charset="0"/>
                          <a:cs typeface="Calibri" panose="020F0502020204030204" pitchFamily="34" charset="0"/>
                        </a:rPr>
                      </a:br>
                      <a:r>
                        <a:rPr lang="en-US" sz="1000" u="none" strike="noStrike" dirty="0">
                          <a:effectLst/>
                          <a:latin typeface="Calibri" panose="020F0502020204030204" pitchFamily="34" charset="0"/>
                          <a:cs typeface="Calibri" panose="020F0502020204030204" pitchFamily="34" charset="0"/>
                        </a:rPr>
                        <a:t> </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t"/>
                      <a:br>
                        <a:rPr lang="en-US" sz="1000" u="none" strike="noStrike" dirty="0">
                          <a:effectLst/>
                          <a:latin typeface="Calibri" panose="020F0502020204030204" pitchFamily="34" charset="0"/>
                          <a:cs typeface="Calibri" panose="020F0502020204030204" pitchFamily="34" charset="0"/>
                        </a:rPr>
                      </a:br>
                      <a:r>
                        <a:rPr lang="en-US" sz="1000" u="none" strike="noStrike" dirty="0">
                          <a:effectLst/>
                          <a:latin typeface="Calibri" panose="020F0502020204030204" pitchFamily="34" charset="0"/>
                          <a:cs typeface="Calibri" panose="020F0502020204030204" pitchFamily="34" charset="0"/>
                        </a:rPr>
                        <a:t>Audit the Remote Desktop Users group membership regularly. Remove unnecessary accounts and groups from Remote Desktop Users groups.</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extLst>
                  <a:ext uri="{0D108BD9-81ED-4DB2-BD59-A6C34878D82A}">
                    <a16:rowId xmlns:a16="http://schemas.microsoft.com/office/drawing/2014/main" val="2320792362"/>
                  </a:ext>
                </a:extLst>
              </a:tr>
              <a:tr h="142695">
                <a:tc>
                  <a:txBody>
                    <a:bodyPr/>
                    <a:lstStyle/>
                    <a:p>
                      <a:pPr algn="ctr" fontAlgn="t"/>
                      <a:r>
                        <a:rPr lang="nb-NO" sz="1000" b="0" i="0" u="none" strike="noStrike" dirty="0">
                          <a:solidFill>
                            <a:srgbClr val="000000"/>
                          </a:solidFill>
                          <a:effectLst/>
                          <a:latin typeface="Calibri" panose="020F0502020204030204" pitchFamily="34" charset="0"/>
                          <a:cs typeface="Calibri" panose="020F0502020204030204" pitchFamily="34" charset="0"/>
                        </a:rPr>
                        <a:t>4</a:t>
                      </a:r>
                    </a:p>
                  </a:txBody>
                  <a:tcPr marL="9525" marR="9525" marT="9525" marB="0"/>
                </a:tc>
                <a:tc>
                  <a:txBody>
                    <a:bodyPr/>
                    <a:lstStyle/>
                    <a:p>
                      <a:pPr algn="l" fontAlgn="t"/>
                      <a:r>
                        <a:rPr lang="en-US" sz="1000" b="0" i="0" u="none" strike="noStrike">
                          <a:solidFill>
                            <a:srgbClr val="000000"/>
                          </a:solidFill>
                          <a:effectLst/>
                          <a:latin typeface="Calibri" panose="020F0502020204030204" pitchFamily="34" charset="0"/>
                          <a:cs typeface="Calibri" panose="020F0502020204030204" pitchFamily="34" charset="0"/>
                        </a:rPr>
                        <a:t>Initial Access consists of techniques that use various entry vectors to gain their initial foothold within the Ferry nework.(MA-OS1 and MA-OS2/Portable OS)</a:t>
                      </a:r>
                    </a:p>
                  </a:txBody>
                  <a:tcPr marL="9525" marR="9525" marT="9525" marB="0"/>
                </a:tc>
                <a:tc>
                  <a:txBody>
                    <a:bodyPr/>
                    <a:lstStyle/>
                    <a:p>
                      <a:pPr algn="l" fontAlgn="t"/>
                      <a:r>
                        <a:rPr lang="en-US" sz="1000" b="0" i="0" u="none" strike="noStrike" dirty="0">
                          <a:solidFill>
                            <a:srgbClr val="000000"/>
                          </a:solidFill>
                          <a:effectLst/>
                          <a:latin typeface="Calibri" panose="020F0502020204030204" pitchFamily="34" charset="0"/>
                          <a:cs typeface="Calibri" panose="020F0502020204030204" pitchFamily="34" charset="0"/>
                        </a:rPr>
                        <a:t>Establish approved support mechanism like secured remote access, secured portable media, clean support computer and secured remote access to access any internal PC and PLC's if there is any process control hardware.</a:t>
                      </a:r>
                      <a:br>
                        <a:rPr lang="en-US" sz="1000" b="0" i="0" u="none" strike="noStrike" dirty="0">
                          <a:solidFill>
                            <a:srgbClr val="000000"/>
                          </a:solidFill>
                          <a:effectLst/>
                          <a:latin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cs typeface="Calibri" panose="020F0502020204030204" pitchFamily="34" charset="0"/>
                        </a:rPr>
                        <a:t>Jump servers should be properly controlled like Regular patching, minimal applications, AV scan etc.</a:t>
                      </a:r>
                    </a:p>
                  </a:txBody>
                  <a:tcPr marL="9525" marR="9525" marT="9525" marB="0"/>
                </a:tc>
                <a:extLst>
                  <a:ext uri="{0D108BD9-81ED-4DB2-BD59-A6C34878D82A}">
                    <a16:rowId xmlns:a16="http://schemas.microsoft.com/office/drawing/2014/main" val="311280030"/>
                  </a:ext>
                </a:extLst>
              </a:tr>
            </a:tbl>
          </a:graphicData>
        </a:graphic>
      </p:graphicFrame>
    </p:spTree>
    <p:extLst>
      <p:ext uri="{BB962C8B-B14F-4D97-AF65-F5344CB8AC3E}">
        <p14:creationId xmlns:p14="http://schemas.microsoft.com/office/powerpoint/2010/main" val="378540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B8A4D794-36FB-DD61-42DE-7881A74A39E0}"/>
              </a:ext>
            </a:extLst>
          </p:cNvPr>
          <p:cNvCxnSpPr>
            <a:cxnSpLocks/>
            <a:stCxn id="47" idx="1"/>
          </p:cNvCxnSpPr>
          <p:nvPr/>
        </p:nvCxnSpPr>
        <p:spPr>
          <a:xfrm flipH="1">
            <a:off x="7463585" y="1824991"/>
            <a:ext cx="166474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208D971-BB60-42CE-A480-B33FB12B1B18}"/>
              </a:ext>
            </a:extLst>
          </p:cNvPr>
          <p:cNvCxnSpPr>
            <a:cxnSpLocks/>
            <a:endCxn id="49" idx="3"/>
          </p:cNvCxnSpPr>
          <p:nvPr/>
        </p:nvCxnSpPr>
        <p:spPr>
          <a:xfrm flipH="1">
            <a:off x="3102211" y="2757380"/>
            <a:ext cx="192369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23EF78A-2C00-4A50-A9CB-BF50B76C6D4E}"/>
              </a:ext>
            </a:extLst>
          </p:cNvPr>
          <p:cNvCxnSpPr>
            <a:cxnSpLocks/>
            <a:endCxn id="11" idx="3"/>
          </p:cNvCxnSpPr>
          <p:nvPr/>
        </p:nvCxnSpPr>
        <p:spPr>
          <a:xfrm flipH="1">
            <a:off x="3102533" y="1509255"/>
            <a:ext cx="193127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C5BB06E-C00F-4F05-B47E-E8CC078C2DA2}"/>
              </a:ext>
            </a:extLst>
          </p:cNvPr>
          <p:cNvSpPr/>
          <p:nvPr/>
        </p:nvSpPr>
        <p:spPr>
          <a:xfrm>
            <a:off x="1313386" y="1255466"/>
            <a:ext cx="1789147" cy="507578"/>
          </a:xfrm>
          <a:prstGeom prst="rect">
            <a:avLst/>
          </a:prstGeom>
          <a:solidFill>
            <a:srgbClr val="F68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Roboto" panose="02000000000000000000" pitchFamily="2" charset="0"/>
                <a:ea typeface="Roboto" panose="02000000000000000000" pitchFamily="2" charset="0"/>
              </a:rPr>
              <a:t> internal spear phishing </a:t>
            </a:r>
          </a:p>
        </p:txBody>
      </p:sp>
      <p:sp>
        <p:nvSpPr>
          <p:cNvPr id="15" name="Rectangle 14">
            <a:extLst>
              <a:ext uri="{FF2B5EF4-FFF2-40B4-BE49-F238E27FC236}">
                <a16:creationId xmlns:a16="http://schemas.microsoft.com/office/drawing/2014/main" id="{7715B501-5A57-491A-B412-AB4FF49B91E1}"/>
              </a:ext>
            </a:extLst>
          </p:cNvPr>
          <p:cNvSpPr/>
          <p:nvPr/>
        </p:nvSpPr>
        <p:spPr>
          <a:xfrm>
            <a:off x="5455623" y="819418"/>
            <a:ext cx="1632325" cy="507578"/>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Roboto" panose="02000000000000000000" pitchFamily="2" charset="0"/>
                <a:ea typeface="Roboto" panose="02000000000000000000" pitchFamily="2" charset="0"/>
              </a:rPr>
              <a:t>System Discovery and Credential Harvesting Campaign</a:t>
            </a:r>
          </a:p>
        </p:txBody>
      </p:sp>
      <p:pic>
        <p:nvPicPr>
          <p:cNvPr id="40" name="Picture 39">
            <a:extLst>
              <a:ext uri="{FF2B5EF4-FFF2-40B4-BE49-F238E27FC236}">
                <a16:creationId xmlns:a16="http://schemas.microsoft.com/office/drawing/2014/main" id="{EA2055A9-344D-4E51-8A88-31FD804E7E55}"/>
              </a:ext>
            </a:extLst>
          </p:cNvPr>
          <p:cNvPicPr>
            <a:picLocks noChangeAspect="1"/>
          </p:cNvPicPr>
          <p:nvPr/>
        </p:nvPicPr>
        <p:blipFill>
          <a:blip r:embed="rId2"/>
          <a:stretch>
            <a:fillRect/>
          </a:stretch>
        </p:blipFill>
        <p:spPr>
          <a:xfrm>
            <a:off x="5455624" y="525736"/>
            <a:ext cx="1632325" cy="293682"/>
          </a:xfrm>
          <a:prstGeom prst="rect">
            <a:avLst/>
          </a:prstGeom>
        </p:spPr>
      </p:pic>
      <p:sp>
        <p:nvSpPr>
          <p:cNvPr id="49" name="Rectangle 48">
            <a:extLst>
              <a:ext uri="{FF2B5EF4-FFF2-40B4-BE49-F238E27FC236}">
                <a16:creationId xmlns:a16="http://schemas.microsoft.com/office/drawing/2014/main" id="{801DB6CF-C2B3-419A-919F-0AB298F38F29}"/>
              </a:ext>
            </a:extLst>
          </p:cNvPr>
          <p:cNvSpPr/>
          <p:nvPr/>
        </p:nvSpPr>
        <p:spPr>
          <a:xfrm>
            <a:off x="1313064" y="2503591"/>
            <a:ext cx="1789147" cy="507578"/>
          </a:xfrm>
          <a:prstGeom prst="rect">
            <a:avLst/>
          </a:prstGeom>
          <a:solidFill>
            <a:srgbClr val="F68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Roboto" panose="02000000000000000000" pitchFamily="2" charset="0"/>
                <a:ea typeface="Roboto" panose="02000000000000000000" pitchFamily="2" charset="0"/>
              </a:rPr>
              <a:t>Malicious Software</a:t>
            </a:r>
          </a:p>
        </p:txBody>
      </p:sp>
      <p:cxnSp>
        <p:nvCxnSpPr>
          <p:cNvPr id="67" name="Straight Connector 66">
            <a:extLst>
              <a:ext uri="{FF2B5EF4-FFF2-40B4-BE49-F238E27FC236}">
                <a16:creationId xmlns:a16="http://schemas.microsoft.com/office/drawing/2014/main" id="{6D2CC07D-E838-4E8F-9B17-8BB13DAC4D93}"/>
              </a:ext>
            </a:extLst>
          </p:cNvPr>
          <p:cNvCxnSpPr>
            <a:cxnSpLocks/>
            <a:stCxn id="15" idx="2"/>
            <a:endCxn id="14" idx="0"/>
          </p:cNvCxnSpPr>
          <p:nvPr/>
        </p:nvCxnSpPr>
        <p:spPr>
          <a:xfrm flipH="1">
            <a:off x="6271785" y="1326996"/>
            <a:ext cx="1" cy="8671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3BF25D1-B4B3-43D7-A40A-3B939DECD6EC}"/>
              </a:ext>
            </a:extLst>
          </p:cNvPr>
          <p:cNvCxnSpPr>
            <a:cxnSpLocks/>
            <a:endCxn id="14" idx="2"/>
          </p:cNvCxnSpPr>
          <p:nvPr/>
        </p:nvCxnSpPr>
        <p:spPr>
          <a:xfrm>
            <a:off x="5029853" y="1509255"/>
            <a:ext cx="425769" cy="3157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3A385FB-7F23-41E6-9F5C-C3082781B450}"/>
              </a:ext>
            </a:extLst>
          </p:cNvPr>
          <p:cNvCxnSpPr>
            <a:cxnSpLocks/>
            <a:endCxn id="14" idx="2"/>
          </p:cNvCxnSpPr>
          <p:nvPr/>
        </p:nvCxnSpPr>
        <p:spPr>
          <a:xfrm flipV="1">
            <a:off x="5033805" y="1824991"/>
            <a:ext cx="421817" cy="93238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43A3056B-032D-48DC-8763-94A314ACFF15}"/>
              </a:ext>
            </a:extLst>
          </p:cNvPr>
          <p:cNvSpPr/>
          <p:nvPr/>
        </p:nvSpPr>
        <p:spPr>
          <a:xfrm>
            <a:off x="5455622" y="1413706"/>
            <a:ext cx="1632325" cy="822569"/>
          </a:xfrm>
          <a:prstGeom prst="ellipse">
            <a:avLst/>
          </a:prstGeom>
          <a:solidFill>
            <a:srgbClr val="3DA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Roboto" panose="02000000000000000000" pitchFamily="2" charset="0"/>
                <a:ea typeface="Roboto" panose="02000000000000000000" pitchFamily="2" charset="0"/>
              </a:rPr>
              <a:t>Scenario 2: Gaining sensitive information about the system</a:t>
            </a:r>
          </a:p>
        </p:txBody>
      </p:sp>
      <p:sp>
        <p:nvSpPr>
          <p:cNvPr id="182" name="Rectangle 181">
            <a:extLst>
              <a:ext uri="{FF2B5EF4-FFF2-40B4-BE49-F238E27FC236}">
                <a16:creationId xmlns:a16="http://schemas.microsoft.com/office/drawing/2014/main" id="{4886FA08-9C90-420E-A92A-3E2EF6778952}"/>
              </a:ext>
            </a:extLst>
          </p:cNvPr>
          <p:cNvSpPr/>
          <p:nvPr/>
        </p:nvSpPr>
        <p:spPr>
          <a:xfrm>
            <a:off x="1305492" y="245449"/>
            <a:ext cx="1779602" cy="357747"/>
          </a:xfrm>
          <a:prstGeom prst="rect">
            <a:avLst/>
          </a:prstGeom>
          <a:solidFill>
            <a:srgbClr val="F68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Threat</a:t>
            </a:r>
          </a:p>
        </p:txBody>
      </p:sp>
      <p:sp>
        <p:nvSpPr>
          <p:cNvPr id="185" name="Rectangle 184">
            <a:extLst>
              <a:ext uri="{FF2B5EF4-FFF2-40B4-BE49-F238E27FC236}">
                <a16:creationId xmlns:a16="http://schemas.microsoft.com/office/drawing/2014/main" id="{8ABC8E52-D7BB-4141-AF11-75D42F5C0CDB}"/>
              </a:ext>
            </a:extLst>
          </p:cNvPr>
          <p:cNvSpPr/>
          <p:nvPr/>
        </p:nvSpPr>
        <p:spPr>
          <a:xfrm>
            <a:off x="3147699" y="235379"/>
            <a:ext cx="1779602" cy="357747"/>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Preventative Barrier</a:t>
            </a:r>
          </a:p>
        </p:txBody>
      </p:sp>
      <p:sp>
        <p:nvSpPr>
          <p:cNvPr id="190" name="Rectangle 189">
            <a:extLst>
              <a:ext uri="{FF2B5EF4-FFF2-40B4-BE49-F238E27FC236}">
                <a16:creationId xmlns:a16="http://schemas.microsoft.com/office/drawing/2014/main" id="{09A89CAA-588B-44B1-8A94-5A0C5830852C}"/>
              </a:ext>
            </a:extLst>
          </p:cNvPr>
          <p:cNvSpPr/>
          <p:nvPr/>
        </p:nvSpPr>
        <p:spPr>
          <a:xfrm>
            <a:off x="7545067" y="235379"/>
            <a:ext cx="1321641" cy="367817"/>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Mitigative Barrier</a:t>
            </a:r>
          </a:p>
        </p:txBody>
      </p:sp>
      <p:sp>
        <p:nvSpPr>
          <p:cNvPr id="191" name="Rectangle 190">
            <a:extLst>
              <a:ext uri="{FF2B5EF4-FFF2-40B4-BE49-F238E27FC236}">
                <a16:creationId xmlns:a16="http://schemas.microsoft.com/office/drawing/2014/main" id="{BCBC8818-40E9-4340-9CE9-62CD3D35BEA3}"/>
              </a:ext>
            </a:extLst>
          </p:cNvPr>
          <p:cNvSpPr/>
          <p:nvPr/>
        </p:nvSpPr>
        <p:spPr>
          <a:xfrm>
            <a:off x="9128326" y="235379"/>
            <a:ext cx="1396477" cy="357747"/>
          </a:xfrm>
          <a:prstGeom prst="rect">
            <a:avLst/>
          </a:prstGeom>
          <a:solidFill>
            <a:srgbClr val="EE1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Consequence</a:t>
            </a:r>
          </a:p>
        </p:txBody>
      </p:sp>
      <p:sp>
        <p:nvSpPr>
          <p:cNvPr id="192" name="Rectangle 191">
            <a:extLst>
              <a:ext uri="{FF2B5EF4-FFF2-40B4-BE49-F238E27FC236}">
                <a16:creationId xmlns:a16="http://schemas.microsoft.com/office/drawing/2014/main" id="{F6CCE450-5F17-49A4-8324-DE0C4AC3BE33}"/>
              </a:ext>
            </a:extLst>
          </p:cNvPr>
          <p:cNvSpPr/>
          <p:nvPr/>
        </p:nvSpPr>
        <p:spPr>
          <a:xfrm>
            <a:off x="5455622" y="235379"/>
            <a:ext cx="1632325" cy="204848"/>
          </a:xfrm>
          <a:prstGeom prst="rect">
            <a:avLst/>
          </a:prstGeom>
          <a:solidFill>
            <a:srgbClr val="3DA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latin typeface="Roboto" panose="02000000000000000000" pitchFamily="2" charset="0"/>
                <a:ea typeface="Roboto" panose="02000000000000000000" pitchFamily="2" charset="0"/>
              </a:rPr>
              <a:t>Top Event</a:t>
            </a:r>
          </a:p>
        </p:txBody>
      </p:sp>
      <p:sp>
        <p:nvSpPr>
          <p:cNvPr id="46" name="Rectangle 45">
            <a:extLst>
              <a:ext uri="{FF2B5EF4-FFF2-40B4-BE49-F238E27FC236}">
                <a16:creationId xmlns:a16="http://schemas.microsoft.com/office/drawing/2014/main" id="{97AE371E-2E40-4475-9581-69FB9EEE1E23}"/>
              </a:ext>
            </a:extLst>
          </p:cNvPr>
          <p:cNvSpPr/>
          <p:nvPr/>
        </p:nvSpPr>
        <p:spPr>
          <a:xfrm>
            <a:off x="3157235" y="1255467"/>
            <a:ext cx="1779602" cy="507578"/>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sz="1000" dirty="0">
                <a:solidFill>
                  <a:schemeClr val="tx1"/>
                </a:solidFill>
                <a:latin typeface="Roboto" panose="02000000000000000000" pitchFamily="2" charset="0"/>
                <a:ea typeface="Roboto" panose="02000000000000000000" pitchFamily="2" charset="0"/>
              </a:rPr>
              <a:t>Email Gateways</a:t>
            </a:r>
          </a:p>
        </p:txBody>
      </p:sp>
      <p:sp>
        <p:nvSpPr>
          <p:cNvPr id="47" name="Rectangle 46">
            <a:extLst>
              <a:ext uri="{FF2B5EF4-FFF2-40B4-BE49-F238E27FC236}">
                <a16:creationId xmlns:a16="http://schemas.microsoft.com/office/drawing/2014/main" id="{E7EE4F72-92BF-8E8B-44DD-F61256D1096D}"/>
              </a:ext>
            </a:extLst>
          </p:cNvPr>
          <p:cNvSpPr/>
          <p:nvPr/>
        </p:nvSpPr>
        <p:spPr>
          <a:xfrm>
            <a:off x="9128326" y="1571202"/>
            <a:ext cx="1404059" cy="507578"/>
          </a:xfrm>
          <a:prstGeom prst="rect">
            <a:avLst/>
          </a:prstGeom>
          <a:solidFill>
            <a:srgbClr val="EE1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Roboto" panose="02000000000000000000" pitchFamily="2" charset="0"/>
                <a:ea typeface="Roboto" panose="02000000000000000000" pitchFamily="2" charset="0"/>
              </a:rPr>
              <a:t>Attackers with more information about the system</a:t>
            </a:r>
          </a:p>
        </p:txBody>
      </p:sp>
      <p:cxnSp>
        <p:nvCxnSpPr>
          <p:cNvPr id="54" name="Straight Connector 53">
            <a:extLst>
              <a:ext uri="{FF2B5EF4-FFF2-40B4-BE49-F238E27FC236}">
                <a16:creationId xmlns:a16="http://schemas.microsoft.com/office/drawing/2014/main" id="{637DB8E0-A0F3-137C-4528-952C9B4A6B89}"/>
              </a:ext>
            </a:extLst>
          </p:cNvPr>
          <p:cNvCxnSpPr>
            <a:cxnSpLocks/>
            <a:endCxn id="14" idx="6"/>
          </p:cNvCxnSpPr>
          <p:nvPr/>
        </p:nvCxnSpPr>
        <p:spPr>
          <a:xfrm flipH="1">
            <a:off x="7087947" y="1824991"/>
            <a:ext cx="4305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13EA1C2-BF9C-F2EA-24D1-12F80A652A52}"/>
              </a:ext>
            </a:extLst>
          </p:cNvPr>
          <p:cNvSpPr/>
          <p:nvPr/>
        </p:nvSpPr>
        <p:spPr>
          <a:xfrm>
            <a:off x="7548016" y="1571201"/>
            <a:ext cx="1318692" cy="507579"/>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GB" sz="1000" dirty="0">
              <a:solidFill>
                <a:schemeClr val="tx1"/>
              </a:solidFill>
              <a:latin typeface="Roboto" panose="02000000000000000000" pitchFamily="2" charset="0"/>
              <a:ea typeface="Roboto" panose="02000000000000000000" pitchFamily="2" charset="0"/>
            </a:endParaRPr>
          </a:p>
        </p:txBody>
      </p:sp>
      <p:sp>
        <p:nvSpPr>
          <p:cNvPr id="12" name="Rectangle 11">
            <a:extLst>
              <a:ext uri="{FF2B5EF4-FFF2-40B4-BE49-F238E27FC236}">
                <a16:creationId xmlns:a16="http://schemas.microsoft.com/office/drawing/2014/main" id="{9EBA8839-9B55-56D5-3755-627758D3AD68}"/>
              </a:ext>
            </a:extLst>
          </p:cNvPr>
          <p:cNvSpPr/>
          <p:nvPr/>
        </p:nvSpPr>
        <p:spPr>
          <a:xfrm>
            <a:off x="1313064" y="3143699"/>
            <a:ext cx="1789147" cy="507578"/>
          </a:xfrm>
          <a:prstGeom prst="rect">
            <a:avLst/>
          </a:prstGeom>
          <a:solidFill>
            <a:srgbClr val="F68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Roboto" panose="02000000000000000000" pitchFamily="2" charset="0"/>
                <a:ea typeface="Roboto" panose="02000000000000000000" pitchFamily="2" charset="0"/>
              </a:rPr>
              <a:t>Compromised Credentials</a:t>
            </a:r>
          </a:p>
        </p:txBody>
      </p:sp>
      <p:sp>
        <p:nvSpPr>
          <p:cNvPr id="13" name="Rectangle 12">
            <a:extLst>
              <a:ext uri="{FF2B5EF4-FFF2-40B4-BE49-F238E27FC236}">
                <a16:creationId xmlns:a16="http://schemas.microsoft.com/office/drawing/2014/main" id="{1A2766C0-6C13-386B-06BF-D471028C6FA4}"/>
              </a:ext>
            </a:extLst>
          </p:cNvPr>
          <p:cNvSpPr/>
          <p:nvPr/>
        </p:nvSpPr>
        <p:spPr>
          <a:xfrm>
            <a:off x="1305492" y="1895573"/>
            <a:ext cx="1796719" cy="475489"/>
          </a:xfrm>
          <a:prstGeom prst="rect">
            <a:avLst/>
          </a:prstGeom>
          <a:solidFill>
            <a:srgbClr val="FCC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Roboto" panose="02000000000000000000" pitchFamily="2" charset="0"/>
                <a:ea typeface="Roboto" panose="02000000000000000000" pitchFamily="2" charset="0"/>
              </a:rPr>
              <a:t>Email Gateways Monitoring tools do not usually scan internal emails</a:t>
            </a:r>
          </a:p>
        </p:txBody>
      </p:sp>
      <p:sp>
        <p:nvSpPr>
          <p:cNvPr id="16" name="Rectangle 15">
            <a:extLst>
              <a:ext uri="{FF2B5EF4-FFF2-40B4-BE49-F238E27FC236}">
                <a16:creationId xmlns:a16="http://schemas.microsoft.com/office/drawing/2014/main" id="{76462E8C-78E6-2351-19B8-598E741B6B7A}"/>
              </a:ext>
            </a:extLst>
          </p:cNvPr>
          <p:cNvSpPr/>
          <p:nvPr/>
        </p:nvSpPr>
        <p:spPr>
          <a:xfrm rot="16200000">
            <a:off x="584785" y="1955537"/>
            <a:ext cx="839380" cy="355560"/>
          </a:xfrm>
          <a:prstGeom prst="rect">
            <a:avLst/>
          </a:prstGeom>
          <a:solidFill>
            <a:srgbClr val="FCC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latin typeface="Roboto" panose="02000000000000000000" pitchFamily="2" charset="0"/>
                <a:ea typeface="Roboto" panose="02000000000000000000" pitchFamily="2" charset="0"/>
              </a:rPr>
              <a:t>Escalation Factor</a:t>
            </a:r>
          </a:p>
        </p:txBody>
      </p:sp>
      <p:cxnSp>
        <p:nvCxnSpPr>
          <p:cNvPr id="18" name="Straight Connector 17">
            <a:extLst>
              <a:ext uri="{FF2B5EF4-FFF2-40B4-BE49-F238E27FC236}">
                <a16:creationId xmlns:a16="http://schemas.microsoft.com/office/drawing/2014/main" id="{903C8323-02EC-8430-11F2-2F754A3B17F9}"/>
              </a:ext>
            </a:extLst>
          </p:cNvPr>
          <p:cNvCxnSpPr>
            <a:cxnSpLocks/>
            <a:endCxn id="12" idx="3"/>
          </p:cNvCxnSpPr>
          <p:nvPr/>
        </p:nvCxnSpPr>
        <p:spPr>
          <a:xfrm flipH="1">
            <a:off x="3102211" y="3397487"/>
            <a:ext cx="1923690" cy="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7DB0CBB-6DE0-7109-8E28-718A7BA6D0D9}"/>
              </a:ext>
            </a:extLst>
          </p:cNvPr>
          <p:cNvCxnSpPr>
            <a:cxnSpLocks/>
            <a:endCxn id="14" idx="2"/>
          </p:cNvCxnSpPr>
          <p:nvPr/>
        </p:nvCxnSpPr>
        <p:spPr>
          <a:xfrm flipV="1">
            <a:off x="5025901" y="1824991"/>
            <a:ext cx="429721" cy="158370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5D71B22-1FD6-27F8-CFA2-28E6512A10D1}"/>
              </a:ext>
            </a:extLst>
          </p:cNvPr>
          <p:cNvCxnSpPr>
            <a:cxnSpLocks/>
            <a:endCxn id="46" idx="2"/>
          </p:cNvCxnSpPr>
          <p:nvPr/>
        </p:nvCxnSpPr>
        <p:spPr>
          <a:xfrm flipV="1">
            <a:off x="3761232" y="1763045"/>
            <a:ext cx="285804" cy="37027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E819BF1-8E36-2239-EFCB-3D606DB86D4F}"/>
              </a:ext>
            </a:extLst>
          </p:cNvPr>
          <p:cNvCxnSpPr>
            <a:cxnSpLocks/>
            <a:endCxn id="13" idx="3"/>
          </p:cNvCxnSpPr>
          <p:nvPr/>
        </p:nvCxnSpPr>
        <p:spPr>
          <a:xfrm flipH="1">
            <a:off x="3102211" y="2133317"/>
            <a:ext cx="659021" cy="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6" name="Table 35">
            <a:extLst>
              <a:ext uri="{FF2B5EF4-FFF2-40B4-BE49-F238E27FC236}">
                <a16:creationId xmlns:a16="http://schemas.microsoft.com/office/drawing/2014/main" id="{5180FDB0-5A54-D89C-D061-D005A4BB8195}"/>
              </a:ext>
            </a:extLst>
          </p:cNvPr>
          <p:cNvGraphicFramePr>
            <a:graphicFrameLocks noGrp="1"/>
          </p:cNvGraphicFramePr>
          <p:nvPr>
            <p:extLst>
              <p:ext uri="{D42A27DB-BD31-4B8C-83A1-F6EECF244321}">
                <p14:modId xmlns:p14="http://schemas.microsoft.com/office/powerpoint/2010/main" val="3100809994"/>
              </p:ext>
            </p:extLst>
          </p:nvPr>
        </p:nvGraphicFramePr>
        <p:xfrm>
          <a:off x="1305492" y="4048804"/>
          <a:ext cx="9079617" cy="842010"/>
        </p:xfrm>
        <a:graphic>
          <a:graphicData uri="http://schemas.openxmlformats.org/drawingml/2006/table">
            <a:tbl>
              <a:tblPr>
                <a:tableStyleId>{5C22544A-7EE6-4342-B048-85BDC9FD1C3A}</a:tableStyleId>
              </a:tblPr>
              <a:tblGrid>
                <a:gridCol w="373365">
                  <a:extLst>
                    <a:ext uri="{9D8B030D-6E8A-4147-A177-3AD203B41FA5}">
                      <a16:colId xmlns:a16="http://schemas.microsoft.com/office/drawing/2014/main" val="69153024"/>
                    </a:ext>
                  </a:extLst>
                </a:gridCol>
                <a:gridCol w="3501613">
                  <a:extLst>
                    <a:ext uri="{9D8B030D-6E8A-4147-A177-3AD203B41FA5}">
                      <a16:colId xmlns:a16="http://schemas.microsoft.com/office/drawing/2014/main" val="38050538"/>
                    </a:ext>
                  </a:extLst>
                </a:gridCol>
                <a:gridCol w="5204639">
                  <a:extLst>
                    <a:ext uri="{9D8B030D-6E8A-4147-A177-3AD203B41FA5}">
                      <a16:colId xmlns:a16="http://schemas.microsoft.com/office/drawing/2014/main" val="3739824788"/>
                    </a:ext>
                  </a:extLst>
                </a:gridCol>
              </a:tblGrid>
              <a:tr h="37320">
                <a:tc>
                  <a:txBody>
                    <a:bodyPr/>
                    <a:lstStyle/>
                    <a:p>
                      <a:pPr algn="ctr" fontAlgn="b"/>
                      <a:r>
                        <a:rPr lang="nb-NO" sz="1000" b="1" u="none" strike="noStrike" dirty="0" err="1">
                          <a:effectLst/>
                          <a:latin typeface="Calibri" panose="020F0502020204030204" pitchFamily="34" charset="0"/>
                          <a:cs typeface="Calibri" panose="020F0502020204030204" pitchFamily="34" charset="0"/>
                        </a:rPr>
                        <a:t>S.No</a:t>
                      </a:r>
                      <a:endParaRPr lang="nb-NO"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solidFill>
                      <a:schemeClr val="accent1">
                        <a:lumMod val="60000"/>
                        <a:lumOff val="40000"/>
                      </a:schemeClr>
                    </a:solidFill>
                  </a:tcPr>
                </a:tc>
                <a:tc>
                  <a:txBody>
                    <a:bodyPr/>
                    <a:lstStyle/>
                    <a:p>
                      <a:pPr algn="l" fontAlgn="b"/>
                      <a:r>
                        <a:rPr lang="en-US" sz="1000" b="1" u="none" strike="noStrike" dirty="0">
                          <a:effectLst/>
                          <a:latin typeface="Calibri" panose="020F0502020204030204" pitchFamily="34" charset="0"/>
                          <a:cs typeface="Calibri" panose="020F0502020204030204" pitchFamily="34" charset="0"/>
                        </a:rPr>
                        <a:t>High level RA on the identified  Scope.</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solidFill>
                      <a:schemeClr val="accent1">
                        <a:lumMod val="60000"/>
                        <a:lumOff val="40000"/>
                      </a:schemeClr>
                    </a:solidFill>
                  </a:tcPr>
                </a:tc>
                <a:tc>
                  <a:txBody>
                    <a:bodyPr/>
                    <a:lstStyle/>
                    <a:p>
                      <a:pPr algn="l" fontAlgn="b"/>
                      <a:r>
                        <a:rPr lang="nb-NO" sz="1000" b="1" u="none" strike="noStrike" dirty="0" err="1">
                          <a:effectLst/>
                          <a:latin typeface="Calibri" panose="020F0502020204030204" pitchFamily="34" charset="0"/>
                          <a:cs typeface="Calibri" panose="020F0502020204030204" pitchFamily="34" charset="0"/>
                        </a:rPr>
                        <a:t>Mitigation</a:t>
                      </a:r>
                      <a:r>
                        <a:rPr lang="nb-NO" sz="1000" b="1" u="none" strike="noStrike" dirty="0">
                          <a:effectLst/>
                          <a:latin typeface="Calibri" panose="020F0502020204030204" pitchFamily="34" charset="0"/>
                          <a:cs typeface="Calibri" panose="020F0502020204030204" pitchFamily="34" charset="0"/>
                        </a:rPr>
                        <a:t> </a:t>
                      </a:r>
                      <a:r>
                        <a:rPr lang="nb-NO" sz="1000" b="1" u="none" strike="noStrike" dirty="0" err="1">
                          <a:effectLst/>
                          <a:latin typeface="Calibri" panose="020F0502020204030204" pitchFamily="34" charset="0"/>
                          <a:cs typeface="Calibri" panose="020F0502020204030204" pitchFamily="34" charset="0"/>
                        </a:rPr>
                        <a:t>measures</a:t>
                      </a:r>
                      <a:endParaRPr lang="nb-NO"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3805827763"/>
                  </a:ext>
                </a:extLst>
              </a:tr>
              <a:tr h="142695">
                <a:tc>
                  <a:txBody>
                    <a:bodyPr/>
                    <a:lstStyle/>
                    <a:p>
                      <a:pPr algn="ctr" fontAlgn="t"/>
                      <a:r>
                        <a:rPr lang="nb-NO" sz="1100" b="0" i="0" u="none" strike="noStrike" dirty="0">
                          <a:solidFill>
                            <a:srgbClr val="000000"/>
                          </a:solidFill>
                          <a:effectLst/>
                          <a:latin typeface="Calibri" panose="020F0502020204030204" pitchFamily="34" charset="0"/>
                        </a:rPr>
                        <a:t>2</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Adversaries may use internal spearphishing to gain access to additional information  by controlling the NTNU's server/device with previously installed malware or by compromising the account credentials of the user.</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Monitor email gateways usually do not scan internal email.</a:t>
                      </a:r>
                    </a:p>
                  </a:txBody>
                  <a:tcPr marL="9525" marR="9525" marT="9525" marB="0"/>
                </a:tc>
                <a:extLst>
                  <a:ext uri="{0D108BD9-81ED-4DB2-BD59-A6C34878D82A}">
                    <a16:rowId xmlns:a16="http://schemas.microsoft.com/office/drawing/2014/main" val="2926759982"/>
                  </a:ext>
                </a:extLst>
              </a:tr>
            </a:tbl>
          </a:graphicData>
        </a:graphic>
      </p:graphicFrame>
    </p:spTree>
    <p:extLst>
      <p:ext uri="{BB962C8B-B14F-4D97-AF65-F5344CB8AC3E}">
        <p14:creationId xmlns:p14="http://schemas.microsoft.com/office/powerpoint/2010/main" val="750476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B8A4D794-36FB-DD61-42DE-7881A74A39E0}"/>
              </a:ext>
            </a:extLst>
          </p:cNvPr>
          <p:cNvCxnSpPr>
            <a:cxnSpLocks/>
            <a:stCxn id="47" idx="1"/>
          </p:cNvCxnSpPr>
          <p:nvPr/>
        </p:nvCxnSpPr>
        <p:spPr>
          <a:xfrm flipH="1">
            <a:off x="7463585" y="1908428"/>
            <a:ext cx="166474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23EF78A-2C00-4A50-A9CB-BF50B76C6D4E}"/>
              </a:ext>
            </a:extLst>
          </p:cNvPr>
          <p:cNvCxnSpPr>
            <a:cxnSpLocks/>
            <a:endCxn id="11" idx="3"/>
          </p:cNvCxnSpPr>
          <p:nvPr/>
        </p:nvCxnSpPr>
        <p:spPr>
          <a:xfrm flipH="1">
            <a:off x="3102308" y="1908427"/>
            <a:ext cx="193127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C5BB06E-C00F-4F05-B47E-E8CC078C2DA2}"/>
              </a:ext>
            </a:extLst>
          </p:cNvPr>
          <p:cNvSpPr/>
          <p:nvPr/>
        </p:nvSpPr>
        <p:spPr>
          <a:xfrm>
            <a:off x="1452543" y="1654638"/>
            <a:ext cx="1649765" cy="507578"/>
          </a:xfrm>
          <a:prstGeom prst="rect">
            <a:avLst/>
          </a:prstGeom>
          <a:solidFill>
            <a:srgbClr val="F68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Roboto" panose="02000000000000000000" pitchFamily="2" charset="0"/>
                <a:ea typeface="Roboto" panose="02000000000000000000" pitchFamily="2" charset="0"/>
              </a:rPr>
              <a:t>Single 4G/5G link</a:t>
            </a:r>
          </a:p>
        </p:txBody>
      </p:sp>
      <p:sp>
        <p:nvSpPr>
          <p:cNvPr id="15" name="Rectangle 14">
            <a:extLst>
              <a:ext uri="{FF2B5EF4-FFF2-40B4-BE49-F238E27FC236}">
                <a16:creationId xmlns:a16="http://schemas.microsoft.com/office/drawing/2014/main" id="{7715B501-5A57-491A-B412-AB4FF49B91E1}"/>
              </a:ext>
            </a:extLst>
          </p:cNvPr>
          <p:cNvSpPr/>
          <p:nvPr/>
        </p:nvSpPr>
        <p:spPr>
          <a:xfrm>
            <a:off x="5455623" y="819418"/>
            <a:ext cx="1632325" cy="293682"/>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Roboto" panose="02000000000000000000" pitchFamily="2" charset="0"/>
                <a:ea typeface="Roboto" panose="02000000000000000000" pitchFamily="2" charset="0"/>
              </a:rPr>
              <a:t>Loss of communication</a:t>
            </a:r>
          </a:p>
        </p:txBody>
      </p:sp>
      <p:pic>
        <p:nvPicPr>
          <p:cNvPr id="40" name="Picture 39">
            <a:extLst>
              <a:ext uri="{FF2B5EF4-FFF2-40B4-BE49-F238E27FC236}">
                <a16:creationId xmlns:a16="http://schemas.microsoft.com/office/drawing/2014/main" id="{EA2055A9-344D-4E51-8A88-31FD804E7E55}"/>
              </a:ext>
            </a:extLst>
          </p:cNvPr>
          <p:cNvPicPr>
            <a:picLocks noChangeAspect="1"/>
          </p:cNvPicPr>
          <p:nvPr/>
        </p:nvPicPr>
        <p:blipFill>
          <a:blip r:embed="rId2"/>
          <a:stretch>
            <a:fillRect/>
          </a:stretch>
        </p:blipFill>
        <p:spPr>
          <a:xfrm>
            <a:off x="5455624" y="525736"/>
            <a:ext cx="1632325" cy="293682"/>
          </a:xfrm>
          <a:prstGeom prst="rect">
            <a:avLst/>
          </a:prstGeom>
        </p:spPr>
      </p:pic>
      <p:cxnSp>
        <p:nvCxnSpPr>
          <p:cNvPr id="67" name="Straight Connector 66">
            <a:extLst>
              <a:ext uri="{FF2B5EF4-FFF2-40B4-BE49-F238E27FC236}">
                <a16:creationId xmlns:a16="http://schemas.microsoft.com/office/drawing/2014/main" id="{6D2CC07D-E838-4E8F-9B17-8BB13DAC4D93}"/>
              </a:ext>
            </a:extLst>
          </p:cNvPr>
          <p:cNvCxnSpPr>
            <a:cxnSpLocks/>
            <a:stCxn id="15" idx="2"/>
            <a:endCxn id="14" idx="0"/>
          </p:cNvCxnSpPr>
          <p:nvPr/>
        </p:nvCxnSpPr>
        <p:spPr>
          <a:xfrm>
            <a:off x="6271786" y="1113100"/>
            <a:ext cx="8701" cy="30060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3BF25D1-B4B3-43D7-A40A-3B939DECD6EC}"/>
              </a:ext>
            </a:extLst>
          </p:cNvPr>
          <p:cNvCxnSpPr>
            <a:cxnSpLocks/>
            <a:endCxn id="14" idx="2"/>
          </p:cNvCxnSpPr>
          <p:nvPr/>
        </p:nvCxnSpPr>
        <p:spPr>
          <a:xfrm>
            <a:off x="4991314" y="1908429"/>
            <a:ext cx="4546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43A3056B-032D-48DC-8763-94A314ACFF15}"/>
              </a:ext>
            </a:extLst>
          </p:cNvPr>
          <p:cNvSpPr/>
          <p:nvPr/>
        </p:nvSpPr>
        <p:spPr>
          <a:xfrm>
            <a:off x="5445984" y="1413706"/>
            <a:ext cx="1669005" cy="989445"/>
          </a:xfrm>
          <a:prstGeom prst="ellipse">
            <a:avLst/>
          </a:prstGeom>
          <a:solidFill>
            <a:srgbClr val="3DA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Roboto" panose="02000000000000000000" pitchFamily="2" charset="0"/>
                <a:ea typeface="Roboto" panose="02000000000000000000" pitchFamily="2" charset="0"/>
              </a:rPr>
              <a:t>Scenario 3:</a:t>
            </a:r>
          </a:p>
          <a:p>
            <a:pPr algn="ctr"/>
            <a:r>
              <a:rPr lang="en-GB" sz="1000" dirty="0">
                <a:solidFill>
                  <a:schemeClr val="tx1"/>
                </a:solidFill>
                <a:latin typeface="Roboto" panose="02000000000000000000" pitchFamily="2" charset="0"/>
                <a:ea typeface="Roboto" panose="02000000000000000000" pitchFamily="2" charset="0"/>
              </a:rPr>
              <a:t>Communication failure between Ferry and RCC</a:t>
            </a:r>
          </a:p>
        </p:txBody>
      </p:sp>
      <p:sp>
        <p:nvSpPr>
          <p:cNvPr id="182" name="Rectangle 181">
            <a:extLst>
              <a:ext uri="{FF2B5EF4-FFF2-40B4-BE49-F238E27FC236}">
                <a16:creationId xmlns:a16="http://schemas.microsoft.com/office/drawing/2014/main" id="{4886FA08-9C90-420E-A92A-3E2EF6778952}"/>
              </a:ext>
            </a:extLst>
          </p:cNvPr>
          <p:cNvSpPr/>
          <p:nvPr/>
        </p:nvSpPr>
        <p:spPr>
          <a:xfrm>
            <a:off x="1452768" y="245449"/>
            <a:ext cx="1632325" cy="357747"/>
          </a:xfrm>
          <a:prstGeom prst="rect">
            <a:avLst/>
          </a:prstGeom>
          <a:solidFill>
            <a:srgbClr val="F68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Threat</a:t>
            </a:r>
          </a:p>
        </p:txBody>
      </p:sp>
      <p:sp>
        <p:nvSpPr>
          <p:cNvPr id="185" name="Rectangle 184">
            <a:extLst>
              <a:ext uri="{FF2B5EF4-FFF2-40B4-BE49-F238E27FC236}">
                <a16:creationId xmlns:a16="http://schemas.microsoft.com/office/drawing/2014/main" id="{8ABC8E52-D7BB-4141-AF11-75D42F5C0CDB}"/>
              </a:ext>
            </a:extLst>
          </p:cNvPr>
          <p:cNvSpPr/>
          <p:nvPr/>
        </p:nvSpPr>
        <p:spPr>
          <a:xfrm>
            <a:off x="3147699" y="235379"/>
            <a:ext cx="1779602" cy="357747"/>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Preventative Barrier</a:t>
            </a:r>
          </a:p>
        </p:txBody>
      </p:sp>
      <p:sp>
        <p:nvSpPr>
          <p:cNvPr id="190" name="Rectangle 189">
            <a:extLst>
              <a:ext uri="{FF2B5EF4-FFF2-40B4-BE49-F238E27FC236}">
                <a16:creationId xmlns:a16="http://schemas.microsoft.com/office/drawing/2014/main" id="{09A89CAA-588B-44B1-8A94-5A0C5830852C}"/>
              </a:ext>
            </a:extLst>
          </p:cNvPr>
          <p:cNvSpPr/>
          <p:nvPr/>
        </p:nvSpPr>
        <p:spPr>
          <a:xfrm>
            <a:off x="7545067" y="235379"/>
            <a:ext cx="1321641" cy="367817"/>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Mitigative Barrier</a:t>
            </a:r>
          </a:p>
        </p:txBody>
      </p:sp>
      <p:sp>
        <p:nvSpPr>
          <p:cNvPr id="191" name="Rectangle 190">
            <a:extLst>
              <a:ext uri="{FF2B5EF4-FFF2-40B4-BE49-F238E27FC236}">
                <a16:creationId xmlns:a16="http://schemas.microsoft.com/office/drawing/2014/main" id="{BCBC8818-40E9-4340-9CE9-62CD3D35BEA3}"/>
              </a:ext>
            </a:extLst>
          </p:cNvPr>
          <p:cNvSpPr/>
          <p:nvPr/>
        </p:nvSpPr>
        <p:spPr>
          <a:xfrm>
            <a:off x="9128326" y="235379"/>
            <a:ext cx="1396477" cy="357747"/>
          </a:xfrm>
          <a:prstGeom prst="rect">
            <a:avLst/>
          </a:prstGeom>
          <a:solidFill>
            <a:srgbClr val="EE1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Consequence</a:t>
            </a:r>
          </a:p>
        </p:txBody>
      </p:sp>
      <p:sp>
        <p:nvSpPr>
          <p:cNvPr id="192" name="Rectangle 191">
            <a:extLst>
              <a:ext uri="{FF2B5EF4-FFF2-40B4-BE49-F238E27FC236}">
                <a16:creationId xmlns:a16="http://schemas.microsoft.com/office/drawing/2014/main" id="{F6CCE450-5F17-49A4-8324-DE0C4AC3BE33}"/>
              </a:ext>
            </a:extLst>
          </p:cNvPr>
          <p:cNvSpPr/>
          <p:nvPr/>
        </p:nvSpPr>
        <p:spPr>
          <a:xfrm>
            <a:off x="5455622" y="235379"/>
            <a:ext cx="1632325" cy="204848"/>
          </a:xfrm>
          <a:prstGeom prst="rect">
            <a:avLst/>
          </a:prstGeom>
          <a:solidFill>
            <a:srgbClr val="3DA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latin typeface="Roboto" panose="02000000000000000000" pitchFamily="2" charset="0"/>
                <a:ea typeface="Roboto" panose="02000000000000000000" pitchFamily="2" charset="0"/>
              </a:rPr>
              <a:t>Top Event</a:t>
            </a:r>
          </a:p>
        </p:txBody>
      </p:sp>
      <p:sp>
        <p:nvSpPr>
          <p:cNvPr id="46" name="Rectangle 45">
            <a:extLst>
              <a:ext uri="{FF2B5EF4-FFF2-40B4-BE49-F238E27FC236}">
                <a16:creationId xmlns:a16="http://schemas.microsoft.com/office/drawing/2014/main" id="{97AE371E-2E40-4475-9581-69FB9EEE1E23}"/>
              </a:ext>
            </a:extLst>
          </p:cNvPr>
          <p:cNvSpPr/>
          <p:nvPr/>
        </p:nvSpPr>
        <p:spPr>
          <a:xfrm>
            <a:off x="3157010" y="1654639"/>
            <a:ext cx="1779602" cy="507578"/>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GB" sz="1000" dirty="0">
              <a:solidFill>
                <a:schemeClr val="tx1"/>
              </a:solidFill>
              <a:latin typeface="Roboto" panose="02000000000000000000" pitchFamily="2" charset="0"/>
              <a:ea typeface="Roboto" panose="02000000000000000000" pitchFamily="2" charset="0"/>
            </a:endParaRPr>
          </a:p>
        </p:txBody>
      </p:sp>
      <p:sp>
        <p:nvSpPr>
          <p:cNvPr id="47" name="Rectangle 46">
            <a:extLst>
              <a:ext uri="{FF2B5EF4-FFF2-40B4-BE49-F238E27FC236}">
                <a16:creationId xmlns:a16="http://schemas.microsoft.com/office/drawing/2014/main" id="{E7EE4F72-92BF-8E8B-44DD-F61256D1096D}"/>
              </a:ext>
            </a:extLst>
          </p:cNvPr>
          <p:cNvSpPr/>
          <p:nvPr/>
        </p:nvSpPr>
        <p:spPr>
          <a:xfrm>
            <a:off x="9128326" y="1654639"/>
            <a:ext cx="1404059" cy="507578"/>
          </a:xfrm>
          <a:prstGeom prst="rect">
            <a:avLst/>
          </a:prstGeom>
          <a:solidFill>
            <a:srgbClr val="EE1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Roboto" panose="02000000000000000000" pitchFamily="2" charset="0"/>
                <a:ea typeface="Roboto" panose="02000000000000000000" pitchFamily="2" charset="0"/>
              </a:rPr>
              <a:t>Loss of view and control of the ferry from RCC</a:t>
            </a:r>
          </a:p>
        </p:txBody>
      </p:sp>
      <p:cxnSp>
        <p:nvCxnSpPr>
          <p:cNvPr id="54" name="Straight Connector 53">
            <a:extLst>
              <a:ext uri="{FF2B5EF4-FFF2-40B4-BE49-F238E27FC236}">
                <a16:creationId xmlns:a16="http://schemas.microsoft.com/office/drawing/2014/main" id="{637DB8E0-A0F3-137C-4528-952C9B4A6B89}"/>
              </a:ext>
            </a:extLst>
          </p:cNvPr>
          <p:cNvCxnSpPr>
            <a:cxnSpLocks/>
            <a:stCxn id="31" idx="1"/>
            <a:endCxn id="14" idx="6"/>
          </p:cNvCxnSpPr>
          <p:nvPr/>
        </p:nvCxnSpPr>
        <p:spPr>
          <a:xfrm flipH="1">
            <a:off x="7114989" y="1908428"/>
            <a:ext cx="433027" cy="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13EA1C2-BF9C-F2EA-24D1-12F80A652A52}"/>
              </a:ext>
            </a:extLst>
          </p:cNvPr>
          <p:cNvSpPr/>
          <p:nvPr/>
        </p:nvSpPr>
        <p:spPr>
          <a:xfrm>
            <a:off x="7548016" y="1654638"/>
            <a:ext cx="1318692" cy="507579"/>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sz="1000" dirty="0">
                <a:solidFill>
                  <a:schemeClr val="tx1"/>
                </a:solidFill>
                <a:latin typeface="Roboto" panose="02000000000000000000" pitchFamily="2" charset="0"/>
                <a:ea typeface="Roboto" panose="02000000000000000000" pitchFamily="2" charset="0"/>
              </a:rPr>
              <a:t>Backup 45/5G or other communication link</a:t>
            </a:r>
          </a:p>
        </p:txBody>
      </p:sp>
      <p:sp>
        <p:nvSpPr>
          <p:cNvPr id="10" name="TextBox 9">
            <a:extLst>
              <a:ext uri="{FF2B5EF4-FFF2-40B4-BE49-F238E27FC236}">
                <a16:creationId xmlns:a16="http://schemas.microsoft.com/office/drawing/2014/main" id="{01ED48AC-4108-2D83-E702-8A50776FE0AA}"/>
              </a:ext>
            </a:extLst>
          </p:cNvPr>
          <p:cNvSpPr txBox="1"/>
          <p:nvPr/>
        </p:nvSpPr>
        <p:spPr>
          <a:xfrm>
            <a:off x="1452543" y="2162216"/>
            <a:ext cx="1863984" cy="215444"/>
          </a:xfrm>
          <a:prstGeom prst="rect">
            <a:avLst/>
          </a:prstGeom>
          <a:noFill/>
        </p:spPr>
        <p:txBody>
          <a:bodyPr wrap="square">
            <a:spAutoFit/>
          </a:bodyPr>
          <a:lstStyle/>
          <a:p>
            <a:r>
              <a:rPr lang="en-US" sz="800" dirty="0">
                <a:solidFill>
                  <a:schemeClr val="tx1"/>
                </a:solidFill>
                <a:latin typeface="Roboto" panose="02000000000000000000" pitchFamily="2" charset="0"/>
                <a:ea typeface="Roboto" panose="02000000000000000000" pitchFamily="2" charset="0"/>
              </a:rPr>
              <a:t>RCC: Remote Control Center</a:t>
            </a:r>
            <a:endParaRPr lang="en-US" sz="800" dirty="0"/>
          </a:p>
        </p:txBody>
      </p:sp>
      <p:graphicFrame>
        <p:nvGraphicFramePr>
          <p:cNvPr id="17" name="Table 16">
            <a:extLst>
              <a:ext uri="{FF2B5EF4-FFF2-40B4-BE49-F238E27FC236}">
                <a16:creationId xmlns:a16="http://schemas.microsoft.com/office/drawing/2014/main" id="{C718A63F-A131-687F-56C0-BED76890F72F}"/>
              </a:ext>
            </a:extLst>
          </p:cNvPr>
          <p:cNvGraphicFramePr>
            <a:graphicFrameLocks noGrp="1"/>
          </p:cNvGraphicFramePr>
          <p:nvPr>
            <p:extLst>
              <p:ext uri="{D42A27DB-BD31-4B8C-83A1-F6EECF244321}">
                <p14:modId xmlns:p14="http://schemas.microsoft.com/office/powerpoint/2010/main" val="2144297969"/>
              </p:ext>
            </p:extLst>
          </p:nvPr>
        </p:nvGraphicFramePr>
        <p:xfrm>
          <a:off x="1305492" y="4048804"/>
          <a:ext cx="9079617" cy="506730"/>
        </p:xfrm>
        <a:graphic>
          <a:graphicData uri="http://schemas.openxmlformats.org/drawingml/2006/table">
            <a:tbl>
              <a:tblPr>
                <a:tableStyleId>{5C22544A-7EE6-4342-B048-85BDC9FD1C3A}</a:tableStyleId>
              </a:tblPr>
              <a:tblGrid>
                <a:gridCol w="373365">
                  <a:extLst>
                    <a:ext uri="{9D8B030D-6E8A-4147-A177-3AD203B41FA5}">
                      <a16:colId xmlns:a16="http://schemas.microsoft.com/office/drawing/2014/main" val="69153024"/>
                    </a:ext>
                  </a:extLst>
                </a:gridCol>
                <a:gridCol w="3501613">
                  <a:extLst>
                    <a:ext uri="{9D8B030D-6E8A-4147-A177-3AD203B41FA5}">
                      <a16:colId xmlns:a16="http://schemas.microsoft.com/office/drawing/2014/main" val="38050538"/>
                    </a:ext>
                  </a:extLst>
                </a:gridCol>
                <a:gridCol w="5204639">
                  <a:extLst>
                    <a:ext uri="{9D8B030D-6E8A-4147-A177-3AD203B41FA5}">
                      <a16:colId xmlns:a16="http://schemas.microsoft.com/office/drawing/2014/main" val="3739824788"/>
                    </a:ext>
                  </a:extLst>
                </a:gridCol>
              </a:tblGrid>
              <a:tr h="37320">
                <a:tc>
                  <a:txBody>
                    <a:bodyPr/>
                    <a:lstStyle/>
                    <a:p>
                      <a:pPr algn="ctr" fontAlgn="b"/>
                      <a:r>
                        <a:rPr lang="nb-NO" sz="1000" b="1" u="none" strike="noStrike" dirty="0" err="1">
                          <a:effectLst/>
                          <a:latin typeface="Calibri" panose="020F0502020204030204" pitchFamily="34" charset="0"/>
                          <a:cs typeface="Calibri" panose="020F0502020204030204" pitchFamily="34" charset="0"/>
                        </a:rPr>
                        <a:t>S.No</a:t>
                      </a:r>
                      <a:endParaRPr lang="nb-NO"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solidFill>
                      <a:schemeClr val="accent1">
                        <a:lumMod val="60000"/>
                        <a:lumOff val="40000"/>
                      </a:schemeClr>
                    </a:solidFill>
                  </a:tcPr>
                </a:tc>
                <a:tc>
                  <a:txBody>
                    <a:bodyPr/>
                    <a:lstStyle/>
                    <a:p>
                      <a:pPr algn="l" fontAlgn="b"/>
                      <a:r>
                        <a:rPr lang="en-US" sz="1000" b="1" u="none" strike="noStrike" dirty="0">
                          <a:effectLst/>
                          <a:latin typeface="Calibri" panose="020F0502020204030204" pitchFamily="34" charset="0"/>
                          <a:cs typeface="Calibri" panose="020F0502020204030204" pitchFamily="34" charset="0"/>
                        </a:rPr>
                        <a:t>High level RA on the identified  Scope.</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solidFill>
                      <a:schemeClr val="accent1">
                        <a:lumMod val="60000"/>
                        <a:lumOff val="40000"/>
                      </a:schemeClr>
                    </a:solidFill>
                  </a:tcPr>
                </a:tc>
                <a:tc>
                  <a:txBody>
                    <a:bodyPr/>
                    <a:lstStyle/>
                    <a:p>
                      <a:pPr algn="l" fontAlgn="b"/>
                      <a:r>
                        <a:rPr lang="nb-NO" sz="1000" b="1" u="none" strike="noStrike" dirty="0" err="1">
                          <a:effectLst/>
                          <a:latin typeface="Calibri" panose="020F0502020204030204" pitchFamily="34" charset="0"/>
                          <a:cs typeface="Calibri" panose="020F0502020204030204" pitchFamily="34" charset="0"/>
                        </a:rPr>
                        <a:t>Mitigation</a:t>
                      </a:r>
                      <a:r>
                        <a:rPr lang="nb-NO" sz="1000" b="1" u="none" strike="noStrike" dirty="0">
                          <a:effectLst/>
                          <a:latin typeface="Calibri" panose="020F0502020204030204" pitchFamily="34" charset="0"/>
                          <a:cs typeface="Calibri" panose="020F0502020204030204" pitchFamily="34" charset="0"/>
                        </a:rPr>
                        <a:t> </a:t>
                      </a:r>
                      <a:r>
                        <a:rPr lang="nb-NO" sz="1000" b="1" u="none" strike="noStrike" dirty="0" err="1">
                          <a:effectLst/>
                          <a:latin typeface="Calibri" panose="020F0502020204030204" pitchFamily="34" charset="0"/>
                          <a:cs typeface="Calibri" panose="020F0502020204030204" pitchFamily="34" charset="0"/>
                        </a:rPr>
                        <a:t>measures</a:t>
                      </a:r>
                      <a:endParaRPr lang="nb-NO"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3805827763"/>
                  </a:ext>
                </a:extLst>
              </a:tr>
              <a:tr h="142695">
                <a:tc>
                  <a:txBody>
                    <a:bodyPr/>
                    <a:lstStyle/>
                    <a:p>
                      <a:pPr algn="ctr" fontAlgn="t"/>
                      <a:r>
                        <a:rPr lang="nb-NO" sz="1100" b="0" i="0" u="none" strike="noStrike" dirty="0">
                          <a:solidFill>
                            <a:srgbClr val="000000"/>
                          </a:solidFill>
                          <a:effectLst/>
                          <a:latin typeface="Calibri" panose="020F0502020204030204" pitchFamily="34" charset="0"/>
                        </a:rPr>
                        <a:t>3</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Single point of failure for the Ferry any of the 4g/5G devices is down</a:t>
                      </a:r>
                    </a:p>
                  </a:txBody>
                  <a:tcPr marL="9525" marR="9525" marT="9525" marB="0"/>
                </a:tc>
                <a:tc>
                  <a:txBody>
                    <a:bodyPr/>
                    <a:lstStyle/>
                    <a:p>
                      <a:pPr algn="l" fontAlgn="t"/>
                      <a:r>
                        <a:rPr lang="nb-NO" sz="1100" b="0" i="0" u="none" strike="noStrike" dirty="0">
                          <a:solidFill>
                            <a:srgbClr val="000000"/>
                          </a:solidFill>
                          <a:effectLst/>
                          <a:latin typeface="Calibri" panose="020F0502020204030204" pitchFamily="34" charset="0"/>
                        </a:rPr>
                        <a:t>4G </a:t>
                      </a:r>
                      <a:r>
                        <a:rPr lang="nb-NO" sz="1100" b="0" i="0" u="none" strike="noStrike" dirty="0" err="1">
                          <a:solidFill>
                            <a:srgbClr val="000000"/>
                          </a:solidFill>
                          <a:effectLst/>
                          <a:latin typeface="Calibri" panose="020F0502020204030204" pitchFamily="34" charset="0"/>
                        </a:rPr>
                        <a:t>backup</a:t>
                      </a:r>
                      <a:r>
                        <a:rPr lang="nb-NO" sz="1100" b="0" i="0" u="none" strike="noStrike" dirty="0">
                          <a:solidFill>
                            <a:srgbClr val="000000"/>
                          </a:solidFill>
                          <a:effectLst/>
                          <a:latin typeface="Calibri" panose="020F0502020204030204" pitchFamily="34" charset="0"/>
                        </a:rPr>
                        <a:t> line</a:t>
                      </a:r>
                    </a:p>
                  </a:txBody>
                  <a:tcPr marL="9525" marR="9525" marT="9525" marB="0"/>
                </a:tc>
                <a:extLst>
                  <a:ext uri="{0D108BD9-81ED-4DB2-BD59-A6C34878D82A}">
                    <a16:rowId xmlns:a16="http://schemas.microsoft.com/office/drawing/2014/main" val="2926759982"/>
                  </a:ext>
                </a:extLst>
              </a:tr>
            </a:tbl>
          </a:graphicData>
        </a:graphic>
      </p:graphicFrame>
    </p:spTree>
    <p:extLst>
      <p:ext uri="{BB962C8B-B14F-4D97-AF65-F5344CB8AC3E}">
        <p14:creationId xmlns:p14="http://schemas.microsoft.com/office/powerpoint/2010/main" val="1306076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B8A4D794-36FB-DD61-42DE-7881A74A39E0}"/>
              </a:ext>
            </a:extLst>
          </p:cNvPr>
          <p:cNvCxnSpPr>
            <a:cxnSpLocks/>
            <a:stCxn id="47" idx="1"/>
          </p:cNvCxnSpPr>
          <p:nvPr/>
        </p:nvCxnSpPr>
        <p:spPr>
          <a:xfrm flipH="1">
            <a:off x="7463585" y="1824991"/>
            <a:ext cx="166474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208D971-BB60-42CE-A480-B33FB12B1B18}"/>
              </a:ext>
            </a:extLst>
          </p:cNvPr>
          <p:cNvCxnSpPr>
            <a:cxnSpLocks/>
            <a:endCxn id="49" idx="3"/>
          </p:cNvCxnSpPr>
          <p:nvPr/>
        </p:nvCxnSpPr>
        <p:spPr>
          <a:xfrm flipH="1">
            <a:off x="3102211" y="2149364"/>
            <a:ext cx="192369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23EF78A-2C00-4A50-A9CB-BF50B76C6D4E}"/>
              </a:ext>
            </a:extLst>
          </p:cNvPr>
          <p:cNvCxnSpPr>
            <a:cxnSpLocks/>
            <a:endCxn id="11" idx="3"/>
          </p:cNvCxnSpPr>
          <p:nvPr/>
        </p:nvCxnSpPr>
        <p:spPr>
          <a:xfrm flipH="1">
            <a:off x="3102533" y="1509255"/>
            <a:ext cx="193127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C5BB06E-C00F-4F05-B47E-E8CC078C2DA2}"/>
              </a:ext>
            </a:extLst>
          </p:cNvPr>
          <p:cNvSpPr/>
          <p:nvPr/>
        </p:nvSpPr>
        <p:spPr>
          <a:xfrm>
            <a:off x="1453090" y="1255466"/>
            <a:ext cx="1649443" cy="507578"/>
          </a:xfrm>
          <a:prstGeom prst="rect">
            <a:avLst/>
          </a:prstGeom>
          <a:solidFill>
            <a:srgbClr val="F68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Roboto" panose="02000000000000000000" pitchFamily="2" charset="0"/>
                <a:ea typeface="Roboto" panose="02000000000000000000" pitchFamily="2" charset="0"/>
              </a:rPr>
              <a:t>Malicious Remote Access Tools</a:t>
            </a:r>
          </a:p>
        </p:txBody>
      </p:sp>
      <p:sp>
        <p:nvSpPr>
          <p:cNvPr id="15" name="Rectangle 14">
            <a:extLst>
              <a:ext uri="{FF2B5EF4-FFF2-40B4-BE49-F238E27FC236}">
                <a16:creationId xmlns:a16="http://schemas.microsoft.com/office/drawing/2014/main" id="{7715B501-5A57-491A-B412-AB4FF49B91E1}"/>
              </a:ext>
            </a:extLst>
          </p:cNvPr>
          <p:cNvSpPr/>
          <p:nvPr/>
        </p:nvSpPr>
        <p:spPr>
          <a:xfrm>
            <a:off x="5455623" y="819418"/>
            <a:ext cx="1632325" cy="293682"/>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Roboto" panose="02000000000000000000" pitchFamily="2" charset="0"/>
                <a:ea typeface="Roboto" panose="02000000000000000000" pitchFamily="2" charset="0"/>
              </a:rPr>
              <a:t>Malicious Lateral Movement</a:t>
            </a:r>
          </a:p>
        </p:txBody>
      </p:sp>
      <p:pic>
        <p:nvPicPr>
          <p:cNvPr id="40" name="Picture 39">
            <a:extLst>
              <a:ext uri="{FF2B5EF4-FFF2-40B4-BE49-F238E27FC236}">
                <a16:creationId xmlns:a16="http://schemas.microsoft.com/office/drawing/2014/main" id="{EA2055A9-344D-4E51-8A88-31FD804E7E55}"/>
              </a:ext>
            </a:extLst>
          </p:cNvPr>
          <p:cNvPicPr>
            <a:picLocks noChangeAspect="1"/>
          </p:cNvPicPr>
          <p:nvPr/>
        </p:nvPicPr>
        <p:blipFill>
          <a:blip r:embed="rId2"/>
          <a:stretch>
            <a:fillRect/>
          </a:stretch>
        </p:blipFill>
        <p:spPr>
          <a:xfrm>
            <a:off x="5455624" y="525736"/>
            <a:ext cx="1632325" cy="293682"/>
          </a:xfrm>
          <a:prstGeom prst="rect">
            <a:avLst/>
          </a:prstGeom>
        </p:spPr>
      </p:pic>
      <p:sp>
        <p:nvSpPr>
          <p:cNvPr id="49" name="Rectangle 48">
            <a:extLst>
              <a:ext uri="{FF2B5EF4-FFF2-40B4-BE49-F238E27FC236}">
                <a16:creationId xmlns:a16="http://schemas.microsoft.com/office/drawing/2014/main" id="{801DB6CF-C2B3-419A-919F-0AB298F38F29}"/>
              </a:ext>
            </a:extLst>
          </p:cNvPr>
          <p:cNvSpPr/>
          <p:nvPr/>
        </p:nvSpPr>
        <p:spPr>
          <a:xfrm>
            <a:off x="1452768" y="1895575"/>
            <a:ext cx="1649443" cy="507578"/>
          </a:xfrm>
          <a:prstGeom prst="rect">
            <a:avLst/>
          </a:prstGeom>
          <a:solidFill>
            <a:srgbClr val="F68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Roboto" panose="02000000000000000000" pitchFamily="2" charset="0"/>
                <a:ea typeface="Roboto" panose="02000000000000000000" pitchFamily="2" charset="0"/>
              </a:rPr>
              <a:t>Legitimate Credentials </a:t>
            </a:r>
            <a:r>
              <a:rPr lang="en-US" sz="1000" dirty="0">
                <a:solidFill>
                  <a:schemeClr val="tx1"/>
                </a:solidFill>
                <a:latin typeface="Roboto" panose="02000000000000000000" pitchFamily="2" charset="0"/>
                <a:ea typeface="Roboto" panose="02000000000000000000" pitchFamily="2" charset="0"/>
              </a:rPr>
              <a:t>with Native Network and Operating System Tools</a:t>
            </a:r>
            <a:endParaRPr lang="en-GB" sz="1000" dirty="0">
              <a:solidFill>
                <a:schemeClr val="tx1"/>
              </a:solidFill>
              <a:latin typeface="Roboto" panose="02000000000000000000" pitchFamily="2" charset="0"/>
              <a:ea typeface="Roboto" panose="02000000000000000000" pitchFamily="2" charset="0"/>
            </a:endParaRPr>
          </a:p>
        </p:txBody>
      </p:sp>
      <p:cxnSp>
        <p:nvCxnSpPr>
          <p:cNvPr id="67" name="Straight Connector 66">
            <a:extLst>
              <a:ext uri="{FF2B5EF4-FFF2-40B4-BE49-F238E27FC236}">
                <a16:creationId xmlns:a16="http://schemas.microsoft.com/office/drawing/2014/main" id="{6D2CC07D-E838-4E8F-9B17-8BB13DAC4D93}"/>
              </a:ext>
            </a:extLst>
          </p:cNvPr>
          <p:cNvCxnSpPr>
            <a:cxnSpLocks/>
            <a:stCxn id="15" idx="2"/>
            <a:endCxn id="14" idx="0"/>
          </p:cNvCxnSpPr>
          <p:nvPr/>
        </p:nvCxnSpPr>
        <p:spPr>
          <a:xfrm>
            <a:off x="6271786" y="1113100"/>
            <a:ext cx="8701" cy="30060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3BF25D1-B4B3-43D7-A40A-3B939DECD6EC}"/>
              </a:ext>
            </a:extLst>
          </p:cNvPr>
          <p:cNvCxnSpPr>
            <a:cxnSpLocks/>
            <a:endCxn id="14" idx="2"/>
          </p:cNvCxnSpPr>
          <p:nvPr/>
        </p:nvCxnSpPr>
        <p:spPr>
          <a:xfrm>
            <a:off x="5029853" y="1509255"/>
            <a:ext cx="416131" cy="3157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3A385FB-7F23-41E6-9F5C-C3082781B450}"/>
              </a:ext>
            </a:extLst>
          </p:cNvPr>
          <p:cNvCxnSpPr>
            <a:cxnSpLocks/>
            <a:endCxn id="14" idx="2"/>
          </p:cNvCxnSpPr>
          <p:nvPr/>
        </p:nvCxnSpPr>
        <p:spPr>
          <a:xfrm flipV="1">
            <a:off x="5033805" y="1824991"/>
            <a:ext cx="412179" cy="32437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43A3056B-032D-48DC-8763-94A314ACFF15}"/>
              </a:ext>
            </a:extLst>
          </p:cNvPr>
          <p:cNvSpPr/>
          <p:nvPr/>
        </p:nvSpPr>
        <p:spPr>
          <a:xfrm>
            <a:off x="5445984" y="1413706"/>
            <a:ext cx="1669005" cy="822569"/>
          </a:xfrm>
          <a:prstGeom prst="ellipse">
            <a:avLst/>
          </a:prstGeom>
          <a:solidFill>
            <a:srgbClr val="3DA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Roboto" panose="02000000000000000000" pitchFamily="2" charset="0"/>
                <a:ea typeface="Roboto" panose="02000000000000000000" pitchFamily="2" charset="0"/>
              </a:rPr>
              <a:t>Scenario 4: attackers moving through the environment </a:t>
            </a:r>
          </a:p>
        </p:txBody>
      </p:sp>
      <p:sp>
        <p:nvSpPr>
          <p:cNvPr id="182" name="Rectangle 181">
            <a:extLst>
              <a:ext uri="{FF2B5EF4-FFF2-40B4-BE49-F238E27FC236}">
                <a16:creationId xmlns:a16="http://schemas.microsoft.com/office/drawing/2014/main" id="{4886FA08-9C90-420E-A92A-3E2EF6778952}"/>
              </a:ext>
            </a:extLst>
          </p:cNvPr>
          <p:cNvSpPr/>
          <p:nvPr/>
        </p:nvSpPr>
        <p:spPr>
          <a:xfrm>
            <a:off x="1452768" y="245449"/>
            <a:ext cx="1632325" cy="357747"/>
          </a:xfrm>
          <a:prstGeom prst="rect">
            <a:avLst/>
          </a:prstGeom>
          <a:solidFill>
            <a:srgbClr val="F68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Threat</a:t>
            </a:r>
          </a:p>
        </p:txBody>
      </p:sp>
      <p:sp>
        <p:nvSpPr>
          <p:cNvPr id="185" name="Rectangle 184">
            <a:extLst>
              <a:ext uri="{FF2B5EF4-FFF2-40B4-BE49-F238E27FC236}">
                <a16:creationId xmlns:a16="http://schemas.microsoft.com/office/drawing/2014/main" id="{8ABC8E52-D7BB-4141-AF11-75D42F5C0CDB}"/>
              </a:ext>
            </a:extLst>
          </p:cNvPr>
          <p:cNvSpPr/>
          <p:nvPr/>
        </p:nvSpPr>
        <p:spPr>
          <a:xfrm>
            <a:off x="3147699" y="235379"/>
            <a:ext cx="1779602" cy="357747"/>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Preventative Barrier</a:t>
            </a:r>
          </a:p>
        </p:txBody>
      </p:sp>
      <p:sp>
        <p:nvSpPr>
          <p:cNvPr id="190" name="Rectangle 189">
            <a:extLst>
              <a:ext uri="{FF2B5EF4-FFF2-40B4-BE49-F238E27FC236}">
                <a16:creationId xmlns:a16="http://schemas.microsoft.com/office/drawing/2014/main" id="{09A89CAA-588B-44B1-8A94-5A0C5830852C}"/>
              </a:ext>
            </a:extLst>
          </p:cNvPr>
          <p:cNvSpPr/>
          <p:nvPr/>
        </p:nvSpPr>
        <p:spPr>
          <a:xfrm>
            <a:off x="7545067" y="235379"/>
            <a:ext cx="1321641" cy="367817"/>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Mitigative Barrier</a:t>
            </a:r>
          </a:p>
        </p:txBody>
      </p:sp>
      <p:sp>
        <p:nvSpPr>
          <p:cNvPr id="191" name="Rectangle 190">
            <a:extLst>
              <a:ext uri="{FF2B5EF4-FFF2-40B4-BE49-F238E27FC236}">
                <a16:creationId xmlns:a16="http://schemas.microsoft.com/office/drawing/2014/main" id="{BCBC8818-40E9-4340-9CE9-62CD3D35BEA3}"/>
              </a:ext>
            </a:extLst>
          </p:cNvPr>
          <p:cNvSpPr/>
          <p:nvPr/>
        </p:nvSpPr>
        <p:spPr>
          <a:xfrm>
            <a:off x="9128326" y="235379"/>
            <a:ext cx="1396477" cy="357747"/>
          </a:xfrm>
          <a:prstGeom prst="rect">
            <a:avLst/>
          </a:prstGeom>
          <a:solidFill>
            <a:srgbClr val="EE1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Consequence</a:t>
            </a:r>
          </a:p>
        </p:txBody>
      </p:sp>
      <p:sp>
        <p:nvSpPr>
          <p:cNvPr id="192" name="Rectangle 191">
            <a:extLst>
              <a:ext uri="{FF2B5EF4-FFF2-40B4-BE49-F238E27FC236}">
                <a16:creationId xmlns:a16="http://schemas.microsoft.com/office/drawing/2014/main" id="{F6CCE450-5F17-49A4-8324-DE0C4AC3BE33}"/>
              </a:ext>
            </a:extLst>
          </p:cNvPr>
          <p:cNvSpPr/>
          <p:nvPr/>
        </p:nvSpPr>
        <p:spPr>
          <a:xfrm>
            <a:off x="5455622" y="235379"/>
            <a:ext cx="1632325" cy="204848"/>
          </a:xfrm>
          <a:prstGeom prst="rect">
            <a:avLst/>
          </a:prstGeom>
          <a:solidFill>
            <a:srgbClr val="3DA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latin typeface="Roboto" panose="02000000000000000000" pitchFamily="2" charset="0"/>
                <a:ea typeface="Roboto" panose="02000000000000000000" pitchFamily="2" charset="0"/>
              </a:rPr>
              <a:t>Top Event</a:t>
            </a:r>
          </a:p>
        </p:txBody>
      </p:sp>
      <p:sp>
        <p:nvSpPr>
          <p:cNvPr id="46" name="Rectangle 45">
            <a:extLst>
              <a:ext uri="{FF2B5EF4-FFF2-40B4-BE49-F238E27FC236}">
                <a16:creationId xmlns:a16="http://schemas.microsoft.com/office/drawing/2014/main" id="{97AE371E-2E40-4475-9581-69FB9EEE1E23}"/>
              </a:ext>
            </a:extLst>
          </p:cNvPr>
          <p:cNvSpPr/>
          <p:nvPr/>
        </p:nvSpPr>
        <p:spPr>
          <a:xfrm>
            <a:off x="3147699" y="1255466"/>
            <a:ext cx="1789138" cy="1147687"/>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sz="1000" dirty="0">
                <a:solidFill>
                  <a:schemeClr val="tx1"/>
                </a:solidFill>
                <a:latin typeface="Roboto" panose="02000000000000000000" pitchFamily="2" charset="0"/>
                <a:ea typeface="Roboto" panose="02000000000000000000" pitchFamily="2" charset="0"/>
              </a:rPr>
              <a:t>Network Segmentation</a:t>
            </a:r>
          </a:p>
        </p:txBody>
      </p:sp>
      <p:sp>
        <p:nvSpPr>
          <p:cNvPr id="47" name="Rectangle 46">
            <a:extLst>
              <a:ext uri="{FF2B5EF4-FFF2-40B4-BE49-F238E27FC236}">
                <a16:creationId xmlns:a16="http://schemas.microsoft.com/office/drawing/2014/main" id="{E7EE4F72-92BF-8E8B-44DD-F61256D1096D}"/>
              </a:ext>
            </a:extLst>
          </p:cNvPr>
          <p:cNvSpPr/>
          <p:nvPr/>
        </p:nvSpPr>
        <p:spPr>
          <a:xfrm>
            <a:off x="9128326" y="1571202"/>
            <a:ext cx="1404059" cy="507578"/>
          </a:xfrm>
          <a:prstGeom prst="rect">
            <a:avLst/>
          </a:prstGeom>
          <a:solidFill>
            <a:srgbClr val="EE1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Roboto" panose="02000000000000000000" pitchFamily="2" charset="0"/>
                <a:ea typeface="Roboto" panose="02000000000000000000" pitchFamily="2" charset="0"/>
              </a:rPr>
              <a:t>Attackers propagate and move freely within the network</a:t>
            </a:r>
          </a:p>
        </p:txBody>
      </p:sp>
      <p:cxnSp>
        <p:nvCxnSpPr>
          <p:cNvPr id="54" name="Straight Connector 53">
            <a:extLst>
              <a:ext uri="{FF2B5EF4-FFF2-40B4-BE49-F238E27FC236}">
                <a16:creationId xmlns:a16="http://schemas.microsoft.com/office/drawing/2014/main" id="{637DB8E0-A0F3-137C-4528-952C9B4A6B89}"/>
              </a:ext>
            </a:extLst>
          </p:cNvPr>
          <p:cNvCxnSpPr>
            <a:cxnSpLocks/>
            <a:endCxn id="14" idx="6"/>
          </p:cNvCxnSpPr>
          <p:nvPr/>
        </p:nvCxnSpPr>
        <p:spPr>
          <a:xfrm flipH="1">
            <a:off x="7114989" y="1824991"/>
            <a:ext cx="40347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13EA1C2-BF9C-F2EA-24D1-12F80A652A52}"/>
              </a:ext>
            </a:extLst>
          </p:cNvPr>
          <p:cNvSpPr/>
          <p:nvPr/>
        </p:nvSpPr>
        <p:spPr>
          <a:xfrm>
            <a:off x="7548016" y="1571201"/>
            <a:ext cx="1318692" cy="507579"/>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GB" sz="1000" dirty="0">
              <a:solidFill>
                <a:schemeClr val="tx1"/>
              </a:solidFill>
              <a:latin typeface="Roboto" panose="02000000000000000000" pitchFamily="2" charset="0"/>
              <a:ea typeface="Roboto" panose="02000000000000000000" pitchFamily="2" charset="0"/>
            </a:endParaRPr>
          </a:p>
        </p:txBody>
      </p:sp>
      <p:cxnSp>
        <p:nvCxnSpPr>
          <p:cNvPr id="3" name="Straight Connector 2">
            <a:extLst>
              <a:ext uri="{FF2B5EF4-FFF2-40B4-BE49-F238E27FC236}">
                <a16:creationId xmlns:a16="http://schemas.microsoft.com/office/drawing/2014/main" id="{5B250D92-EAEF-8429-1298-93BAC19629DA}"/>
              </a:ext>
            </a:extLst>
          </p:cNvPr>
          <p:cNvCxnSpPr>
            <a:cxnSpLocks/>
            <a:endCxn id="4" idx="3"/>
          </p:cNvCxnSpPr>
          <p:nvPr/>
        </p:nvCxnSpPr>
        <p:spPr>
          <a:xfrm flipH="1">
            <a:off x="3102211" y="2858896"/>
            <a:ext cx="192369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13F1398-6BE2-852B-40C3-C3F210D2C8A3}"/>
              </a:ext>
            </a:extLst>
          </p:cNvPr>
          <p:cNvSpPr/>
          <p:nvPr/>
        </p:nvSpPr>
        <p:spPr>
          <a:xfrm>
            <a:off x="1452768" y="2535682"/>
            <a:ext cx="1649443" cy="646427"/>
          </a:xfrm>
          <a:prstGeom prst="rect">
            <a:avLst/>
          </a:prstGeom>
          <a:solidFill>
            <a:srgbClr val="F68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Roboto" panose="02000000000000000000" pitchFamily="2" charset="0"/>
                <a:ea typeface="Roboto" panose="02000000000000000000" pitchFamily="2" charset="0"/>
              </a:rPr>
              <a:t>Remote Services</a:t>
            </a:r>
            <a:endParaRPr lang="en-GB" sz="1000" dirty="0">
              <a:solidFill>
                <a:schemeClr val="tx1"/>
              </a:solidFill>
              <a:latin typeface="Roboto" panose="02000000000000000000" pitchFamily="2" charset="0"/>
              <a:ea typeface="Roboto" panose="02000000000000000000" pitchFamily="2" charset="0"/>
            </a:endParaRPr>
          </a:p>
        </p:txBody>
      </p:sp>
      <p:cxnSp>
        <p:nvCxnSpPr>
          <p:cNvPr id="5" name="Straight Connector 4">
            <a:extLst>
              <a:ext uri="{FF2B5EF4-FFF2-40B4-BE49-F238E27FC236}">
                <a16:creationId xmlns:a16="http://schemas.microsoft.com/office/drawing/2014/main" id="{D9BCFE3B-BC47-3C91-156C-BF4118AA4329}"/>
              </a:ext>
            </a:extLst>
          </p:cNvPr>
          <p:cNvCxnSpPr>
            <a:cxnSpLocks/>
            <a:endCxn id="14" idx="2"/>
          </p:cNvCxnSpPr>
          <p:nvPr/>
        </p:nvCxnSpPr>
        <p:spPr>
          <a:xfrm flipV="1">
            <a:off x="5025901" y="1824991"/>
            <a:ext cx="420083" cy="103390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875530E-52E7-4280-2FC7-35243BEDBC5D}"/>
              </a:ext>
            </a:extLst>
          </p:cNvPr>
          <p:cNvSpPr/>
          <p:nvPr/>
        </p:nvSpPr>
        <p:spPr>
          <a:xfrm>
            <a:off x="3147699" y="2535683"/>
            <a:ext cx="1779602" cy="646427"/>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sz="1000" dirty="0">
                <a:solidFill>
                  <a:schemeClr val="tx1"/>
                </a:solidFill>
                <a:latin typeface="Roboto" panose="02000000000000000000" pitchFamily="2" charset="0"/>
                <a:ea typeface="Roboto" panose="02000000000000000000" pitchFamily="2" charset="0"/>
              </a:rPr>
              <a:t>Strict Access Control and Management of Change (</a:t>
            </a:r>
            <a:r>
              <a:rPr lang="en-GB" sz="1000" dirty="0" err="1">
                <a:solidFill>
                  <a:schemeClr val="tx1"/>
                </a:solidFill>
                <a:latin typeface="Roboto" panose="02000000000000000000" pitchFamily="2" charset="0"/>
                <a:ea typeface="Roboto" panose="02000000000000000000" pitchFamily="2" charset="0"/>
              </a:rPr>
              <a:t>MoC</a:t>
            </a:r>
            <a:r>
              <a:rPr lang="en-GB" sz="1000" dirty="0">
                <a:solidFill>
                  <a:schemeClr val="tx1"/>
                </a:solidFill>
                <a:latin typeface="Roboto" panose="02000000000000000000" pitchFamily="2" charset="0"/>
                <a:ea typeface="Roboto" panose="02000000000000000000" pitchFamily="2" charset="0"/>
              </a:rPr>
              <a:t>) with proper Validation</a:t>
            </a:r>
          </a:p>
        </p:txBody>
      </p:sp>
      <p:graphicFrame>
        <p:nvGraphicFramePr>
          <p:cNvPr id="20" name="Table 19">
            <a:extLst>
              <a:ext uri="{FF2B5EF4-FFF2-40B4-BE49-F238E27FC236}">
                <a16:creationId xmlns:a16="http://schemas.microsoft.com/office/drawing/2014/main" id="{19636176-EBCA-CAF0-0175-A617EC83F775}"/>
              </a:ext>
            </a:extLst>
          </p:cNvPr>
          <p:cNvGraphicFramePr>
            <a:graphicFrameLocks noGrp="1"/>
          </p:cNvGraphicFramePr>
          <p:nvPr>
            <p:extLst>
              <p:ext uri="{D42A27DB-BD31-4B8C-83A1-F6EECF244321}">
                <p14:modId xmlns:p14="http://schemas.microsoft.com/office/powerpoint/2010/main" val="4101108043"/>
              </p:ext>
            </p:extLst>
          </p:nvPr>
        </p:nvGraphicFramePr>
        <p:xfrm>
          <a:off x="1452768" y="4048804"/>
          <a:ext cx="8932341" cy="1857375"/>
        </p:xfrm>
        <a:graphic>
          <a:graphicData uri="http://schemas.openxmlformats.org/drawingml/2006/table">
            <a:tbl>
              <a:tblPr>
                <a:tableStyleId>{5C22544A-7EE6-4342-B048-85BDC9FD1C3A}</a:tableStyleId>
              </a:tblPr>
              <a:tblGrid>
                <a:gridCol w="367309">
                  <a:extLst>
                    <a:ext uri="{9D8B030D-6E8A-4147-A177-3AD203B41FA5}">
                      <a16:colId xmlns:a16="http://schemas.microsoft.com/office/drawing/2014/main" val="69153024"/>
                    </a:ext>
                  </a:extLst>
                </a:gridCol>
                <a:gridCol w="3444815">
                  <a:extLst>
                    <a:ext uri="{9D8B030D-6E8A-4147-A177-3AD203B41FA5}">
                      <a16:colId xmlns:a16="http://schemas.microsoft.com/office/drawing/2014/main" val="38050538"/>
                    </a:ext>
                  </a:extLst>
                </a:gridCol>
                <a:gridCol w="5120217">
                  <a:extLst>
                    <a:ext uri="{9D8B030D-6E8A-4147-A177-3AD203B41FA5}">
                      <a16:colId xmlns:a16="http://schemas.microsoft.com/office/drawing/2014/main" val="3739824788"/>
                    </a:ext>
                  </a:extLst>
                </a:gridCol>
              </a:tblGrid>
              <a:tr h="37320">
                <a:tc>
                  <a:txBody>
                    <a:bodyPr/>
                    <a:lstStyle/>
                    <a:p>
                      <a:pPr algn="ctr" fontAlgn="b"/>
                      <a:r>
                        <a:rPr lang="nb-NO" sz="1000" b="1" u="none" strike="noStrike" dirty="0" err="1">
                          <a:effectLst/>
                          <a:latin typeface="Calibri" panose="020F0502020204030204" pitchFamily="34" charset="0"/>
                          <a:cs typeface="Calibri" panose="020F0502020204030204" pitchFamily="34" charset="0"/>
                        </a:rPr>
                        <a:t>S.No</a:t>
                      </a:r>
                      <a:endParaRPr lang="nb-NO"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solidFill>
                      <a:schemeClr val="accent1">
                        <a:lumMod val="60000"/>
                        <a:lumOff val="40000"/>
                      </a:schemeClr>
                    </a:solidFill>
                  </a:tcPr>
                </a:tc>
                <a:tc>
                  <a:txBody>
                    <a:bodyPr/>
                    <a:lstStyle/>
                    <a:p>
                      <a:pPr algn="l" fontAlgn="b"/>
                      <a:r>
                        <a:rPr lang="en-US" sz="1000" b="1" u="none" strike="noStrike" dirty="0">
                          <a:effectLst/>
                          <a:latin typeface="Calibri" panose="020F0502020204030204" pitchFamily="34" charset="0"/>
                          <a:cs typeface="Calibri" panose="020F0502020204030204" pitchFamily="34" charset="0"/>
                        </a:rPr>
                        <a:t>High level RA on the identified  Scope.</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solidFill>
                      <a:schemeClr val="accent1">
                        <a:lumMod val="60000"/>
                        <a:lumOff val="40000"/>
                      </a:schemeClr>
                    </a:solidFill>
                  </a:tcPr>
                </a:tc>
                <a:tc>
                  <a:txBody>
                    <a:bodyPr/>
                    <a:lstStyle/>
                    <a:p>
                      <a:pPr algn="l" fontAlgn="b"/>
                      <a:r>
                        <a:rPr lang="nb-NO" sz="1000" b="1" u="none" strike="noStrike" dirty="0" err="1">
                          <a:effectLst/>
                          <a:latin typeface="Calibri" panose="020F0502020204030204" pitchFamily="34" charset="0"/>
                          <a:cs typeface="Calibri" panose="020F0502020204030204" pitchFamily="34" charset="0"/>
                        </a:rPr>
                        <a:t>Mitigation</a:t>
                      </a:r>
                      <a:r>
                        <a:rPr lang="nb-NO" sz="1000" b="1" u="none" strike="noStrike" dirty="0">
                          <a:effectLst/>
                          <a:latin typeface="Calibri" panose="020F0502020204030204" pitchFamily="34" charset="0"/>
                          <a:cs typeface="Calibri" panose="020F0502020204030204" pitchFamily="34" charset="0"/>
                        </a:rPr>
                        <a:t> </a:t>
                      </a:r>
                      <a:r>
                        <a:rPr lang="nb-NO" sz="1000" b="1" u="none" strike="noStrike" dirty="0" err="1">
                          <a:effectLst/>
                          <a:latin typeface="Calibri" panose="020F0502020204030204" pitchFamily="34" charset="0"/>
                          <a:cs typeface="Calibri" panose="020F0502020204030204" pitchFamily="34" charset="0"/>
                        </a:rPr>
                        <a:t>measures</a:t>
                      </a:r>
                      <a:endParaRPr lang="nb-NO"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3805827763"/>
                  </a:ext>
                </a:extLst>
              </a:tr>
              <a:tr h="142695">
                <a:tc>
                  <a:txBody>
                    <a:bodyPr/>
                    <a:lstStyle/>
                    <a:p>
                      <a:pPr algn="ctr" fontAlgn="t"/>
                      <a:r>
                        <a:rPr lang="nb-NO" sz="1100" b="0" i="0" u="none" strike="noStrike" dirty="0">
                          <a:solidFill>
                            <a:srgbClr val="000000"/>
                          </a:solidFill>
                          <a:effectLst/>
                          <a:latin typeface="Calibri" panose="020F0502020204030204" pitchFamily="34" charset="0"/>
                        </a:rPr>
                        <a:t>5</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The adversary is trying to move through your environment. Adversaries might install their own remote access tools to accomplish Lateral Movement or use legitimate credentials with native network and operating system tools, which may be stealthier.</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Implement </a:t>
                      </a:r>
                      <a:r>
                        <a:rPr lang="en-US" sz="1100" b="0" i="0" u="none" strike="noStrike" dirty="0" err="1">
                          <a:solidFill>
                            <a:srgbClr val="000000"/>
                          </a:solidFill>
                          <a:effectLst/>
                          <a:latin typeface="Calibri" panose="020F0502020204030204" pitchFamily="34" charset="0"/>
                        </a:rPr>
                        <a:t>Vlan</a:t>
                      </a:r>
                      <a:r>
                        <a:rPr lang="en-US" sz="1100" b="0" i="0" u="none" strike="noStrike" dirty="0">
                          <a:solidFill>
                            <a:srgbClr val="000000"/>
                          </a:solidFill>
                          <a:effectLst/>
                          <a:latin typeface="Calibri" panose="020F0502020204030204" pitchFamily="34" charset="0"/>
                        </a:rPr>
                        <a:t> to segment OT devices and communication equipment like Routers, Switches</a:t>
                      </a:r>
                    </a:p>
                  </a:txBody>
                  <a:tcPr marL="9525" marR="9525" marT="9525" marB="0"/>
                </a:tc>
                <a:extLst>
                  <a:ext uri="{0D108BD9-81ED-4DB2-BD59-A6C34878D82A}">
                    <a16:rowId xmlns:a16="http://schemas.microsoft.com/office/drawing/2014/main" val="2926759982"/>
                  </a:ext>
                </a:extLst>
              </a:tr>
              <a:tr h="142695">
                <a:tc>
                  <a:txBody>
                    <a:bodyPr/>
                    <a:lstStyle/>
                    <a:p>
                      <a:pPr algn="ctr" fontAlgn="t"/>
                      <a:r>
                        <a:rPr lang="nb-NO" sz="1100" b="0" i="0" u="none" strike="noStrike" dirty="0">
                          <a:solidFill>
                            <a:srgbClr val="000000"/>
                          </a:solidFill>
                          <a:effectLst/>
                          <a:latin typeface="Calibri" panose="020F0502020204030204" pitchFamily="34" charset="0"/>
                        </a:rPr>
                        <a:t>6</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Adversaries may leverage remote services to move between assets and network segments. These services are often used to allow operators to interact with systems remotely within the network, some examples are RDP, SMB, SSH, and other similar mechanisms</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Strict Access control and </a:t>
                      </a:r>
                      <a:r>
                        <a:rPr lang="en-US" sz="1100" b="0" i="0" u="none" strike="noStrike" dirty="0" err="1">
                          <a:solidFill>
                            <a:srgbClr val="000000"/>
                          </a:solidFill>
                          <a:effectLst/>
                          <a:latin typeface="Calibri" panose="020F0502020204030204" pitchFamily="34" charset="0"/>
                        </a:rPr>
                        <a:t>MoC</a:t>
                      </a:r>
                      <a:r>
                        <a:rPr lang="en-US" sz="1100" b="0" i="0" u="none" strike="noStrike" dirty="0">
                          <a:solidFill>
                            <a:srgbClr val="000000"/>
                          </a:solidFill>
                          <a:effectLst/>
                          <a:latin typeface="Calibri" panose="020F0502020204030204" pitchFamily="34" charset="0"/>
                        </a:rPr>
                        <a:t> (Management of Change measures with </a:t>
                      </a:r>
                      <a:r>
                        <a:rPr lang="en-US" sz="1100" b="0" i="0" u="none" strike="noStrike" dirty="0" err="1">
                          <a:solidFill>
                            <a:srgbClr val="000000"/>
                          </a:solidFill>
                          <a:effectLst/>
                          <a:latin typeface="Calibri" panose="020F0502020204030204" pitchFamily="34" charset="0"/>
                        </a:rPr>
                        <a:t>propoer</a:t>
                      </a:r>
                      <a:r>
                        <a:rPr lang="en-US" sz="1100" b="0" i="0" u="none" strike="noStrike" dirty="0">
                          <a:solidFill>
                            <a:srgbClr val="000000"/>
                          </a:solidFill>
                          <a:effectLst/>
                          <a:latin typeface="Calibri" panose="020F0502020204030204" pitchFamily="34" charset="0"/>
                        </a:rPr>
                        <a:t> validation measures</a:t>
                      </a:r>
                    </a:p>
                  </a:txBody>
                  <a:tcPr marL="9525" marR="9525" marT="9525" marB="0"/>
                </a:tc>
                <a:extLst>
                  <a:ext uri="{0D108BD9-81ED-4DB2-BD59-A6C34878D82A}">
                    <a16:rowId xmlns:a16="http://schemas.microsoft.com/office/drawing/2014/main" val="3852652394"/>
                  </a:ext>
                </a:extLst>
              </a:tr>
            </a:tbl>
          </a:graphicData>
        </a:graphic>
      </p:graphicFrame>
    </p:spTree>
    <p:extLst>
      <p:ext uri="{BB962C8B-B14F-4D97-AF65-F5344CB8AC3E}">
        <p14:creationId xmlns:p14="http://schemas.microsoft.com/office/powerpoint/2010/main" val="3573413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B8A4D794-36FB-DD61-42DE-7881A74A39E0}"/>
              </a:ext>
            </a:extLst>
          </p:cNvPr>
          <p:cNvCxnSpPr>
            <a:cxnSpLocks/>
            <a:stCxn id="47" idx="1"/>
          </p:cNvCxnSpPr>
          <p:nvPr/>
        </p:nvCxnSpPr>
        <p:spPr>
          <a:xfrm flipH="1">
            <a:off x="7463585" y="1987549"/>
            <a:ext cx="166474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23EF78A-2C00-4A50-A9CB-BF50B76C6D4E}"/>
              </a:ext>
            </a:extLst>
          </p:cNvPr>
          <p:cNvCxnSpPr>
            <a:cxnSpLocks/>
            <a:endCxn id="11" idx="3"/>
          </p:cNvCxnSpPr>
          <p:nvPr/>
        </p:nvCxnSpPr>
        <p:spPr>
          <a:xfrm flipH="1">
            <a:off x="3091347" y="1987547"/>
            <a:ext cx="194903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C5BB06E-C00F-4F05-B47E-E8CC078C2DA2}"/>
              </a:ext>
            </a:extLst>
          </p:cNvPr>
          <p:cNvSpPr/>
          <p:nvPr/>
        </p:nvSpPr>
        <p:spPr>
          <a:xfrm>
            <a:off x="1459344" y="1733758"/>
            <a:ext cx="1632003" cy="507578"/>
          </a:xfrm>
          <a:prstGeom prst="rect">
            <a:avLst/>
          </a:prstGeom>
          <a:solidFill>
            <a:srgbClr val="F68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Roboto" panose="02000000000000000000" pitchFamily="2" charset="0"/>
                <a:ea typeface="Roboto" panose="02000000000000000000" pitchFamily="2" charset="0"/>
              </a:rPr>
              <a:t>Commonly used port</a:t>
            </a:r>
          </a:p>
          <a:p>
            <a:pPr algn="ctr"/>
            <a:r>
              <a:rPr lang="en-GB" sz="1000" dirty="0">
                <a:solidFill>
                  <a:schemeClr val="tx1"/>
                </a:solidFill>
                <a:latin typeface="Roboto" panose="02000000000000000000" pitchFamily="2" charset="0"/>
                <a:ea typeface="Roboto" panose="02000000000000000000" pitchFamily="2" charset="0"/>
              </a:rPr>
              <a:t>(RDP, SMB, SSH, etc.)</a:t>
            </a:r>
          </a:p>
        </p:txBody>
      </p:sp>
      <p:sp>
        <p:nvSpPr>
          <p:cNvPr id="15" name="Rectangle 14">
            <a:extLst>
              <a:ext uri="{FF2B5EF4-FFF2-40B4-BE49-F238E27FC236}">
                <a16:creationId xmlns:a16="http://schemas.microsoft.com/office/drawing/2014/main" id="{7715B501-5A57-491A-B412-AB4FF49B91E1}"/>
              </a:ext>
            </a:extLst>
          </p:cNvPr>
          <p:cNvSpPr/>
          <p:nvPr/>
        </p:nvSpPr>
        <p:spPr>
          <a:xfrm>
            <a:off x="5455623" y="819418"/>
            <a:ext cx="1632325" cy="293682"/>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Roboto" panose="02000000000000000000" pitchFamily="2" charset="0"/>
                <a:ea typeface="Roboto" panose="02000000000000000000" pitchFamily="2" charset="0"/>
              </a:rPr>
              <a:t>Covert Communication Channels</a:t>
            </a:r>
          </a:p>
        </p:txBody>
      </p:sp>
      <p:pic>
        <p:nvPicPr>
          <p:cNvPr id="40" name="Picture 39">
            <a:extLst>
              <a:ext uri="{FF2B5EF4-FFF2-40B4-BE49-F238E27FC236}">
                <a16:creationId xmlns:a16="http://schemas.microsoft.com/office/drawing/2014/main" id="{EA2055A9-344D-4E51-8A88-31FD804E7E55}"/>
              </a:ext>
            </a:extLst>
          </p:cNvPr>
          <p:cNvPicPr>
            <a:picLocks noChangeAspect="1"/>
          </p:cNvPicPr>
          <p:nvPr/>
        </p:nvPicPr>
        <p:blipFill>
          <a:blip r:embed="rId2"/>
          <a:stretch>
            <a:fillRect/>
          </a:stretch>
        </p:blipFill>
        <p:spPr>
          <a:xfrm>
            <a:off x="5455624" y="525736"/>
            <a:ext cx="1632325" cy="293682"/>
          </a:xfrm>
          <a:prstGeom prst="rect">
            <a:avLst/>
          </a:prstGeom>
        </p:spPr>
      </p:pic>
      <p:cxnSp>
        <p:nvCxnSpPr>
          <p:cNvPr id="67" name="Straight Connector 66">
            <a:extLst>
              <a:ext uri="{FF2B5EF4-FFF2-40B4-BE49-F238E27FC236}">
                <a16:creationId xmlns:a16="http://schemas.microsoft.com/office/drawing/2014/main" id="{6D2CC07D-E838-4E8F-9B17-8BB13DAC4D93}"/>
              </a:ext>
            </a:extLst>
          </p:cNvPr>
          <p:cNvCxnSpPr>
            <a:cxnSpLocks/>
            <a:stCxn id="15" idx="2"/>
            <a:endCxn id="14" idx="0"/>
          </p:cNvCxnSpPr>
          <p:nvPr/>
        </p:nvCxnSpPr>
        <p:spPr>
          <a:xfrm>
            <a:off x="6271786" y="1113100"/>
            <a:ext cx="8701" cy="30060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3BF25D1-B4B3-43D7-A40A-3B939DECD6EC}"/>
              </a:ext>
            </a:extLst>
          </p:cNvPr>
          <p:cNvCxnSpPr>
            <a:cxnSpLocks/>
            <a:endCxn id="14" idx="2"/>
          </p:cNvCxnSpPr>
          <p:nvPr/>
        </p:nvCxnSpPr>
        <p:spPr>
          <a:xfrm>
            <a:off x="5018308" y="1987547"/>
            <a:ext cx="427676" cy="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43A3056B-032D-48DC-8763-94A314ACFF15}"/>
              </a:ext>
            </a:extLst>
          </p:cNvPr>
          <p:cNvSpPr/>
          <p:nvPr/>
        </p:nvSpPr>
        <p:spPr>
          <a:xfrm>
            <a:off x="5445984" y="1413706"/>
            <a:ext cx="1669005" cy="1147686"/>
          </a:xfrm>
          <a:prstGeom prst="ellipse">
            <a:avLst/>
          </a:prstGeom>
          <a:solidFill>
            <a:srgbClr val="3DA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Roboto" panose="02000000000000000000" pitchFamily="2" charset="0"/>
                <a:ea typeface="Roboto" panose="02000000000000000000" pitchFamily="2" charset="0"/>
              </a:rPr>
              <a:t>Scenario 5:</a:t>
            </a:r>
          </a:p>
          <a:p>
            <a:pPr algn="ctr"/>
            <a:r>
              <a:rPr lang="en-GB" sz="1000" dirty="0">
                <a:solidFill>
                  <a:schemeClr val="tx1"/>
                </a:solidFill>
                <a:latin typeface="Roboto" panose="02000000000000000000" pitchFamily="2" charset="0"/>
                <a:ea typeface="Roboto" panose="02000000000000000000" pitchFamily="2" charset="0"/>
              </a:rPr>
              <a:t>Malicious Command and Control Communication in the environment</a:t>
            </a:r>
          </a:p>
        </p:txBody>
      </p:sp>
      <p:sp>
        <p:nvSpPr>
          <p:cNvPr id="182" name="Rectangle 181">
            <a:extLst>
              <a:ext uri="{FF2B5EF4-FFF2-40B4-BE49-F238E27FC236}">
                <a16:creationId xmlns:a16="http://schemas.microsoft.com/office/drawing/2014/main" id="{4886FA08-9C90-420E-A92A-3E2EF6778952}"/>
              </a:ext>
            </a:extLst>
          </p:cNvPr>
          <p:cNvSpPr/>
          <p:nvPr/>
        </p:nvSpPr>
        <p:spPr>
          <a:xfrm>
            <a:off x="1452768" y="245449"/>
            <a:ext cx="1632325" cy="357747"/>
          </a:xfrm>
          <a:prstGeom prst="rect">
            <a:avLst/>
          </a:prstGeom>
          <a:solidFill>
            <a:srgbClr val="F68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Threat</a:t>
            </a:r>
          </a:p>
        </p:txBody>
      </p:sp>
      <p:sp>
        <p:nvSpPr>
          <p:cNvPr id="185" name="Rectangle 184">
            <a:extLst>
              <a:ext uri="{FF2B5EF4-FFF2-40B4-BE49-F238E27FC236}">
                <a16:creationId xmlns:a16="http://schemas.microsoft.com/office/drawing/2014/main" id="{8ABC8E52-D7BB-4141-AF11-75D42F5C0CDB}"/>
              </a:ext>
            </a:extLst>
          </p:cNvPr>
          <p:cNvSpPr/>
          <p:nvPr/>
        </p:nvSpPr>
        <p:spPr>
          <a:xfrm>
            <a:off x="3147699" y="235379"/>
            <a:ext cx="1779602" cy="357747"/>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Preventative Barrier</a:t>
            </a:r>
          </a:p>
        </p:txBody>
      </p:sp>
      <p:sp>
        <p:nvSpPr>
          <p:cNvPr id="190" name="Rectangle 189">
            <a:extLst>
              <a:ext uri="{FF2B5EF4-FFF2-40B4-BE49-F238E27FC236}">
                <a16:creationId xmlns:a16="http://schemas.microsoft.com/office/drawing/2014/main" id="{09A89CAA-588B-44B1-8A94-5A0C5830852C}"/>
              </a:ext>
            </a:extLst>
          </p:cNvPr>
          <p:cNvSpPr/>
          <p:nvPr/>
        </p:nvSpPr>
        <p:spPr>
          <a:xfrm>
            <a:off x="7545067" y="235379"/>
            <a:ext cx="1321641" cy="367817"/>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Mitigative Barrier</a:t>
            </a:r>
          </a:p>
        </p:txBody>
      </p:sp>
      <p:sp>
        <p:nvSpPr>
          <p:cNvPr id="191" name="Rectangle 190">
            <a:extLst>
              <a:ext uri="{FF2B5EF4-FFF2-40B4-BE49-F238E27FC236}">
                <a16:creationId xmlns:a16="http://schemas.microsoft.com/office/drawing/2014/main" id="{BCBC8818-40E9-4340-9CE9-62CD3D35BEA3}"/>
              </a:ext>
            </a:extLst>
          </p:cNvPr>
          <p:cNvSpPr/>
          <p:nvPr/>
        </p:nvSpPr>
        <p:spPr>
          <a:xfrm>
            <a:off x="9128326" y="235379"/>
            <a:ext cx="1396477" cy="357747"/>
          </a:xfrm>
          <a:prstGeom prst="rect">
            <a:avLst/>
          </a:prstGeom>
          <a:solidFill>
            <a:srgbClr val="EE1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Consequence</a:t>
            </a:r>
          </a:p>
        </p:txBody>
      </p:sp>
      <p:sp>
        <p:nvSpPr>
          <p:cNvPr id="192" name="Rectangle 191">
            <a:extLst>
              <a:ext uri="{FF2B5EF4-FFF2-40B4-BE49-F238E27FC236}">
                <a16:creationId xmlns:a16="http://schemas.microsoft.com/office/drawing/2014/main" id="{F6CCE450-5F17-49A4-8324-DE0C4AC3BE33}"/>
              </a:ext>
            </a:extLst>
          </p:cNvPr>
          <p:cNvSpPr/>
          <p:nvPr/>
        </p:nvSpPr>
        <p:spPr>
          <a:xfrm>
            <a:off x="5455622" y="235379"/>
            <a:ext cx="1632325" cy="204848"/>
          </a:xfrm>
          <a:prstGeom prst="rect">
            <a:avLst/>
          </a:prstGeom>
          <a:solidFill>
            <a:srgbClr val="3DA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latin typeface="Roboto" panose="02000000000000000000" pitchFamily="2" charset="0"/>
                <a:ea typeface="Roboto" panose="02000000000000000000" pitchFamily="2" charset="0"/>
              </a:rPr>
              <a:t>Top Event</a:t>
            </a:r>
          </a:p>
        </p:txBody>
      </p:sp>
      <p:sp>
        <p:nvSpPr>
          <p:cNvPr id="46" name="Rectangle 45">
            <a:extLst>
              <a:ext uri="{FF2B5EF4-FFF2-40B4-BE49-F238E27FC236}">
                <a16:creationId xmlns:a16="http://schemas.microsoft.com/office/drawing/2014/main" id="{97AE371E-2E40-4475-9581-69FB9EEE1E23}"/>
              </a:ext>
            </a:extLst>
          </p:cNvPr>
          <p:cNvSpPr/>
          <p:nvPr/>
        </p:nvSpPr>
        <p:spPr>
          <a:xfrm>
            <a:off x="3154275" y="1733759"/>
            <a:ext cx="1779602" cy="507578"/>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sz="1000" dirty="0">
                <a:solidFill>
                  <a:schemeClr val="tx1"/>
                </a:solidFill>
                <a:latin typeface="Roboto" panose="02000000000000000000" pitchFamily="2" charset="0"/>
                <a:ea typeface="Roboto" panose="02000000000000000000" pitchFamily="2" charset="0"/>
              </a:rPr>
              <a:t>Firewalls</a:t>
            </a:r>
          </a:p>
        </p:txBody>
      </p:sp>
      <p:sp>
        <p:nvSpPr>
          <p:cNvPr id="47" name="Rectangle 46">
            <a:extLst>
              <a:ext uri="{FF2B5EF4-FFF2-40B4-BE49-F238E27FC236}">
                <a16:creationId xmlns:a16="http://schemas.microsoft.com/office/drawing/2014/main" id="{E7EE4F72-92BF-8E8B-44DD-F61256D1096D}"/>
              </a:ext>
            </a:extLst>
          </p:cNvPr>
          <p:cNvSpPr/>
          <p:nvPr/>
        </p:nvSpPr>
        <p:spPr>
          <a:xfrm>
            <a:off x="9128326" y="1733760"/>
            <a:ext cx="1396477" cy="507578"/>
          </a:xfrm>
          <a:prstGeom prst="rect">
            <a:avLst/>
          </a:prstGeom>
          <a:solidFill>
            <a:srgbClr val="EE1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Roboto" panose="02000000000000000000" pitchFamily="2" charset="0"/>
                <a:ea typeface="Roboto" panose="02000000000000000000" pitchFamily="2" charset="0"/>
              </a:rPr>
              <a:t>Malicious control over compromised hosts</a:t>
            </a:r>
          </a:p>
        </p:txBody>
      </p:sp>
      <p:cxnSp>
        <p:nvCxnSpPr>
          <p:cNvPr id="54" name="Straight Connector 53">
            <a:extLst>
              <a:ext uri="{FF2B5EF4-FFF2-40B4-BE49-F238E27FC236}">
                <a16:creationId xmlns:a16="http://schemas.microsoft.com/office/drawing/2014/main" id="{637DB8E0-A0F3-137C-4528-952C9B4A6B89}"/>
              </a:ext>
            </a:extLst>
          </p:cNvPr>
          <p:cNvCxnSpPr>
            <a:cxnSpLocks/>
            <a:stCxn id="31" idx="1"/>
            <a:endCxn id="14" idx="6"/>
          </p:cNvCxnSpPr>
          <p:nvPr/>
        </p:nvCxnSpPr>
        <p:spPr>
          <a:xfrm flipH="1">
            <a:off x="7114989" y="1987549"/>
            <a:ext cx="43302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13EA1C2-BF9C-F2EA-24D1-12F80A652A52}"/>
              </a:ext>
            </a:extLst>
          </p:cNvPr>
          <p:cNvSpPr/>
          <p:nvPr/>
        </p:nvSpPr>
        <p:spPr>
          <a:xfrm>
            <a:off x="7548016" y="1733759"/>
            <a:ext cx="1318692" cy="507579"/>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sz="1000" dirty="0">
                <a:solidFill>
                  <a:schemeClr val="tx1"/>
                </a:solidFill>
                <a:latin typeface="Roboto" panose="02000000000000000000" pitchFamily="2" charset="0"/>
                <a:ea typeface="Roboto" panose="02000000000000000000" pitchFamily="2" charset="0"/>
              </a:rPr>
              <a:t>Intrusion Detection Systems</a:t>
            </a:r>
          </a:p>
        </p:txBody>
      </p:sp>
      <p:sp>
        <p:nvSpPr>
          <p:cNvPr id="22" name="Rectangle 21">
            <a:extLst>
              <a:ext uri="{FF2B5EF4-FFF2-40B4-BE49-F238E27FC236}">
                <a16:creationId xmlns:a16="http://schemas.microsoft.com/office/drawing/2014/main" id="{0C62A46A-7141-8980-D904-BAE8440A9CF7}"/>
              </a:ext>
            </a:extLst>
          </p:cNvPr>
          <p:cNvSpPr/>
          <p:nvPr/>
        </p:nvSpPr>
        <p:spPr>
          <a:xfrm>
            <a:off x="1459344" y="2373865"/>
            <a:ext cx="1649443" cy="475489"/>
          </a:xfrm>
          <a:prstGeom prst="rect">
            <a:avLst/>
          </a:prstGeom>
          <a:solidFill>
            <a:srgbClr val="FCC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Roboto" panose="02000000000000000000" pitchFamily="2" charset="0"/>
                <a:ea typeface="Roboto" panose="02000000000000000000" pitchFamily="2" charset="0"/>
              </a:rPr>
              <a:t>Allowed services for remote management</a:t>
            </a:r>
          </a:p>
        </p:txBody>
      </p:sp>
      <p:sp>
        <p:nvSpPr>
          <p:cNvPr id="23" name="Rectangle 22">
            <a:extLst>
              <a:ext uri="{FF2B5EF4-FFF2-40B4-BE49-F238E27FC236}">
                <a16:creationId xmlns:a16="http://schemas.microsoft.com/office/drawing/2014/main" id="{91D38164-D3AB-1169-B78D-6E2FEC17A2BF}"/>
              </a:ext>
            </a:extLst>
          </p:cNvPr>
          <p:cNvSpPr/>
          <p:nvPr/>
        </p:nvSpPr>
        <p:spPr>
          <a:xfrm rot="16200000">
            <a:off x="710144" y="2433829"/>
            <a:ext cx="839380" cy="355560"/>
          </a:xfrm>
          <a:prstGeom prst="rect">
            <a:avLst/>
          </a:prstGeom>
          <a:solidFill>
            <a:srgbClr val="FCC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latin typeface="Roboto" panose="02000000000000000000" pitchFamily="2" charset="0"/>
                <a:ea typeface="Roboto" panose="02000000000000000000" pitchFamily="2" charset="0"/>
              </a:rPr>
              <a:t>Escalation Factor</a:t>
            </a:r>
          </a:p>
        </p:txBody>
      </p:sp>
      <p:cxnSp>
        <p:nvCxnSpPr>
          <p:cNvPr id="24" name="Straight Connector 23">
            <a:extLst>
              <a:ext uri="{FF2B5EF4-FFF2-40B4-BE49-F238E27FC236}">
                <a16:creationId xmlns:a16="http://schemas.microsoft.com/office/drawing/2014/main" id="{C33B45AF-483D-C1D9-FADC-C81490BE2B3A}"/>
              </a:ext>
            </a:extLst>
          </p:cNvPr>
          <p:cNvCxnSpPr>
            <a:cxnSpLocks/>
            <a:endCxn id="46" idx="2"/>
          </p:cNvCxnSpPr>
          <p:nvPr/>
        </p:nvCxnSpPr>
        <p:spPr>
          <a:xfrm flipV="1">
            <a:off x="3767808" y="2241337"/>
            <a:ext cx="276268" cy="37027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ADAD9E-FFF7-7C05-A098-1B5E03BF6894}"/>
              </a:ext>
            </a:extLst>
          </p:cNvPr>
          <p:cNvCxnSpPr>
            <a:cxnSpLocks/>
            <a:endCxn id="22" idx="3"/>
          </p:cNvCxnSpPr>
          <p:nvPr/>
        </p:nvCxnSpPr>
        <p:spPr>
          <a:xfrm flipH="1">
            <a:off x="3108787" y="2611609"/>
            <a:ext cx="659021" cy="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9" name="Table 28">
            <a:extLst>
              <a:ext uri="{FF2B5EF4-FFF2-40B4-BE49-F238E27FC236}">
                <a16:creationId xmlns:a16="http://schemas.microsoft.com/office/drawing/2014/main" id="{6E37C1CF-2BF1-33C4-8394-A9BFD05FCAD9}"/>
              </a:ext>
            </a:extLst>
          </p:cNvPr>
          <p:cNvGraphicFramePr>
            <a:graphicFrameLocks noGrp="1"/>
          </p:cNvGraphicFramePr>
          <p:nvPr>
            <p:extLst>
              <p:ext uri="{D42A27DB-BD31-4B8C-83A1-F6EECF244321}">
                <p14:modId xmlns:p14="http://schemas.microsoft.com/office/powerpoint/2010/main" val="2444797607"/>
              </p:ext>
            </p:extLst>
          </p:nvPr>
        </p:nvGraphicFramePr>
        <p:xfrm>
          <a:off x="1305492" y="4048804"/>
          <a:ext cx="9079617" cy="842010"/>
        </p:xfrm>
        <a:graphic>
          <a:graphicData uri="http://schemas.openxmlformats.org/drawingml/2006/table">
            <a:tbl>
              <a:tblPr>
                <a:tableStyleId>{5C22544A-7EE6-4342-B048-85BDC9FD1C3A}</a:tableStyleId>
              </a:tblPr>
              <a:tblGrid>
                <a:gridCol w="373365">
                  <a:extLst>
                    <a:ext uri="{9D8B030D-6E8A-4147-A177-3AD203B41FA5}">
                      <a16:colId xmlns:a16="http://schemas.microsoft.com/office/drawing/2014/main" val="69153024"/>
                    </a:ext>
                  </a:extLst>
                </a:gridCol>
                <a:gridCol w="3501613">
                  <a:extLst>
                    <a:ext uri="{9D8B030D-6E8A-4147-A177-3AD203B41FA5}">
                      <a16:colId xmlns:a16="http://schemas.microsoft.com/office/drawing/2014/main" val="38050538"/>
                    </a:ext>
                  </a:extLst>
                </a:gridCol>
                <a:gridCol w="5204639">
                  <a:extLst>
                    <a:ext uri="{9D8B030D-6E8A-4147-A177-3AD203B41FA5}">
                      <a16:colId xmlns:a16="http://schemas.microsoft.com/office/drawing/2014/main" val="3739824788"/>
                    </a:ext>
                  </a:extLst>
                </a:gridCol>
              </a:tblGrid>
              <a:tr h="37320">
                <a:tc>
                  <a:txBody>
                    <a:bodyPr/>
                    <a:lstStyle/>
                    <a:p>
                      <a:pPr algn="ctr" fontAlgn="b"/>
                      <a:r>
                        <a:rPr lang="nb-NO" sz="1000" b="1" u="none" strike="noStrike" dirty="0" err="1">
                          <a:effectLst/>
                          <a:latin typeface="Calibri" panose="020F0502020204030204" pitchFamily="34" charset="0"/>
                          <a:cs typeface="Calibri" panose="020F0502020204030204" pitchFamily="34" charset="0"/>
                        </a:rPr>
                        <a:t>S.No</a:t>
                      </a:r>
                      <a:endParaRPr lang="nb-NO"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solidFill>
                      <a:schemeClr val="accent1">
                        <a:lumMod val="60000"/>
                        <a:lumOff val="40000"/>
                      </a:schemeClr>
                    </a:solidFill>
                  </a:tcPr>
                </a:tc>
                <a:tc>
                  <a:txBody>
                    <a:bodyPr/>
                    <a:lstStyle/>
                    <a:p>
                      <a:pPr algn="l" fontAlgn="b"/>
                      <a:r>
                        <a:rPr lang="en-US" sz="1000" b="1" u="none" strike="noStrike" dirty="0">
                          <a:effectLst/>
                          <a:latin typeface="Calibri" panose="020F0502020204030204" pitchFamily="34" charset="0"/>
                          <a:cs typeface="Calibri" panose="020F0502020204030204" pitchFamily="34" charset="0"/>
                        </a:rPr>
                        <a:t>High level RA on the identified  Scope.</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solidFill>
                      <a:schemeClr val="accent1">
                        <a:lumMod val="60000"/>
                        <a:lumOff val="40000"/>
                      </a:schemeClr>
                    </a:solidFill>
                  </a:tcPr>
                </a:tc>
                <a:tc>
                  <a:txBody>
                    <a:bodyPr/>
                    <a:lstStyle/>
                    <a:p>
                      <a:pPr algn="l" fontAlgn="b"/>
                      <a:r>
                        <a:rPr lang="nb-NO" sz="1000" b="1" u="none" strike="noStrike" dirty="0" err="1">
                          <a:effectLst/>
                          <a:latin typeface="Calibri" panose="020F0502020204030204" pitchFamily="34" charset="0"/>
                          <a:cs typeface="Calibri" panose="020F0502020204030204" pitchFamily="34" charset="0"/>
                        </a:rPr>
                        <a:t>Mitigation</a:t>
                      </a:r>
                      <a:r>
                        <a:rPr lang="nb-NO" sz="1000" b="1" u="none" strike="noStrike" dirty="0">
                          <a:effectLst/>
                          <a:latin typeface="Calibri" panose="020F0502020204030204" pitchFamily="34" charset="0"/>
                          <a:cs typeface="Calibri" panose="020F0502020204030204" pitchFamily="34" charset="0"/>
                        </a:rPr>
                        <a:t> </a:t>
                      </a:r>
                      <a:r>
                        <a:rPr lang="nb-NO" sz="1000" b="1" u="none" strike="noStrike" dirty="0" err="1">
                          <a:effectLst/>
                          <a:latin typeface="Calibri" panose="020F0502020204030204" pitchFamily="34" charset="0"/>
                          <a:cs typeface="Calibri" panose="020F0502020204030204" pitchFamily="34" charset="0"/>
                        </a:rPr>
                        <a:t>measures</a:t>
                      </a:r>
                      <a:endParaRPr lang="nb-NO"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3805827763"/>
                  </a:ext>
                </a:extLst>
              </a:tr>
              <a:tr h="142695">
                <a:tc>
                  <a:txBody>
                    <a:bodyPr/>
                    <a:lstStyle/>
                    <a:p>
                      <a:pPr algn="ctr" fontAlgn="t"/>
                      <a:r>
                        <a:rPr lang="nb-NO" sz="1100" b="0" i="0" u="none" strike="noStrike" dirty="0">
                          <a:solidFill>
                            <a:srgbClr val="000000"/>
                          </a:solidFill>
                          <a:effectLst/>
                          <a:latin typeface="Calibri" panose="020F0502020204030204" pitchFamily="34" charset="0"/>
                        </a:rPr>
                        <a:t>7</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Adversaries may communicate over a commonly used port to bypass firewalls or network detection systems and to blend in with normal network activity, to avoid more detailed inspection.</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Firewall at the NTNU terminal point and at the Ferry so that the inbound and outbound communications between the Ferry and NTNU is monitored and filtered.</a:t>
                      </a:r>
                    </a:p>
                  </a:txBody>
                  <a:tcPr marL="9525" marR="9525" marT="9525" marB="0"/>
                </a:tc>
                <a:extLst>
                  <a:ext uri="{0D108BD9-81ED-4DB2-BD59-A6C34878D82A}">
                    <a16:rowId xmlns:a16="http://schemas.microsoft.com/office/drawing/2014/main" val="2926759982"/>
                  </a:ext>
                </a:extLst>
              </a:tr>
            </a:tbl>
          </a:graphicData>
        </a:graphic>
      </p:graphicFrame>
    </p:spTree>
    <p:extLst>
      <p:ext uri="{BB962C8B-B14F-4D97-AF65-F5344CB8AC3E}">
        <p14:creationId xmlns:p14="http://schemas.microsoft.com/office/powerpoint/2010/main" val="190997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B8A4D794-36FB-DD61-42DE-7881A74A39E0}"/>
              </a:ext>
            </a:extLst>
          </p:cNvPr>
          <p:cNvCxnSpPr>
            <a:cxnSpLocks/>
            <a:stCxn id="47" idx="1"/>
          </p:cNvCxnSpPr>
          <p:nvPr/>
        </p:nvCxnSpPr>
        <p:spPr>
          <a:xfrm flipH="1">
            <a:off x="7463585" y="1824991"/>
            <a:ext cx="166474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23EF78A-2C00-4A50-A9CB-BF50B76C6D4E}"/>
              </a:ext>
            </a:extLst>
          </p:cNvPr>
          <p:cNvCxnSpPr>
            <a:cxnSpLocks/>
            <a:endCxn id="11" idx="3"/>
          </p:cNvCxnSpPr>
          <p:nvPr/>
        </p:nvCxnSpPr>
        <p:spPr>
          <a:xfrm flipH="1">
            <a:off x="3092997" y="1824989"/>
            <a:ext cx="193127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C5BB06E-C00F-4F05-B47E-E8CC078C2DA2}"/>
              </a:ext>
            </a:extLst>
          </p:cNvPr>
          <p:cNvSpPr/>
          <p:nvPr/>
        </p:nvSpPr>
        <p:spPr>
          <a:xfrm>
            <a:off x="1451917" y="1571200"/>
            <a:ext cx="1641080" cy="507578"/>
          </a:xfrm>
          <a:prstGeom prst="rect">
            <a:avLst/>
          </a:prstGeom>
          <a:solidFill>
            <a:srgbClr val="F68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Roboto" panose="02000000000000000000" pitchFamily="2" charset="0"/>
                <a:ea typeface="Roboto" panose="02000000000000000000" pitchFamily="2" charset="0"/>
              </a:rPr>
              <a:t>Repetitive Change of the I/O point values at the (Control computer)</a:t>
            </a:r>
            <a:endParaRPr lang="en-GB" sz="1000" dirty="0">
              <a:solidFill>
                <a:schemeClr val="tx1"/>
              </a:solidFill>
              <a:latin typeface="Roboto" panose="02000000000000000000" pitchFamily="2" charset="0"/>
              <a:ea typeface="Roboto" panose="02000000000000000000" pitchFamily="2" charset="0"/>
            </a:endParaRPr>
          </a:p>
        </p:txBody>
      </p:sp>
      <p:sp>
        <p:nvSpPr>
          <p:cNvPr id="15" name="Rectangle 14">
            <a:extLst>
              <a:ext uri="{FF2B5EF4-FFF2-40B4-BE49-F238E27FC236}">
                <a16:creationId xmlns:a16="http://schemas.microsoft.com/office/drawing/2014/main" id="{7715B501-5A57-491A-B412-AB4FF49B91E1}"/>
              </a:ext>
            </a:extLst>
          </p:cNvPr>
          <p:cNvSpPr/>
          <p:nvPr/>
        </p:nvSpPr>
        <p:spPr>
          <a:xfrm>
            <a:off x="5455623" y="819418"/>
            <a:ext cx="1632325" cy="293682"/>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Roboto" panose="02000000000000000000" pitchFamily="2" charset="0"/>
                <a:ea typeface="Roboto" panose="02000000000000000000" pitchFamily="2" charset="0"/>
              </a:rPr>
              <a:t>Malicious Control Function</a:t>
            </a:r>
          </a:p>
        </p:txBody>
      </p:sp>
      <p:pic>
        <p:nvPicPr>
          <p:cNvPr id="40" name="Picture 39">
            <a:extLst>
              <a:ext uri="{FF2B5EF4-FFF2-40B4-BE49-F238E27FC236}">
                <a16:creationId xmlns:a16="http://schemas.microsoft.com/office/drawing/2014/main" id="{EA2055A9-344D-4E51-8A88-31FD804E7E55}"/>
              </a:ext>
            </a:extLst>
          </p:cNvPr>
          <p:cNvPicPr>
            <a:picLocks noChangeAspect="1"/>
          </p:cNvPicPr>
          <p:nvPr/>
        </p:nvPicPr>
        <p:blipFill>
          <a:blip r:embed="rId2"/>
          <a:stretch>
            <a:fillRect/>
          </a:stretch>
        </p:blipFill>
        <p:spPr>
          <a:xfrm>
            <a:off x="5455624" y="525736"/>
            <a:ext cx="1632325" cy="293682"/>
          </a:xfrm>
          <a:prstGeom prst="rect">
            <a:avLst/>
          </a:prstGeom>
        </p:spPr>
      </p:pic>
      <p:cxnSp>
        <p:nvCxnSpPr>
          <p:cNvPr id="67" name="Straight Connector 66">
            <a:extLst>
              <a:ext uri="{FF2B5EF4-FFF2-40B4-BE49-F238E27FC236}">
                <a16:creationId xmlns:a16="http://schemas.microsoft.com/office/drawing/2014/main" id="{6D2CC07D-E838-4E8F-9B17-8BB13DAC4D93}"/>
              </a:ext>
            </a:extLst>
          </p:cNvPr>
          <p:cNvCxnSpPr>
            <a:cxnSpLocks/>
            <a:stCxn id="15" idx="2"/>
            <a:endCxn id="14" idx="0"/>
          </p:cNvCxnSpPr>
          <p:nvPr/>
        </p:nvCxnSpPr>
        <p:spPr>
          <a:xfrm>
            <a:off x="6271786" y="1113100"/>
            <a:ext cx="8701" cy="30060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3BF25D1-B4B3-43D7-A40A-3B939DECD6EC}"/>
              </a:ext>
            </a:extLst>
          </p:cNvPr>
          <p:cNvCxnSpPr>
            <a:cxnSpLocks/>
            <a:endCxn id="14" idx="2"/>
          </p:cNvCxnSpPr>
          <p:nvPr/>
        </p:nvCxnSpPr>
        <p:spPr>
          <a:xfrm>
            <a:off x="5011732" y="1824989"/>
            <a:ext cx="434252" cy="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43A3056B-032D-48DC-8763-94A314ACFF15}"/>
              </a:ext>
            </a:extLst>
          </p:cNvPr>
          <p:cNvSpPr/>
          <p:nvPr/>
        </p:nvSpPr>
        <p:spPr>
          <a:xfrm>
            <a:off x="5445984" y="1413706"/>
            <a:ext cx="1669005" cy="822569"/>
          </a:xfrm>
          <a:prstGeom prst="ellipse">
            <a:avLst/>
          </a:prstGeom>
          <a:solidFill>
            <a:srgbClr val="3DA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Roboto" panose="02000000000000000000" pitchFamily="2" charset="0"/>
                <a:ea typeface="Roboto" panose="02000000000000000000" pitchFamily="2" charset="0"/>
              </a:rPr>
              <a:t>Scenario 6: </a:t>
            </a:r>
          </a:p>
          <a:p>
            <a:pPr algn="ctr"/>
            <a:r>
              <a:rPr lang="en-GB" sz="1000" dirty="0">
                <a:solidFill>
                  <a:schemeClr val="tx1"/>
                </a:solidFill>
                <a:latin typeface="Roboto" panose="02000000000000000000" pitchFamily="2" charset="0"/>
                <a:ea typeface="Roboto" panose="02000000000000000000" pitchFamily="2" charset="0"/>
              </a:rPr>
              <a:t>Attackers able to manipulate the control process function</a:t>
            </a:r>
          </a:p>
        </p:txBody>
      </p:sp>
      <p:sp>
        <p:nvSpPr>
          <p:cNvPr id="182" name="Rectangle 181">
            <a:extLst>
              <a:ext uri="{FF2B5EF4-FFF2-40B4-BE49-F238E27FC236}">
                <a16:creationId xmlns:a16="http://schemas.microsoft.com/office/drawing/2014/main" id="{4886FA08-9C90-420E-A92A-3E2EF6778952}"/>
              </a:ext>
            </a:extLst>
          </p:cNvPr>
          <p:cNvSpPr/>
          <p:nvPr/>
        </p:nvSpPr>
        <p:spPr>
          <a:xfrm>
            <a:off x="1452768" y="245449"/>
            <a:ext cx="1632325" cy="357747"/>
          </a:xfrm>
          <a:prstGeom prst="rect">
            <a:avLst/>
          </a:prstGeom>
          <a:solidFill>
            <a:srgbClr val="F68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Threat</a:t>
            </a:r>
          </a:p>
        </p:txBody>
      </p:sp>
      <p:sp>
        <p:nvSpPr>
          <p:cNvPr id="185" name="Rectangle 184">
            <a:extLst>
              <a:ext uri="{FF2B5EF4-FFF2-40B4-BE49-F238E27FC236}">
                <a16:creationId xmlns:a16="http://schemas.microsoft.com/office/drawing/2014/main" id="{8ABC8E52-D7BB-4141-AF11-75D42F5C0CDB}"/>
              </a:ext>
            </a:extLst>
          </p:cNvPr>
          <p:cNvSpPr/>
          <p:nvPr/>
        </p:nvSpPr>
        <p:spPr>
          <a:xfrm>
            <a:off x="3147699" y="235379"/>
            <a:ext cx="1779602" cy="357747"/>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Preventative Barrier</a:t>
            </a:r>
          </a:p>
        </p:txBody>
      </p:sp>
      <p:sp>
        <p:nvSpPr>
          <p:cNvPr id="190" name="Rectangle 189">
            <a:extLst>
              <a:ext uri="{FF2B5EF4-FFF2-40B4-BE49-F238E27FC236}">
                <a16:creationId xmlns:a16="http://schemas.microsoft.com/office/drawing/2014/main" id="{09A89CAA-588B-44B1-8A94-5A0C5830852C}"/>
              </a:ext>
            </a:extLst>
          </p:cNvPr>
          <p:cNvSpPr/>
          <p:nvPr/>
        </p:nvSpPr>
        <p:spPr>
          <a:xfrm>
            <a:off x="7545067" y="235379"/>
            <a:ext cx="1321641" cy="367817"/>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Mitigative Barrier</a:t>
            </a:r>
          </a:p>
        </p:txBody>
      </p:sp>
      <p:sp>
        <p:nvSpPr>
          <p:cNvPr id="191" name="Rectangle 190">
            <a:extLst>
              <a:ext uri="{FF2B5EF4-FFF2-40B4-BE49-F238E27FC236}">
                <a16:creationId xmlns:a16="http://schemas.microsoft.com/office/drawing/2014/main" id="{BCBC8818-40E9-4340-9CE9-62CD3D35BEA3}"/>
              </a:ext>
            </a:extLst>
          </p:cNvPr>
          <p:cNvSpPr/>
          <p:nvPr/>
        </p:nvSpPr>
        <p:spPr>
          <a:xfrm>
            <a:off x="9128326" y="235379"/>
            <a:ext cx="1396477" cy="357747"/>
          </a:xfrm>
          <a:prstGeom prst="rect">
            <a:avLst/>
          </a:prstGeom>
          <a:solidFill>
            <a:srgbClr val="EE1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Roboto" panose="02000000000000000000" pitchFamily="2" charset="0"/>
                <a:ea typeface="Roboto" panose="02000000000000000000" pitchFamily="2" charset="0"/>
              </a:rPr>
              <a:t>Consequence</a:t>
            </a:r>
          </a:p>
        </p:txBody>
      </p:sp>
      <p:sp>
        <p:nvSpPr>
          <p:cNvPr id="192" name="Rectangle 191">
            <a:extLst>
              <a:ext uri="{FF2B5EF4-FFF2-40B4-BE49-F238E27FC236}">
                <a16:creationId xmlns:a16="http://schemas.microsoft.com/office/drawing/2014/main" id="{F6CCE450-5F17-49A4-8324-DE0C4AC3BE33}"/>
              </a:ext>
            </a:extLst>
          </p:cNvPr>
          <p:cNvSpPr/>
          <p:nvPr/>
        </p:nvSpPr>
        <p:spPr>
          <a:xfrm>
            <a:off x="5455622" y="235379"/>
            <a:ext cx="1632325" cy="204848"/>
          </a:xfrm>
          <a:prstGeom prst="rect">
            <a:avLst/>
          </a:prstGeom>
          <a:solidFill>
            <a:srgbClr val="3DA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latin typeface="Roboto" panose="02000000000000000000" pitchFamily="2" charset="0"/>
                <a:ea typeface="Roboto" panose="02000000000000000000" pitchFamily="2" charset="0"/>
              </a:rPr>
              <a:t>Top Event</a:t>
            </a:r>
          </a:p>
        </p:txBody>
      </p:sp>
      <p:sp>
        <p:nvSpPr>
          <p:cNvPr id="46" name="Rectangle 45">
            <a:extLst>
              <a:ext uri="{FF2B5EF4-FFF2-40B4-BE49-F238E27FC236}">
                <a16:creationId xmlns:a16="http://schemas.microsoft.com/office/drawing/2014/main" id="{97AE371E-2E40-4475-9581-69FB9EEE1E23}"/>
              </a:ext>
            </a:extLst>
          </p:cNvPr>
          <p:cNvSpPr/>
          <p:nvPr/>
        </p:nvSpPr>
        <p:spPr>
          <a:xfrm>
            <a:off x="3147699" y="1571201"/>
            <a:ext cx="1779602" cy="507578"/>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sz="1000" dirty="0">
                <a:solidFill>
                  <a:schemeClr val="tx1"/>
                </a:solidFill>
                <a:latin typeface="Roboto" panose="02000000000000000000" pitchFamily="2" charset="0"/>
                <a:ea typeface="Roboto" panose="02000000000000000000" pitchFamily="2" charset="0"/>
              </a:rPr>
              <a:t>Network Segmentation</a:t>
            </a:r>
          </a:p>
        </p:txBody>
      </p:sp>
      <p:sp>
        <p:nvSpPr>
          <p:cNvPr id="47" name="Rectangle 46">
            <a:extLst>
              <a:ext uri="{FF2B5EF4-FFF2-40B4-BE49-F238E27FC236}">
                <a16:creationId xmlns:a16="http://schemas.microsoft.com/office/drawing/2014/main" id="{E7EE4F72-92BF-8E8B-44DD-F61256D1096D}"/>
              </a:ext>
            </a:extLst>
          </p:cNvPr>
          <p:cNvSpPr/>
          <p:nvPr/>
        </p:nvSpPr>
        <p:spPr>
          <a:xfrm>
            <a:off x="9128326" y="1571202"/>
            <a:ext cx="1404059" cy="507578"/>
          </a:xfrm>
          <a:prstGeom prst="rect">
            <a:avLst/>
          </a:prstGeom>
          <a:solidFill>
            <a:srgbClr val="EE1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Roboto" panose="02000000000000000000" pitchFamily="2" charset="0"/>
                <a:ea typeface="Roboto" panose="02000000000000000000" pitchFamily="2" charset="0"/>
              </a:rPr>
              <a:t>An undesired system state or action is reached</a:t>
            </a:r>
          </a:p>
        </p:txBody>
      </p:sp>
      <p:cxnSp>
        <p:nvCxnSpPr>
          <p:cNvPr id="54" name="Straight Connector 53">
            <a:extLst>
              <a:ext uri="{FF2B5EF4-FFF2-40B4-BE49-F238E27FC236}">
                <a16:creationId xmlns:a16="http://schemas.microsoft.com/office/drawing/2014/main" id="{637DB8E0-A0F3-137C-4528-952C9B4A6B89}"/>
              </a:ext>
            </a:extLst>
          </p:cNvPr>
          <p:cNvCxnSpPr>
            <a:cxnSpLocks/>
            <a:endCxn id="14" idx="6"/>
          </p:cNvCxnSpPr>
          <p:nvPr/>
        </p:nvCxnSpPr>
        <p:spPr>
          <a:xfrm flipH="1">
            <a:off x="7114989" y="1824991"/>
            <a:ext cx="40347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13EA1C2-BF9C-F2EA-24D1-12F80A652A52}"/>
              </a:ext>
            </a:extLst>
          </p:cNvPr>
          <p:cNvSpPr/>
          <p:nvPr/>
        </p:nvSpPr>
        <p:spPr>
          <a:xfrm>
            <a:off x="7548016" y="1571201"/>
            <a:ext cx="1318692" cy="507579"/>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GB" sz="1000" dirty="0">
              <a:solidFill>
                <a:schemeClr val="tx1"/>
              </a:solidFill>
              <a:latin typeface="Roboto" panose="02000000000000000000" pitchFamily="2" charset="0"/>
              <a:ea typeface="Roboto" panose="02000000000000000000" pitchFamily="2" charset="0"/>
            </a:endParaRPr>
          </a:p>
        </p:txBody>
      </p:sp>
      <p:graphicFrame>
        <p:nvGraphicFramePr>
          <p:cNvPr id="3" name="Table 2">
            <a:extLst>
              <a:ext uri="{FF2B5EF4-FFF2-40B4-BE49-F238E27FC236}">
                <a16:creationId xmlns:a16="http://schemas.microsoft.com/office/drawing/2014/main" id="{0D00ABD7-E43D-A364-E158-6203A191674B}"/>
              </a:ext>
            </a:extLst>
          </p:cNvPr>
          <p:cNvGraphicFramePr>
            <a:graphicFrameLocks noGrp="1"/>
          </p:cNvGraphicFramePr>
          <p:nvPr>
            <p:extLst>
              <p:ext uri="{D42A27DB-BD31-4B8C-83A1-F6EECF244321}">
                <p14:modId xmlns:p14="http://schemas.microsoft.com/office/powerpoint/2010/main" val="1411351224"/>
              </p:ext>
            </p:extLst>
          </p:nvPr>
        </p:nvGraphicFramePr>
        <p:xfrm>
          <a:off x="1305492" y="4048804"/>
          <a:ext cx="9079617" cy="1009650"/>
        </p:xfrm>
        <a:graphic>
          <a:graphicData uri="http://schemas.openxmlformats.org/drawingml/2006/table">
            <a:tbl>
              <a:tblPr>
                <a:tableStyleId>{5C22544A-7EE6-4342-B048-85BDC9FD1C3A}</a:tableStyleId>
              </a:tblPr>
              <a:tblGrid>
                <a:gridCol w="373365">
                  <a:extLst>
                    <a:ext uri="{9D8B030D-6E8A-4147-A177-3AD203B41FA5}">
                      <a16:colId xmlns:a16="http://schemas.microsoft.com/office/drawing/2014/main" val="69153024"/>
                    </a:ext>
                  </a:extLst>
                </a:gridCol>
                <a:gridCol w="3501613">
                  <a:extLst>
                    <a:ext uri="{9D8B030D-6E8A-4147-A177-3AD203B41FA5}">
                      <a16:colId xmlns:a16="http://schemas.microsoft.com/office/drawing/2014/main" val="38050538"/>
                    </a:ext>
                  </a:extLst>
                </a:gridCol>
                <a:gridCol w="5204639">
                  <a:extLst>
                    <a:ext uri="{9D8B030D-6E8A-4147-A177-3AD203B41FA5}">
                      <a16:colId xmlns:a16="http://schemas.microsoft.com/office/drawing/2014/main" val="3739824788"/>
                    </a:ext>
                  </a:extLst>
                </a:gridCol>
              </a:tblGrid>
              <a:tr h="37320">
                <a:tc>
                  <a:txBody>
                    <a:bodyPr/>
                    <a:lstStyle/>
                    <a:p>
                      <a:pPr algn="ctr" fontAlgn="b"/>
                      <a:r>
                        <a:rPr lang="nb-NO" sz="1000" b="1" u="none" strike="noStrike" dirty="0" err="1">
                          <a:effectLst/>
                          <a:latin typeface="Calibri" panose="020F0502020204030204" pitchFamily="34" charset="0"/>
                          <a:cs typeface="Calibri" panose="020F0502020204030204" pitchFamily="34" charset="0"/>
                        </a:rPr>
                        <a:t>S.No</a:t>
                      </a:r>
                      <a:endParaRPr lang="nb-NO"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solidFill>
                      <a:schemeClr val="accent1">
                        <a:lumMod val="60000"/>
                        <a:lumOff val="40000"/>
                      </a:schemeClr>
                    </a:solidFill>
                  </a:tcPr>
                </a:tc>
                <a:tc>
                  <a:txBody>
                    <a:bodyPr/>
                    <a:lstStyle/>
                    <a:p>
                      <a:pPr algn="l" fontAlgn="b"/>
                      <a:r>
                        <a:rPr lang="en-US" sz="1000" b="1" u="none" strike="noStrike" dirty="0">
                          <a:effectLst/>
                          <a:latin typeface="Calibri" panose="020F0502020204030204" pitchFamily="34" charset="0"/>
                          <a:cs typeface="Calibri" panose="020F0502020204030204" pitchFamily="34" charset="0"/>
                        </a:rPr>
                        <a:t>High level RA on the identified  Scope.</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solidFill>
                      <a:schemeClr val="accent1">
                        <a:lumMod val="60000"/>
                        <a:lumOff val="40000"/>
                      </a:schemeClr>
                    </a:solidFill>
                  </a:tcPr>
                </a:tc>
                <a:tc>
                  <a:txBody>
                    <a:bodyPr/>
                    <a:lstStyle/>
                    <a:p>
                      <a:pPr algn="l" fontAlgn="b"/>
                      <a:r>
                        <a:rPr lang="nb-NO" sz="1000" b="1" u="none" strike="noStrike" dirty="0" err="1">
                          <a:effectLst/>
                          <a:latin typeface="Calibri" panose="020F0502020204030204" pitchFamily="34" charset="0"/>
                          <a:cs typeface="Calibri" panose="020F0502020204030204" pitchFamily="34" charset="0"/>
                        </a:rPr>
                        <a:t>Mitigation</a:t>
                      </a:r>
                      <a:r>
                        <a:rPr lang="nb-NO" sz="1000" b="1" u="none" strike="noStrike" dirty="0">
                          <a:effectLst/>
                          <a:latin typeface="Calibri" panose="020F0502020204030204" pitchFamily="34" charset="0"/>
                          <a:cs typeface="Calibri" panose="020F0502020204030204" pitchFamily="34" charset="0"/>
                        </a:rPr>
                        <a:t> </a:t>
                      </a:r>
                      <a:r>
                        <a:rPr lang="nb-NO" sz="1000" b="1" u="none" strike="noStrike" dirty="0" err="1">
                          <a:effectLst/>
                          <a:latin typeface="Calibri" panose="020F0502020204030204" pitchFamily="34" charset="0"/>
                          <a:cs typeface="Calibri" panose="020F0502020204030204" pitchFamily="34" charset="0"/>
                        </a:rPr>
                        <a:t>measures</a:t>
                      </a:r>
                      <a:endParaRPr lang="nb-NO"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3805827763"/>
                  </a:ext>
                </a:extLst>
              </a:tr>
              <a:tr h="142695">
                <a:tc>
                  <a:txBody>
                    <a:bodyPr/>
                    <a:lstStyle/>
                    <a:p>
                      <a:pPr algn="ctr" fontAlgn="b"/>
                      <a:r>
                        <a:rPr lang="nb-NO" sz="1100" b="0" i="0" u="none" strike="noStrike" dirty="0">
                          <a:solidFill>
                            <a:srgbClr val="000000"/>
                          </a:solidFill>
                          <a:effectLst/>
                          <a:latin typeface="Calibri" panose="020F0502020204030204" pitchFamily="34" charset="0"/>
                        </a:rPr>
                        <a:t>8</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Adversaries may repetitively or successively change I/O point values at the (Control computer) to perform an action. Brute Force I/O may be achieved by changing either a range of I/O point values or a single point value repeatedly to manipulate a process function</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LAN Segmentation btw ICS/OT equipment and IT connectivity. If there is a need to merge use devices via DMZ.</a:t>
                      </a:r>
                    </a:p>
                  </a:txBody>
                  <a:tcPr marL="9525" marR="9525" marT="9525" marB="0" anchor="b"/>
                </a:tc>
                <a:extLst>
                  <a:ext uri="{0D108BD9-81ED-4DB2-BD59-A6C34878D82A}">
                    <a16:rowId xmlns:a16="http://schemas.microsoft.com/office/drawing/2014/main" val="2926759982"/>
                  </a:ext>
                </a:extLst>
              </a:tr>
            </a:tbl>
          </a:graphicData>
        </a:graphic>
      </p:graphicFrame>
    </p:spTree>
    <p:extLst>
      <p:ext uri="{BB962C8B-B14F-4D97-AF65-F5344CB8AC3E}">
        <p14:creationId xmlns:p14="http://schemas.microsoft.com/office/powerpoint/2010/main" val="3949757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451DF938E59D4EA9DD64DAA38DBB05" ma:contentTypeVersion="4" ma:contentTypeDescription="Create a new document." ma:contentTypeScope="" ma:versionID="e869fa9bc9d6eb971ca6d5d49481caf3">
  <xsd:schema xmlns:xsd="http://www.w3.org/2001/XMLSchema" xmlns:xs="http://www.w3.org/2001/XMLSchema" xmlns:p="http://schemas.microsoft.com/office/2006/metadata/properties" xmlns:ns2="35c6eb37-6662-4de1-b0bc-b12493b1f075" targetNamespace="http://schemas.microsoft.com/office/2006/metadata/properties" ma:root="true" ma:fieldsID="3042db03a9423df86316148770668854" ns2:_="">
    <xsd:import namespace="35c6eb37-6662-4de1-b0bc-b12493b1f07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c6eb37-6662-4de1-b0bc-b12493b1f0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8E6C61-2041-4B63-A2E2-918588E949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c6eb37-6662-4de1-b0bc-b12493b1f0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6F38D22-6968-4A6F-886E-B9A070CFDF6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505F99C-D682-44BC-8ED3-1B0292CF11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1111</Words>
  <Application>Microsoft Office PowerPoint</Application>
  <PresentationFormat>Widescreen</PresentationFormat>
  <Paragraphs>160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Franklin Gothic Book</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ST080101R - Process Safety Animations - Preliminary Ideas</dc:title>
  <dc:creator>David Jamieson</dc:creator>
  <cp:lastModifiedBy>Ahmed Walid Amro</cp:lastModifiedBy>
  <cp:revision>356</cp:revision>
  <dcterms:created xsi:type="dcterms:W3CDTF">2020-10-10T15:54:41Z</dcterms:created>
  <dcterms:modified xsi:type="dcterms:W3CDTF">2022-10-15T22:10:15Z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0x0101000A451DF938E59D4EA9DD64DAA38DBB05</vt:lpwstr>
  </property>
</Properties>
</file>