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3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9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2" autoAdjust="0"/>
  </p:normalViewPr>
  <p:slideViewPr>
    <p:cSldViewPr snapToGrid="0">
      <p:cViewPr varScale="1">
        <p:scale>
          <a:sx n="85" d="100"/>
          <a:sy n="85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D9AA9-44C3-4C9F-B0E3-AEEE3EBF249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8775D-AC94-4A38-BB91-2C60B730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Create a document with components and their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8775D-AC94-4A38-BB91-2C60B730A6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Create a document with relevant failure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D684B-9865-42D2-B686-76EB361850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Check FMT and populate CMT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r>
              <a:rPr lang="en-US" dirty="0"/>
              <a:t>ATT&amp;CK includes 1344 mappings between mitigation methods and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8775D-AC94-4A38-BB91-2C60B730A6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9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4 – Impact of consequences (Which to consider, their mapping to failure modes, and their factors). Populate FMCT and CCST.</a:t>
            </a:r>
          </a:p>
          <a:p>
            <a:r>
              <a:rPr lang="en-US" sz="1200" dirty="0"/>
              <a:t>* FMCT table based on the question: what is the expected and quantification of consequence of each failure mode considering each impact element.</a:t>
            </a:r>
          </a:p>
          <a:p>
            <a:r>
              <a:rPr lang="en-US" sz="1200" dirty="0"/>
              <a:t>* CCST Table: Safety and Financial Impacts based on a criteria (or pre-delivered). Operational impacts pre-delivered.  Information criticality based on criteria. Staging criticality pre-delivered.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8775D-AC94-4A38-BB91-2C60B730A6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5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5 – Failure Mechanisms (Which threats and technology domains to consider?). Check TDTs and populate CDT.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8775D-AC94-4A38-BB91-2C60B730A6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6 – Likelihood estimation (Check CVSS scores in TDTs)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8775D-AC94-4A38-BB91-2C60B730A6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7 – Evaluate the risk (what criteria?)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8775D-AC94-4A38-BB91-2C60B730A6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9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8 – Propose controls (Which to consider?)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8775D-AC94-4A38-BB91-2C60B730A6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7098-86A2-ED7A-93FE-941B6C92C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FF65-5591-8274-D66D-2B516241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E9A8-4D69-8392-B145-C393A94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DD4E-7BD5-46EB-50A3-A33860D4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13B-3179-31A6-9886-C9611E31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AF00-610D-73A5-F9A0-3576BCA5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39A8D-B7CC-D0A0-2211-B7329796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CA69-A2E4-8997-D854-8A4FE9E5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B88B-8114-E5D4-80CB-7059D280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A215-ACF1-DD62-5E4C-8C7CAD67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4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8249B-B996-E190-A2FA-BFF3789C6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C684D-C837-F17D-E3FF-51CE0628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79E9-5F6E-D7A0-5CD6-6DE48A64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5511-8D53-2B2B-D290-7484483F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1992-7CC7-B1E9-DF43-695AD6AF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/>
        </p:nvSpPr>
        <p:spPr>
          <a:xfrm>
            <a:off x="153494" y="6450278"/>
            <a:ext cx="456108" cy="252103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333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333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47" y="1347021"/>
            <a:ext cx="11224996" cy="4818365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78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1A69-4F5E-554F-803F-9E95D667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F942-8768-3FBE-E571-12CAAA51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BC00-29E8-156A-C282-CF8BC814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336C-B200-C130-CB06-77E23942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ED43-5F7E-3D5F-DD5B-2013F2AC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2924-30E4-B35F-494E-DED57637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A3BF0-6607-F055-605A-2003C4DA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5EA4-F0B4-E544-3B23-0986C7E6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66E2-C214-59DE-28C5-128A4A2F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A32E-5D81-1561-C7F3-CB0433ED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ABEA-EE71-202A-7C85-1E675C30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3714-9402-BD8B-A4C1-EE93044A6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3C1E-4990-29A5-1D5D-4CC3CB62C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BD9A-7E9B-F84E-3E0D-64A63A40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D0EA-4B57-F72F-4207-518A5F55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A6CAD-D02D-1616-366C-A0AE789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0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6AE7-C97F-30D7-B2EE-D47AA303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DFAA-8DFD-6B4D-F653-14EBFCC9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EE51-EB8B-C829-D624-386DF2B4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44E37-0C9A-22D4-7810-046332166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D16D8-650E-E8C6-27CA-4522367C3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A6F91-F45E-38DA-C9A8-FD39C5EE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CEF1B-0981-67BE-DEF5-71958E37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B3BBF-C887-4A8C-E1F9-2C72D5DB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536-C9DA-08FD-6908-1D292712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4603D-6380-EBCC-7617-DBCFEBCB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E705-21F1-1FCD-ADB6-734F35F0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2370-F5FA-7C1E-8BE8-D8CC9BC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538C0-5DFF-3A6C-8870-2530A644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F97F4-738E-A386-4A6D-1E8C1EC1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A25B9-458D-46DC-F5F5-E8D8B7DA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F75B-43B6-C138-90BC-EA0AE786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10BB-9446-4C40-4E2F-C39D72B1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4DC86-ACA6-BAF1-F0F7-CC4F513AC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946ED-8DBB-2207-B0D2-B62B07D8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74E8-700A-0D87-0228-1FD6366C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0B62-5C00-48FC-6D6C-A831D401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4EE7-93FC-BBD5-603C-5638B2BA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5B51F-1337-6125-146E-B33E4E576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70918-155A-CE34-B9D8-8C4DDC39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573F8-09A3-4EF7-6940-DFD922B3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D177A-67D3-A0D8-89A4-F3B04C22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1EEA4-599C-E444-83CE-71E93D30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A27D7-F4EA-E199-C106-658E70D1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66171-41CB-B086-CAAC-67741AF70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5003-9BE8-13DE-C8C6-A47587317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C1E1-517A-42AD-9E5C-E60A9FCE7C1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ED2E-CFD3-A25D-D1BB-AE7218E37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C866-80B1-8E17-CF79-02F6BAA5F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B53D-B45F-4AAC-86B8-641720BF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0851-ED14-FCFD-1E60-64A931E2B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on </a:t>
            </a:r>
            <a:r>
              <a:rPr lang="en-US" sz="6000" dirty="0"/>
              <a:t>FMECA-ATT&amp;CK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2F1A-43AC-D3D8-21B9-86AD0E212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evaluation</a:t>
            </a:r>
          </a:p>
        </p:txBody>
      </p:sp>
    </p:spTree>
    <p:extLst>
      <p:ext uri="{BB962C8B-B14F-4D97-AF65-F5344CB8AC3E}">
        <p14:creationId xmlns:p14="http://schemas.microsoft.com/office/powerpoint/2010/main" val="140090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86E-D5B8-4D10-ADFB-DD86DA4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6C4431E-3C80-40FA-9596-CFCB02DF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" y="1861986"/>
            <a:ext cx="11224996" cy="378843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551DF-33C2-4468-9816-F9D7A2623BBF}"/>
              </a:ext>
            </a:extLst>
          </p:cNvPr>
          <p:cNvSpPr txBox="1"/>
          <p:nvPr/>
        </p:nvSpPr>
        <p:spPr>
          <a:xfrm>
            <a:off x="508000" y="6427410"/>
            <a:ext cx="909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>
              <a:defRPr sz="800"/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Amro, A., Gkioulos, V., Katsikas, S.: Assessing cyber risk in cyber-physical systems using the ATT&amp;CK framework (2021),   submitted for review to ACM Transactions on Privacy and Security (TOPS)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49C00-ABB3-4296-9807-29034195EB24}"/>
              </a:ext>
            </a:extLst>
          </p:cNvPr>
          <p:cNvSpPr/>
          <p:nvPr/>
        </p:nvSpPr>
        <p:spPr>
          <a:xfrm>
            <a:off x="8597462" y="3855223"/>
            <a:ext cx="1168354" cy="1263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3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CB8C-4444-296F-99FA-843AE990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E9B1E-DBC8-622E-D8FC-0B68EA32F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576" y="1825625"/>
            <a:ext cx="9820848" cy="4351338"/>
          </a:xfrm>
        </p:spPr>
      </p:pic>
    </p:spTree>
    <p:extLst>
      <p:ext uri="{BB962C8B-B14F-4D97-AF65-F5344CB8AC3E}">
        <p14:creationId xmlns:p14="http://schemas.microsoft.com/office/powerpoint/2010/main" val="422313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5C4-432C-C3D6-EA3E-48DA1762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A583-1B71-9D50-D57D-41A9BDED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1: Applicability: Is it suitable for application in different UC.</a:t>
            </a:r>
          </a:p>
          <a:p>
            <a:r>
              <a:rPr lang="en-US" sz="2000" dirty="0"/>
              <a:t>2: Feasibility: Is the implementation of the different steps possible?</a:t>
            </a:r>
          </a:p>
          <a:p>
            <a:pPr lvl="1"/>
            <a:r>
              <a:rPr lang="en-US" sz="1600" dirty="0"/>
              <a:t>Was the component classification feasible?</a:t>
            </a:r>
            <a:endParaRPr lang="en-US" sz="2000" dirty="0"/>
          </a:p>
          <a:p>
            <a:r>
              <a:rPr lang="en-US" sz="2000" dirty="0"/>
              <a:t>3: Accuracy: do the results make scenes. </a:t>
            </a:r>
          </a:p>
          <a:p>
            <a:r>
              <a:rPr lang="en-US" sz="2000" dirty="0"/>
              <a:t>4: Comprehensiveness: are there any missing aspects (threats, risk elements, mitigations, etc.)</a:t>
            </a:r>
          </a:p>
          <a:p>
            <a:pPr lvl="1"/>
            <a:r>
              <a:rPr lang="en-US" sz="1600" dirty="0"/>
              <a:t>Failure modes?</a:t>
            </a:r>
          </a:p>
          <a:p>
            <a:r>
              <a:rPr lang="en-US" sz="2000" dirty="0"/>
              <a:t>5: Adaptability: How difficult it is to integrate the missing aspects. </a:t>
            </a:r>
          </a:p>
          <a:p>
            <a:r>
              <a:rPr lang="en-US" sz="2000" dirty="0"/>
              <a:t>6: Scalability: How does it perform in large and complex networks. </a:t>
            </a:r>
          </a:p>
          <a:p>
            <a:r>
              <a:rPr lang="en-US" sz="2000" dirty="0"/>
              <a:t>7: Usability: is the process easy to follow with limited training/consultation</a:t>
            </a:r>
          </a:p>
        </p:txBody>
      </p:sp>
    </p:spTree>
    <p:extLst>
      <p:ext uri="{BB962C8B-B14F-4D97-AF65-F5344CB8AC3E}">
        <p14:creationId xmlns:p14="http://schemas.microsoft.com/office/powerpoint/2010/main" val="1010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9AB2-4718-B941-C493-5D735BE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6D41-E45D-DCD9-3AD1-996CC2AF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FMECA risk assessment process</a:t>
            </a:r>
          </a:p>
          <a:p>
            <a:r>
              <a:rPr lang="en-US" dirty="0"/>
              <a:t>Utilizing encoded knowledge in ATT&amp;CK (brief overview of ATT&amp;CK)</a:t>
            </a:r>
          </a:p>
          <a:p>
            <a:r>
              <a:rPr lang="en-US" dirty="0"/>
              <a:t>Utilizing graph theory for impact estimation </a:t>
            </a:r>
          </a:p>
          <a:p>
            <a:r>
              <a:rPr lang="en-US" dirty="0"/>
              <a:t>Utilizing CVSS for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271006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86E-D5B8-4D10-ADFB-DD86DA4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6C4431E-3C80-40FA-9596-CFCB02DF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" y="1861986"/>
            <a:ext cx="11224996" cy="378843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551DF-33C2-4468-9816-F9D7A2623BBF}"/>
              </a:ext>
            </a:extLst>
          </p:cNvPr>
          <p:cNvSpPr txBox="1"/>
          <p:nvPr/>
        </p:nvSpPr>
        <p:spPr>
          <a:xfrm>
            <a:off x="508000" y="6427410"/>
            <a:ext cx="909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>
              <a:defRPr sz="800"/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Amro, A., Gkioulos, V., Katsikas, S.: Assessing cyber risk in cyber-physical systems using the ATT&amp;CK framework (2021),   submitted for review to ACM Transactions on Privacy and Security (TOPS)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CB16E-8FA6-49DB-AA62-B676E35E4ABD}"/>
              </a:ext>
            </a:extLst>
          </p:cNvPr>
          <p:cNvSpPr/>
          <p:nvPr/>
        </p:nvSpPr>
        <p:spPr>
          <a:xfrm>
            <a:off x="401847" y="1965433"/>
            <a:ext cx="1416443" cy="8513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50669-6F9D-417E-9544-9BEE316D5963}"/>
              </a:ext>
            </a:extLst>
          </p:cNvPr>
          <p:cNvSpPr/>
          <p:nvPr/>
        </p:nvSpPr>
        <p:spPr>
          <a:xfrm>
            <a:off x="401847" y="3823692"/>
            <a:ext cx="1416443" cy="1263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1C7E31-CF5D-E5F0-2BD1-C1036352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47" y="5618997"/>
            <a:ext cx="44278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b-NO" sz="1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components to consider? What is their classification according to Table 2? </a:t>
            </a:r>
            <a:endParaRPr kumimoji="0" lang="nb-NO" altLang="nb-NO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b-NO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functions to consider?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b-NO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is the performance standard? (What constitutes a failure mode)?</a:t>
            </a:r>
            <a:endParaRPr kumimoji="0" lang="nb-NO" altLang="nb-NO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86E-D5B8-4D10-ADFB-DD86DA4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6C4431E-3C80-40FA-9596-CFCB02DF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" y="1861986"/>
            <a:ext cx="11224996" cy="378843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551DF-33C2-4468-9816-F9D7A2623BBF}"/>
              </a:ext>
            </a:extLst>
          </p:cNvPr>
          <p:cNvSpPr txBox="1"/>
          <p:nvPr/>
        </p:nvSpPr>
        <p:spPr>
          <a:xfrm>
            <a:off x="508000" y="6427410"/>
            <a:ext cx="909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>
              <a:defRPr sz="800"/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Amro, A., Gkioulos, V., Katsikas, S.: Assessing cyber risk in cyber-physical systems using the ATT&amp;CK framework (2021),   submitted for review to ACM Transactions on Privacy and Security (TOPS)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32B6A-E30B-4528-BA22-D6E521D5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92" y="278816"/>
            <a:ext cx="8856061" cy="57600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0D0B07-D887-4C97-89D7-9205A848F9E4}"/>
              </a:ext>
            </a:extLst>
          </p:cNvPr>
          <p:cNvSpPr/>
          <p:nvPr/>
        </p:nvSpPr>
        <p:spPr>
          <a:xfrm>
            <a:off x="1765738" y="3844713"/>
            <a:ext cx="1168354" cy="1263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8481D-D257-54C9-557C-CBC2838E6CEF}"/>
              </a:ext>
            </a:extLst>
          </p:cNvPr>
          <p:cNvSpPr txBox="1"/>
          <p:nvPr/>
        </p:nvSpPr>
        <p:spPr>
          <a:xfrm>
            <a:off x="401847" y="6187001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Which failure modes to consider? </a:t>
            </a:r>
          </a:p>
        </p:txBody>
      </p:sp>
    </p:spTree>
    <p:extLst>
      <p:ext uri="{BB962C8B-B14F-4D97-AF65-F5344CB8AC3E}">
        <p14:creationId xmlns:p14="http://schemas.microsoft.com/office/powerpoint/2010/main" val="413214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86E-D5B8-4D10-ADFB-DD86DA4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6C4431E-3C80-40FA-9596-CFCB02DF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" y="1861986"/>
            <a:ext cx="11224996" cy="378843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551DF-33C2-4468-9816-F9D7A2623BBF}"/>
              </a:ext>
            </a:extLst>
          </p:cNvPr>
          <p:cNvSpPr txBox="1"/>
          <p:nvPr/>
        </p:nvSpPr>
        <p:spPr>
          <a:xfrm>
            <a:off x="508000" y="6427410"/>
            <a:ext cx="909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>
              <a:defRPr sz="800"/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Amro, A., Gkioulos, V., Katsikas, S.: Assessing cyber risk in cyber-physical systems using the ATT&amp;CK framework (2021),   submitted for review to ACM Transactions on Privacy and Security (TOPS)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CEC71-C5E0-480D-B3DB-A149D9BC6EDC}"/>
              </a:ext>
            </a:extLst>
          </p:cNvPr>
          <p:cNvSpPr/>
          <p:nvPr/>
        </p:nvSpPr>
        <p:spPr>
          <a:xfrm>
            <a:off x="2900855" y="3834203"/>
            <a:ext cx="1168354" cy="1263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A3D3A-90C1-FF45-1118-AFE8A9D1E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76" y="2815737"/>
            <a:ext cx="7948233" cy="33002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77A63A-CBFE-37EE-77DD-A7C5BD0C301D}"/>
              </a:ext>
            </a:extLst>
          </p:cNvPr>
          <p:cNvSpPr txBox="1"/>
          <p:nvPr/>
        </p:nvSpPr>
        <p:spPr>
          <a:xfrm>
            <a:off x="508000" y="57461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Which to consider, their current mapping to components,</a:t>
            </a:r>
          </a:p>
          <a:p>
            <a:r>
              <a:rPr lang="en-US" sz="1000" dirty="0"/>
              <a:t> their efficiency). Check FMT and CMT</a:t>
            </a:r>
          </a:p>
        </p:txBody>
      </p:sp>
    </p:spTree>
    <p:extLst>
      <p:ext uri="{BB962C8B-B14F-4D97-AF65-F5344CB8AC3E}">
        <p14:creationId xmlns:p14="http://schemas.microsoft.com/office/powerpoint/2010/main" val="149185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86E-D5B8-4D10-ADFB-DD86DA4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6C4431E-3C80-40FA-9596-CFCB02DF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" y="1861986"/>
            <a:ext cx="11224996" cy="378843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551DF-33C2-4468-9816-F9D7A2623BBF}"/>
              </a:ext>
            </a:extLst>
          </p:cNvPr>
          <p:cNvSpPr txBox="1"/>
          <p:nvPr/>
        </p:nvSpPr>
        <p:spPr>
          <a:xfrm>
            <a:off x="508000" y="6427410"/>
            <a:ext cx="909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>
              <a:defRPr sz="800"/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Amro, A., Gkioulos, V., Katsikas, S.: Assessing cyber risk in cyber-physical systems using the ATT&amp;CK framework (2021),   submitted for review to ACM Transactions on Privacy and Security (TOPS)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C5F21-5564-4519-BEAE-D00709949FEE}"/>
              </a:ext>
            </a:extLst>
          </p:cNvPr>
          <p:cNvSpPr/>
          <p:nvPr/>
        </p:nvSpPr>
        <p:spPr>
          <a:xfrm>
            <a:off x="4035973" y="3844713"/>
            <a:ext cx="1168354" cy="1263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C5608-7718-4CE8-9927-6BE3BCECC4D8}"/>
              </a:ext>
            </a:extLst>
          </p:cNvPr>
          <p:cNvSpPr txBox="1"/>
          <p:nvPr/>
        </p:nvSpPr>
        <p:spPr>
          <a:xfrm>
            <a:off x="3447392" y="5750275"/>
            <a:ext cx="9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CAE78-B50E-4C96-9D2F-C8F67AEEFCA2}"/>
              </a:ext>
            </a:extLst>
          </p:cNvPr>
          <p:cNvSpPr txBox="1"/>
          <p:nvPr/>
        </p:nvSpPr>
        <p:spPr>
          <a:xfrm>
            <a:off x="4605010" y="5723249"/>
            <a:ext cx="1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C056A-C772-4D80-81F4-C7298F7F4DB5}"/>
              </a:ext>
            </a:extLst>
          </p:cNvPr>
          <p:cNvSpPr txBox="1"/>
          <p:nvPr/>
        </p:nvSpPr>
        <p:spPr>
          <a:xfrm>
            <a:off x="5875530" y="5427109"/>
            <a:ext cx="142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Criticality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E87B1-C5BC-43EF-8DA8-14BD3BBF443C}"/>
              </a:ext>
            </a:extLst>
          </p:cNvPr>
          <p:cNvSpPr txBox="1"/>
          <p:nvPr/>
        </p:nvSpPr>
        <p:spPr>
          <a:xfrm>
            <a:off x="7171914" y="5704658"/>
            <a:ext cx="14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CB76C-3766-457D-91C7-954161B3E10C}"/>
              </a:ext>
            </a:extLst>
          </p:cNvPr>
          <p:cNvSpPr txBox="1"/>
          <p:nvPr/>
        </p:nvSpPr>
        <p:spPr>
          <a:xfrm>
            <a:off x="8505645" y="5702556"/>
            <a:ext cx="14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4EFFB8-9518-F6C7-E85E-A30CBD3B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192" y="6064913"/>
            <a:ext cx="8259268" cy="318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FD34A3-754B-93D8-BE73-AAF66246331E}"/>
              </a:ext>
            </a:extLst>
          </p:cNvPr>
          <p:cNvSpPr txBox="1"/>
          <p:nvPr/>
        </p:nvSpPr>
        <p:spPr>
          <a:xfrm>
            <a:off x="473868" y="5702556"/>
            <a:ext cx="1574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Which to consider, their mapping to failure modes, and their factors)</a:t>
            </a:r>
          </a:p>
        </p:txBody>
      </p:sp>
    </p:spTree>
    <p:extLst>
      <p:ext uri="{BB962C8B-B14F-4D97-AF65-F5344CB8AC3E}">
        <p14:creationId xmlns:p14="http://schemas.microsoft.com/office/powerpoint/2010/main" val="182678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86E-D5B8-4D10-ADFB-DD86DA4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6C4431E-3C80-40FA-9596-CFCB02DF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" y="1861986"/>
            <a:ext cx="11224996" cy="378843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551DF-33C2-4468-9816-F9D7A2623BBF}"/>
              </a:ext>
            </a:extLst>
          </p:cNvPr>
          <p:cNvSpPr txBox="1"/>
          <p:nvPr/>
        </p:nvSpPr>
        <p:spPr>
          <a:xfrm>
            <a:off x="508000" y="6427410"/>
            <a:ext cx="909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>
              <a:defRPr sz="800"/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Amro, A., Gkioulos, V., Katsikas, S.: Assessing cyber risk in cyber-physical systems using the ATT&amp;CK framework (2021),   submitted for review to ACM Transactions on Privacy and Security (TOPS)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A6232-BD9E-4311-BE79-F3D6019D44E7}"/>
              </a:ext>
            </a:extLst>
          </p:cNvPr>
          <p:cNvSpPr/>
          <p:nvPr/>
        </p:nvSpPr>
        <p:spPr>
          <a:xfrm>
            <a:off x="5160580" y="3844713"/>
            <a:ext cx="1168354" cy="1263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B6F9A-FA1D-4F6B-B591-1F0FBBFD9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72" y="729642"/>
            <a:ext cx="6108981" cy="3026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61416B-DC5A-4F63-9446-99F0CE432049}"/>
              </a:ext>
            </a:extLst>
          </p:cNvPr>
          <p:cNvSpPr txBox="1"/>
          <p:nvPr/>
        </p:nvSpPr>
        <p:spPr>
          <a:xfrm>
            <a:off x="6454917" y="360310"/>
            <a:ext cx="456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78 ICS + 566 for Enterprise + 92 for Mobile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059FE-F7A2-4252-BE1F-48F1928562DC}"/>
              </a:ext>
            </a:extLst>
          </p:cNvPr>
          <p:cNvSpPr txBox="1"/>
          <p:nvPr/>
        </p:nvSpPr>
        <p:spPr>
          <a:xfrm>
            <a:off x="508000" y="5511275"/>
            <a:ext cx="494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technology domains were not considered: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Adversarial machine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attacks</a:t>
            </a:r>
          </a:p>
        </p:txBody>
      </p:sp>
    </p:spTree>
    <p:extLst>
      <p:ext uri="{BB962C8B-B14F-4D97-AF65-F5344CB8AC3E}">
        <p14:creationId xmlns:p14="http://schemas.microsoft.com/office/powerpoint/2010/main" val="7724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86E-D5B8-4D10-ADFB-DD86DA4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6C4431E-3C80-40FA-9596-CFCB02DF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" y="1861986"/>
            <a:ext cx="11224996" cy="378843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551DF-33C2-4468-9816-F9D7A2623BBF}"/>
              </a:ext>
            </a:extLst>
          </p:cNvPr>
          <p:cNvSpPr txBox="1"/>
          <p:nvPr/>
        </p:nvSpPr>
        <p:spPr>
          <a:xfrm>
            <a:off x="508000" y="6427410"/>
            <a:ext cx="909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>
              <a:defRPr sz="800"/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Amro, A., Gkioulos, V., Katsikas, S.: Assessing cyber risk in cyber-physical systems using the ATT&amp;CK framework (2021),   submitted for review to ACM Transactions on Privacy and Security (TOPS)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64A23-DA74-46D5-82BA-BF9C1A548FA9}"/>
              </a:ext>
            </a:extLst>
          </p:cNvPr>
          <p:cNvSpPr/>
          <p:nvPr/>
        </p:nvSpPr>
        <p:spPr>
          <a:xfrm>
            <a:off x="6316718" y="3855223"/>
            <a:ext cx="1168354" cy="1263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ABC82-EEAE-4B3B-8C2A-8656F6B7B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41" y="239007"/>
            <a:ext cx="5917911" cy="34080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37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86E-D5B8-4D10-ADFB-DD86DA40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7" y="397785"/>
            <a:ext cx="11224996" cy="86468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6C4431E-3C80-40FA-9596-CFCB02DF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" y="1861986"/>
            <a:ext cx="11224996" cy="378843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551DF-33C2-4468-9816-F9D7A2623BBF}"/>
              </a:ext>
            </a:extLst>
          </p:cNvPr>
          <p:cNvSpPr txBox="1"/>
          <p:nvPr/>
        </p:nvSpPr>
        <p:spPr>
          <a:xfrm>
            <a:off x="508000" y="6427410"/>
            <a:ext cx="909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>
              <a:defRPr sz="800"/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Amro, A., Gkioulos, V., Katsikas, S.: Assessing cyber risk in cyber-physical systems using the ATT&amp;CK framework (2021),   submitted for review to ACM Transactions on Privacy and Security (TOPS)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63944-32FA-4D74-AC9F-7D7C8BE52D0E}"/>
              </a:ext>
            </a:extLst>
          </p:cNvPr>
          <p:cNvSpPr/>
          <p:nvPr/>
        </p:nvSpPr>
        <p:spPr>
          <a:xfrm>
            <a:off x="7451835" y="3855223"/>
            <a:ext cx="1168354" cy="1263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21F19-34D8-449F-AB59-748358488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607665"/>
            <a:ext cx="8060122" cy="5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2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Widescreen</PresentationFormat>
  <Paragraphs>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Training on FMECA-ATT&amp;CK</vt:lpstr>
      <vt:lpstr>Overview</vt:lpstr>
      <vt:lpstr>Risk Assessment</vt:lpstr>
      <vt:lpstr>Risk Assessment</vt:lpstr>
      <vt:lpstr>Risk Assessment</vt:lpstr>
      <vt:lpstr>Risk Assessment</vt:lpstr>
      <vt:lpstr>Risk Assessment</vt:lpstr>
      <vt:lpstr>Risk Assessment</vt:lpstr>
      <vt:lpstr>Risk Assessment</vt:lpstr>
      <vt:lpstr>Risk Assessment</vt:lpstr>
      <vt:lpstr>Run algorithm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FMECA-ATT&amp;CK</dc:title>
  <dc:creator>Ahmed Walid Amro</dc:creator>
  <cp:lastModifiedBy>Ahmed Walid Amro</cp:lastModifiedBy>
  <cp:revision>47</cp:revision>
  <dcterms:created xsi:type="dcterms:W3CDTF">2022-08-08T17:11:49Z</dcterms:created>
  <dcterms:modified xsi:type="dcterms:W3CDTF">2022-10-18T19:53:18Z</dcterms:modified>
</cp:coreProperties>
</file>