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56" r:id="rId4"/>
    <p:sldId id="25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2"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776855"/>
            <a:ext cx="10515600" cy="1303655"/>
          </a:xfrm>
        </p:spPr>
        <p:txBody>
          <a:bodyPr>
            <a:scene3d>
              <a:camera prst="orthographicFront"/>
              <a:lightRig rig="threePt" dir="t"/>
            </a:scene3d>
          </a:bodyPr>
          <a:p>
            <a:r>
              <a:rPr lang="fr-FR" altLang="en-US">
                <a:ln/>
                <a:solidFill>
                  <a:schemeClr val="accent1"/>
                </a:solidFill>
                <a:effectLst>
                  <a:outerShdw blurRad="38100" dist="25400" dir="5400000" algn="ctr" rotWithShape="0">
                    <a:srgbClr val="6E747A">
                      <a:alpha val="43000"/>
                    </a:srgbClr>
                  </a:outerShdw>
                </a:effectLst>
              </a:rPr>
              <a:t>                   Introduction to databases</a:t>
            </a:r>
            <a:endParaRPr lang="fr-FR" altLang="en-US">
              <a:ln/>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PostgreSQL</a:t>
            </a:r>
            <a:endParaRPr lang="en-US"/>
          </a:p>
        </p:txBody>
      </p:sp>
      <p:sp>
        <p:nvSpPr>
          <p:cNvPr id="3" name="Content Placeholder 2"/>
          <p:cNvSpPr>
            <a:spLocks noGrp="1"/>
          </p:cNvSpPr>
          <p:nvPr>
            <p:ph idx="1"/>
          </p:nvPr>
        </p:nvSpPr>
        <p:spPr/>
        <p:txBody>
          <a:bodyPr>
            <a:normAutofit fontScale="90000" lnSpcReduction="20000"/>
          </a:bodyPr>
          <a:p>
            <a:r>
              <a:rPr lang="en-US">
                <a:solidFill>
                  <a:schemeClr val="accent1"/>
                </a:solidFill>
              </a:rPr>
              <a:t>SQL compliance:</a:t>
            </a:r>
            <a:r>
              <a:rPr lang="en-US"/>
              <a:t> More so than SQLite or MySQL, PostgreSQL aims to closely adhere to SQL standards. According to the official PostgreSQL documentation, PostgreSQL supports 160 out of the 179 features required for full core SQL:2011 compliance, in addition to a long list of optional features.</a:t>
            </a:r>
            <a:endParaRPr lang="en-US"/>
          </a:p>
          <a:p>
            <a:r>
              <a:rPr lang="en-US">
                <a:solidFill>
                  <a:schemeClr val="accent1"/>
                </a:solidFill>
              </a:rPr>
              <a:t>Open-source and community-driven:</a:t>
            </a:r>
            <a:r>
              <a:rPr lang="en-US"/>
              <a:t> A fully open-source project, PostgreSQL’s source code is developed by a large and devoted community. Similarly, the Postgres community maintains and contributes to numerous online resources that describe how to work with the DBMS, including the official documentation, the PostgreSQL wiki, and various online forums.</a:t>
            </a:r>
            <a:endParaRPr lang="en-US"/>
          </a:p>
          <a:p>
            <a:r>
              <a:rPr lang="en-US">
                <a:solidFill>
                  <a:schemeClr val="accent1"/>
                </a:solidFill>
              </a:rPr>
              <a:t>Extensible:</a:t>
            </a:r>
            <a:r>
              <a:rPr lang="en-US"/>
              <a:t> Users can extend PostgreSQL programmatically and on the fly through its catalog-driven operation and its use of dynamic loading. One can designate an object code file, such as a shared library, and PostgreSQL will load it as necessary.</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 of PostgreSQL</a:t>
            </a:r>
            <a:endParaRPr lang="en-US"/>
          </a:p>
        </p:txBody>
      </p:sp>
      <p:sp>
        <p:nvSpPr>
          <p:cNvPr id="3" name="Content Placeholder 2"/>
          <p:cNvSpPr>
            <a:spLocks noGrp="1"/>
          </p:cNvSpPr>
          <p:nvPr>
            <p:ph idx="1"/>
          </p:nvPr>
        </p:nvSpPr>
        <p:spPr/>
        <p:txBody>
          <a:bodyPr>
            <a:normAutofit lnSpcReduction="20000"/>
          </a:bodyPr>
          <a:p>
            <a:r>
              <a:rPr lang="en-US">
                <a:solidFill>
                  <a:srgbClr val="FF0000"/>
                </a:solidFill>
              </a:rPr>
              <a:t>Memory performance:</a:t>
            </a:r>
            <a:r>
              <a:rPr lang="en-US"/>
              <a:t> For every new client connection, PostgreSQL forks a new process. Each new process is allocated about 10MB of memory, which can add up quickly for databases with lots of connections. Accordingly, for simple read-heavy operations, PostgreSQL is typically less performant than other RDBMSs, like MySQL.</a:t>
            </a:r>
            <a:endParaRPr lang="en-US"/>
          </a:p>
          <a:p>
            <a:r>
              <a:rPr lang="en-US">
                <a:solidFill>
                  <a:srgbClr val="FF0000"/>
                </a:solidFill>
              </a:rPr>
              <a:t>Popularity:</a:t>
            </a:r>
            <a:r>
              <a:rPr lang="en-US"/>
              <a:t> Although more widely used in recent years, PostgreSQL historically lagged behind MySQL in terms of popularity. One consequence of this is that there are still fewer third-party tools that can help to manage a PostgreSQL database. Similarly, there aren’t as many database administrators with experience managing a Postgres database compared to those with MySQL experience.</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07340"/>
            <a:ext cx="10515600" cy="1325563"/>
          </a:xfrm>
        </p:spPr>
        <p:txBody>
          <a:bodyPr/>
          <a:p>
            <a:r>
              <a:rPr lang="en-US">
                <a:solidFill>
                  <a:srgbClr val="92D050"/>
                </a:solidFill>
              </a:rPr>
              <a:t>When To Use PostgreSQL</a:t>
            </a:r>
            <a:endParaRPr lang="en-US">
              <a:solidFill>
                <a:srgbClr val="92D050"/>
              </a:solidFill>
            </a:endParaRPr>
          </a:p>
        </p:txBody>
      </p:sp>
      <p:sp>
        <p:nvSpPr>
          <p:cNvPr id="3" name="Content Placeholder 2"/>
          <p:cNvSpPr>
            <a:spLocks noGrp="1"/>
          </p:cNvSpPr>
          <p:nvPr>
            <p:ph idx="1"/>
          </p:nvPr>
        </p:nvSpPr>
        <p:spPr>
          <a:xfrm>
            <a:off x="838200" y="1711325"/>
            <a:ext cx="10515600" cy="4787900"/>
          </a:xfrm>
        </p:spPr>
        <p:txBody>
          <a:bodyPr>
            <a:normAutofit fontScale="90000" lnSpcReduction="10000"/>
          </a:bodyPr>
          <a:p>
            <a:r>
              <a:rPr lang="en-US"/>
              <a:t>Data integrity is important: PostgreSQL has been fully ACID-compliant since 2001 and implements multiversion currency control to ensure that data remains consistent, making it a strong choice of RDBMS when data integrity is critical.</a:t>
            </a:r>
            <a:endParaRPr lang="en-US"/>
          </a:p>
          <a:p>
            <a:r>
              <a:rPr lang="en-US"/>
              <a:t>Integration with other tools: PostgreSQL is compatible with a wide array of programming languages and platforms. This means that if you ever need to migrate your database to another operating system or integrate it with a specific tool, it will likely be easier with a PostgreSQL database than with another DBMS.</a:t>
            </a:r>
            <a:endParaRPr lang="en-US"/>
          </a:p>
          <a:p>
            <a:r>
              <a:rPr lang="en-US"/>
              <a:t>Complex operations: Postgres supports query plans that can leverage multiple CPUs in order to answer queries with greater speed. This, coupled with its strong support for multiple concurrent writers, makes it a great choice for complex operations like data warehousing and online transaction processing.</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When Not To Use PostgreSQL</a:t>
            </a:r>
            <a:endParaRPr lang="en-US">
              <a:solidFill>
                <a:srgbClr val="FF0000"/>
              </a:solidFill>
            </a:endParaRPr>
          </a:p>
        </p:txBody>
      </p:sp>
      <p:sp>
        <p:nvSpPr>
          <p:cNvPr id="3" name="Content Placeholder 2"/>
          <p:cNvSpPr>
            <a:spLocks noGrp="1"/>
          </p:cNvSpPr>
          <p:nvPr>
            <p:ph idx="1"/>
          </p:nvPr>
        </p:nvSpPr>
        <p:spPr>
          <a:xfrm>
            <a:off x="838200" y="1691640"/>
            <a:ext cx="10515600" cy="4749800"/>
          </a:xfrm>
        </p:spPr>
        <p:txBody>
          <a:bodyPr>
            <a:normAutofit fontScale="90000" lnSpcReduction="10000"/>
          </a:bodyPr>
          <a:p>
            <a:r>
              <a:rPr lang="en-US"/>
              <a:t>Speed is imperative: At the expense of speed, PostgreSQL was designed with extensibility and compatibility in mind. If your project requires the fastest read operations possible, PostgreSQL may not be the best choice of DBMS.</a:t>
            </a:r>
            <a:endParaRPr lang="en-US"/>
          </a:p>
          <a:p>
            <a:r>
              <a:rPr lang="en-US"/>
              <a:t>Simple setups: Because of its large feature set and strong adherence to standard SQL, Postgres can be overkill for simple database setups. For read-heavy operations where speed is required, MySQL is typically a more practical choice.</a:t>
            </a:r>
            <a:endParaRPr lang="en-US"/>
          </a:p>
          <a:p>
            <a:r>
              <a:rPr lang="en-US"/>
              <a:t>Complex replication: Although PostgreSQL does provide strong support for replication, it’s still a relatively new feature and some configurations — like a primary-primary architecture — are only possible with extensions. Replication is a more mature feature on MySQL and many users see MySQL’s replication to be easier to implement, particularly for those who lack the requisite database and system administration experience.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                             </a:t>
            </a:r>
            <a:r>
              <a:rPr lang="fr-FR"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SQL Server</a:t>
            </a:r>
            <a:endParaRPr 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a:xfrm>
            <a:off x="838200" y="1538605"/>
            <a:ext cx="10515600" cy="4948555"/>
          </a:xfrm>
        </p:spPr>
        <p:txBody>
          <a:bodyPr>
            <a:normAutofit fontScale="60000"/>
          </a:bodyPr>
          <a:p>
            <a:r>
              <a:rPr lang="en-US"/>
              <a:t>The Microsoft relational database management system is a software product which primarily stores and retrieves data requested by other applications. These applications may run on the same or a different computer.</a:t>
            </a:r>
            <a:endParaRPr lang="en-US"/>
          </a:p>
          <a:p>
            <a:endParaRPr lang="en-US"/>
          </a:p>
          <a:p>
            <a:r>
              <a:rPr lang="en-US"/>
              <a:t>Going more in-depth, in order to understand what a SQL Server is, you must first understand what SQL is.</a:t>
            </a:r>
            <a:endParaRPr lang="en-US"/>
          </a:p>
          <a:p>
            <a:endParaRPr lang="en-US"/>
          </a:p>
          <a:p>
            <a:r>
              <a:rPr lang="en-US"/>
              <a:t>SQL is a special-purpose programming language designed to handle data in a relational database management system. A database server is a computer program that provides database services to other programs or computers, as defined by the client-server model. Therefore, a SQL Server is a database server that implements the Structured Query Language (SQL).</a:t>
            </a:r>
            <a:endParaRPr lang="en-US"/>
          </a:p>
          <a:p>
            <a:endParaRPr lang="en-US"/>
          </a:p>
          <a:p>
            <a:r>
              <a:rPr lang="en-US"/>
              <a:t>There are many different versions of Microsoft SQL Server, catering for different workloads and demands. A data centre version is tailored to higher levels of application support and scalability, while the Express version is a scaled down, free edition of the software.</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SQL</a:t>
            </a:r>
            <a:endParaRPr lang="en-US"/>
          </a:p>
        </p:txBody>
      </p:sp>
      <p:sp>
        <p:nvSpPr>
          <p:cNvPr id="3" name="Content Placeholder 2"/>
          <p:cNvSpPr>
            <a:spLocks noGrp="1"/>
          </p:cNvSpPr>
          <p:nvPr>
            <p:ph idx="1"/>
          </p:nvPr>
        </p:nvSpPr>
        <p:spPr>
          <a:xfrm>
            <a:off x="838200" y="1825625"/>
            <a:ext cx="10515600" cy="4490085"/>
          </a:xfrm>
        </p:spPr>
        <p:txBody>
          <a:bodyPr>
            <a:normAutofit fontScale="70000"/>
          </a:bodyPr>
          <a:p>
            <a:r>
              <a:rPr lang="en-US">
                <a:solidFill>
                  <a:schemeClr val="accent1"/>
                </a:solidFill>
              </a:rPr>
              <a:t>Installation Is Streamlined</a:t>
            </a:r>
            <a:endParaRPr lang="en-US">
              <a:solidFill>
                <a:schemeClr val="accent1"/>
              </a:solidFill>
            </a:endParaRPr>
          </a:p>
          <a:p>
            <a:r>
              <a:rPr lang="en-US"/>
              <a:t>It can be installed via a setup wizard and the prerequisite updates are detected and downloaded by the installer automatically. The complexity of installing the software is minimized significantly because of automatic installation of updates. Other components such as analytical and database services can be installed separately afterward. Automatic updation also reduces maintenance costs quite significantly.</a:t>
            </a:r>
            <a:endParaRPr lang="en-US"/>
          </a:p>
          <a:p>
            <a:endParaRPr lang="en-US"/>
          </a:p>
          <a:p>
            <a:r>
              <a:rPr lang="en-US">
                <a:solidFill>
                  <a:schemeClr val="accent1"/>
                </a:solidFill>
              </a:rPr>
              <a:t>Security Features Are Better</a:t>
            </a:r>
            <a:endParaRPr lang="en-US">
              <a:solidFill>
                <a:schemeClr val="accent1"/>
              </a:solidFill>
            </a:endParaRPr>
          </a:p>
          <a:p>
            <a:r>
              <a:rPr lang="en-US"/>
              <a:t>SQL Server 2008 uses Policy-Based Management to detect security policies that are non-compliant. This feature allows only authorized personnel access to the database. Security audits and events can be written automatically to log files.</a:t>
            </a:r>
            <a:endParaRPr lang="en-US"/>
          </a:p>
          <a:p>
            <a:endParaRPr lang="en-US"/>
          </a:p>
          <a:p>
            <a:r>
              <a:rPr lang="en-US">
                <a:solidFill>
                  <a:schemeClr val="accent1"/>
                </a:solidFill>
              </a:rPr>
              <a:t>Enhanced Performance</a:t>
            </a:r>
            <a:endParaRPr lang="en-US">
              <a:solidFill>
                <a:schemeClr val="accent1"/>
              </a:solidFill>
            </a:endParaRPr>
          </a:p>
          <a:p>
            <a:pPr marL="3200400" lvl="7" indent="0">
              <a:buNone/>
            </a:pPr>
            <a:endParaRPr lang="en-US">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fr-FR" altLang="en-US"/>
              <a:t>The Disadvantages of a Microsoft SQL Server</a:t>
            </a:r>
            <a:endParaRPr lang="fr-FR" altLang="en-US"/>
          </a:p>
        </p:txBody>
      </p:sp>
      <p:sp>
        <p:nvSpPr>
          <p:cNvPr id="3" name="Content Placeholder 2"/>
          <p:cNvSpPr>
            <a:spLocks noGrp="1"/>
          </p:cNvSpPr>
          <p:nvPr>
            <p:ph idx="1"/>
          </p:nvPr>
        </p:nvSpPr>
        <p:spPr/>
        <p:txBody>
          <a:bodyPr/>
          <a:p>
            <a:r>
              <a:rPr lang="en-US">
                <a:solidFill>
                  <a:srgbClr val="FF0000"/>
                </a:solidFill>
              </a:rPr>
              <a:t>Price</a:t>
            </a:r>
            <a:endParaRPr lang="en-US">
              <a:solidFill>
                <a:srgbClr val="FF0000"/>
              </a:solidFill>
            </a:endParaRPr>
          </a:p>
          <a:p>
            <a:pPr marL="0" indent="0">
              <a:buNone/>
            </a:pPr>
            <a:r>
              <a:rPr lang="en-US"/>
              <a:t>Microsoft SQL Server is made to support millions of records across an enterprise. Because of its robust technology, it also comes with a high price. Enterprise editions of SQL Server can cost thousands of dollars, depending on the options and equipment needed to host the database application. For most small businesses, this price is too high and doesn't fit the budget. For this reason, many small companies use MySQL for a database back-end. MySQL is free for the individual and it is widely known by Web and desktop programmers.</a:t>
            </a:r>
            <a:endParaRPr lang="en-US"/>
          </a:p>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4460"/>
            <a:ext cx="10515600" cy="6052820"/>
          </a:xfrm>
          <a:solidFill>
            <a:schemeClr val="bg1"/>
          </a:solidFill>
        </p:spPr>
        <p:txBody>
          <a:bodyPr>
            <a:normAutofit fontScale="90000" lnSpcReduction="10000"/>
          </a:bodyPr>
          <a:p>
            <a:r>
              <a:rPr lang="en-US">
                <a:solidFill>
                  <a:srgbClr val="FF0000"/>
                </a:solidFill>
              </a:rPr>
              <a:t>Usability</a:t>
            </a:r>
            <a:endParaRPr lang="en-US"/>
          </a:p>
          <a:p>
            <a:pPr marL="0" indent="0">
              <a:buNone/>
            </a:pPr>
            <a:r>
              <a:rPr lang="en-US"/>
              <a:t>Microsoft SQL Server uses a core language, which is different from other database applications such as MySQL and Oracle. Companies that need programming or analysis services may find it more difficult to find a resource that hosts these services at a reasonable price. Programmers are also required to learn a different language and setup for the Microsoft SQL Server environment, so companies that want to upgrade need to teach current employees how to work with the application.</a:t>
            </a:r>
            <a:endParaRPr lang="en-US"/>
          </a:p>
          <a:p>
            <a:endParaRPr lang="en-US"/>
          </a:p>
          <a:p>
            <a:r>
              <a:rPr lang="en-US">
                <a:solidFill>
                  <a:srgbClr val="FF0000"/>
                </a:solidFill>
              </a:rPr>
              <a:t>Hardware</a:t>
            </a:r>
            <a:endParaRPr lang="en-US"/>
          </a:p>
          <a:p>
            <a:pPr marL="0" indent="0">
              <a:buNone/>
            </a:pPr>
            <a:r>
              <a:rPr lang="en-US"/>
              <a:t>Older versions of SQL Server may install on older hardware equipment, but newer releases of the application require more advanced technologies to support the resources needed by the database. SQL Server also requires the .NET framework installed on a machine, which is a separate component used by developers. If the company plans to have a very large database, the hard drive also needs the appropriate amount of space in addition to the gigabytes of space required for the database engine alone.</a:t>
            </a:r>
            <a:endParaRPr lang="en-US"/>
          </a:p>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720" y="1204595"/>
            <a:ext cx="9225280" cy="1311275"/>
          </a:xfrm>
        </p:spPr>
        <p:txBody>
          <a:bodyPr/>
          <a:lstStyle/>
          <a:p>
            <a:r>
              <a:rPr lang="fr-FR"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rPr>
              <a:t>MySQL</a:t>
            </a:r>
            <a:endParaRPr lang="fr-FR" altLang="en-US"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Subtitle 2"/>
          <p:cNvSpPr>
            <a:spLocks noGrp="1"/>
          </p:cNvSpPr>
          <p:nvPr>
            <p:ph type="subTitle" idx="1"/>
          </p:nvPr>
        </p:nvSpPr>
        <p:spPr>
          <a:xfrm>
            <a:off x="1442720" y="2936240"/>
            <a:ext cx="9144000" cy="2618740"/>
          </a:xfrm>
        </p:spPr>
        <p:txBody>
          <a:bodyPr>
            <a:normAutofit fontScale="90000"/>
          </a:bodyPr>
          <a:lstStyle/>
          <a:p>
            <a:r>
              <a:rPr lang="fr-FR" altLang="en-US"/>
              <a:t>According to the DB-Engines Ranking, MySQL has been the most popular open-source RDBMS since the site began tracking database popularity in 2012. It is a feature-rich product that powers many of the world’s largest websites and applications, including Twitter, Facebook, Netflix, and Spotify. Getting started with MySQL is relatively straightforward, thanks in large part to its exhaustive documentation and large community of developers, as well as the abundance of MySQL-related resources online.</a:t>
            </a:r>
            <a:endParaRPr lang="fr-FR" altLang="en-US"/>
          </a:p>
          <a:p>
            <a:endParaRPr lang="fr-FR" altLang="en-US"/>
          </a:p>
          <a:p>
            <a:endParaRPr lang="fr-FR"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382270"/>
            <a:ext cx="10515600" cy="5795010"/>
          </a:xfrm>
        </p:spPr>
        <p:txBody>
          <a:bodyPr/>
          <a:p>
            <a:r>
              <a:rPr lang="fr-FR" altLang="en-US"/>
              <a:t>MySQL was designed for speed and reliability, at the expense of full adherence to standard SQL. The MySQL developers continually work towards closer adherence to standard SQL, but it still lags behind other SQL implementations. It does, however, come with various SQL modes and extensions that bring it closer to compliance. Unlike applications using SQLite, applications using a MySQL database access it through a separate daemon process. Because the server process stands between the database and other applications, it allows for greater control over who has access to the database.</a:t>
            </a:r>
            <a:endParaRPr lang="fr-FR" altLang="en-US"/>
          </a:p>
          <a:p>
            <a:endParaRPr lang="fr-FR" altLang="en-US"/>
          </a:p>
          <a:p>
            <a:r>
              <a:rPr lang="fr-FR" altLang="en-US"/>
              <a:t>MySQL has inspired a wealth of third-party applications, tools, and integrated libraries that extend its functionality and help make it easier to work with. Some of the more widely-used of these third-party tools are phpMyAdmin, DBeaver, and HeidiSQL.</a:t>
            </a:r>
            <a:endParaRPr lang="fr-FR"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Advantages of MySQL</a:t>
            </a:r>
            <a:endParaRPr lang="en-US"/>
          </a:p>
        </p:txBody>
      </p:sp>
      <p:sp>
        <p:nvSpPr>
          <p:cNvPr id="3" name="Content Placeholder 2"/>
          <p:cNvSpPr>
            <a:spLocks noGrp="1"/>
          </p:cNvSpPr>
          <p:nvPr>
            <p:ph idx="1"/>
          </p:nvPr>
        </p:nvSpPr>
        <p:spPr/>
        <p:txBody>
          <a:bodyPr/>
          <a:p>
            <a:r>
              <a:rPr lang="en-US">
                <a:solidFill>
                  <a:schemeClr val="accent1"/>
                </a:solidFill>
              </a:rPr>
              <a:t>Popularity and ease of use:</a:t>
            </a:r>
            <a:r>
              <a:rPr lang="en-US"/>
              <a:t> As one of the world’s most popular database systems, there’s no shortage of database administrators who have experience working with MySQL. Likewise, there’s an abundance of documentation in print and online on how to install and manage a MySQL database, as well as a number of third-party tools — such as phpMyAdmin — that aim to simplify the process of getting started with the database.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20650"/>
            <a:ext cx="10515600" cy="6056630"/>
          </a:xfrm>
        </p:spPr>
        <p:txBody>
          <a:bodyPr>
            <a:normAutofit lnSpcReduction="20000"/>
          </a:bodyPr>
          <a:p>
            <a:r>
              <a:rPr lang="en-US">
                <a:solidFill>
                  <a:schemeClr val="accent1"/>
                </a:solidFill>
              </a:rPr>
              <a:t>Security:</a:t>
            </a:r>
            <a:r>
              <a:rPr lang="en-US"/>
              <a:t> MySQL comes installed with a script that helps you to improve the security of your database by setting the installation’s password security level, defining a password for the root user, removing anonymous accounts, and removing test databases that are, by default, accessible to all users. Also, unlike SQLite, MySQL does support user management and allows you to grant access privileges on a user-by-user basis.</a:t>
            </a:r>
            <a:endParaRPr lang="en-US"/>
          </a:p>
          <a:p>
            <a:r>
              <a:rPr lang="en-US">
                <a:solidFill>
                  <a:schemeClr val="accent1"/>
                </a:solidFill>
              </a:rPr>
              <a:t>Speed: </a:t>
            </a:r>
            <a:r>
              <a:rPr lang="en-US"/>
              <a:t>By choosing not to implement certain features of SQL, the MySQL developers were able to prioritize speed. While more recent benchmark tests show that other RDBMSs like PostgreSQL can match or at least come close to MySQL in terms of speed, MySQL still holds a reputation as an exceedingly fast database solution.</a:t>
            </a:r>
            <a:endParaRPr lang="en-US"/>
          </a:p>
          <a:p>
            <a:r>
              <a:rPr lang="en-US">
                <a:solidFill>
                  <a:schemeClr val="accent1"/>
                </a:solidFill>
              </a:rPr>
              <a:t>Replication:</a:t>
            </a:r>
            <a:r>
              <a:rPr lang="en-US"/>
              <a:t> MySQL supports a number of different types of replication, which is the practice of sharing information across two or more hosts to help improve reliability, availability, and fault-tolerance. This is helpful for setting up a database backup solution or horizontally scaling one’s database.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Disadvantages of MySQL</a:t>
            </a:r>
            <a:endParaRPr lang="en-US"/>
          </a:p>
        </p:txBody>
      </p:sp>
      <p:sp>
        <p:nvSpPr>
          <p:cNvPr id="3" name="Content Placeholder 2"/>
          <p:cNvSpPr>
            <a:spLocks noGrp="1"/>
          </p:cNvSpPr>
          <p:nvPr>
            <p:ph idx="1"/>
          </p:nvPr>
        </p:nvSpPr>
        <p:spPr/>
        <p:txBody>
          <a:bodyPr>
            <a:normAutofit fontScale="90000" lnSpcReduction="10000"/>
          </a:bodyPr>
          <a:p>
            <a:r>
              <a:rPr lang="en-US">
                <a:solidFill>
                  <a:srgbClr val="FF0000"/>
                </a:solidFill>
              </a:rPr>
              <a:t>Known limitations:</a:t>
            </a:r>
            <a:r>
              <a:rPr lang="en-US"/>
              <a:t> Because MySQL was designed for speed and ease of use rather than full SQL compliance, it comes with certain functional limitations. For example, it lacks support for FULL JOIN clauses.</a:t>
            </a:r>
            <a:endParaRPr lang="en-US"/>
          </a:p>
          <a:p>
            <a:r>
              <a:rPr lang="en-US">
                <a:solidFill>
                  <a:srgbClr val="FF0000"/>
                </a:solidFill>
              </a:rPr>
              <a:t>Licensing and proprietary features:</a:t>
            </a:r>
            <a:r>
              <a:rPr lang="en-US"/>
              <a:t> MySQL is dual-licensed software, with a free and open-source community edition licensed under GPLv2 and several paid commercial editions released under proprietary licenses. Because of this, some features and plugins are only available for the proprietary editions.</a:t>
            </a:r>
            <a:endParaRPr lang="en-US"/>
          </a:p>
          <a:p>
            <a:r>
              <a:rPr lang="en-US">
                <a:solidFill>
                  <a:srgbClr val="FF0000"/>
                </a:solidFill>
              </a:rPr>
              <a:t>Slowed development:</a:t>
            </a:r>
            <a:r>
              <a:rPr lang="en-US"/>
              <a:t> Since the MySQL project was acquired by Sun Microsystems in 2008, and later by Oracle Corporation in 2009, there have been complaints from users that the development process for the DBMS has slowed down significantly, as the community no longer has the agency to quickly react to problems and implement changes.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chemeClr val="accent6">
                    <a:lumMod val="60000"/>
                    <a:lumOff val="40000"/>
                  </a:schemeClr>
                </a:solidFill>
              </a:rPr>
              <a:t>When To Use MySQL</a:t>
            </a:r>
            <a:endParaRPr lang="en-US">
              <a:solidFill>
                <a:schemeClr val="accent6">
                  <a:lumMod val="60000"/>
                  <a:lumOff val="40000"/>
                </a:schemeClr>
              </a:solidFill>
            </a:endParaRPr>
          </a:p>
        </p:txBody>
      </p:sp>
      <p:sp>
        <p:nvSpPr>
          <p:cNvPr id="3" name="Content Placeholder 2"/>
          <p:cNvSpPr>
            <a:spLocks noGrp="1"/>
          </p:cNvSpPr>
          <p:nvPr>
            <p:ph idx="1"/>
          </p:nvPr>
        </p:nvSpPr>
        <p:spPr/>
        <p:txBody>
          <a:bodyPr>
            <a:normAutofit lnSpcReduction="20000"/>
          </a:bodyPr>
          <a:p>
            <a:r>
              <a:rPr lang="en-US"/>
              <a:t>Distributed operations: MySQL’s replication support makes it a great choice for distributed database setups like primary-secondary or primary-primary architectures.</a:t>
            </a:r>
            <a:endParaRPr lang="en-US"/>
          </a:p>
          <a:p>
            <a:r>
              <a:rPr lang="en-US"/>
              <a:t>Websites and web applications: MySQL powers many websites and applications across the internet. This is, in large part, thanks to how easy it is to install and set up a MySQL database, as well as its overall speed and scalability in the long run.</a:t>
            </a:r>
            <a:endParaRPr lang="en-US"/>
          </a:p>
          <a:p>
            <a:r>
              <a:rPr lang="en-US"/>
              <a:t>Expected future growth: MySQL’s replication support can help facilitate horizontal scaling. Additionally, it’s a relatively straightforward process to upgrade to a commercial MySQL product, like MySQL Cluster, which supports automatic sharding, another horizontal scaling process.</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olidFill>
                  <a:srgbClr val="FF0000"/>
                </a:solidFill>
              </a:rPr>
              <a:t>When Not To Use MySQL</a:t>
            </a:r>
            <a:endParaRPr lang="en-US">
              <a:solidFill>
                <a:srgbClr val="FF0000"/>
              </a:solidFill>
            </a:endParaRPr>
          </a:p>
        </p:txBody>
      </p:sp>
      <p:sp>
        <p:nvSpPr>
          <p:cNvPr id="3" name="Content Placeholder 2"/>
          <p:cNvSpPr>
            <a:spLocks noGrp="1"/>
          </p:cNvSpPr>
          <p:nvPr>
            <p:ph idx="1"/>
          </p:nvPr>
        </p:nvSpPr>
        <p:spPr/>
        <p:txBody>
          <a:bodyPr/>
          <a:p>
            <a:r>
              <a:rPr lang="en-US"/>
              <a:t>SQL compliance is necessary: Since MySQL does not try to implement the full SQL standard, this tool is not completely SQL compliant. If complete or even near-complete SQL compliance is a must for your use case, you may want to use a more fully compliant DBMS.</a:t>
            </a:r>
            <a:endParaRPr lang="en-US"/>
          </a:p>
          <a:p>
            <a:r>
              <a:rPr lang="en-US"/>
              <a:t>Concurrency and large data volumes: Although MySQL generally performs well with read-heavy operations, concurrent read-writes can be problematic. If your application will have many users writing data to it at once, another RDBMS like PostgreSQL might be a better choice of database.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1004570"/>
          </a:xfrm>
        </p:spPr>
        <p:txBody>
          <a:bodyPr/>
          <a:p>
            <a:r>
              <a:rPr lang="fr-FR" altLang="en-US"/>
              <a:t>                           </a:t>
            </a:r>
            <a:r>
              <a:rPr lang="fr-FR" altLang="en-US">
                <a:ln/>
                <a:solidFill>
                  <a:schemeClr val="accent1"/>
                </a:solidFill>
                <a:effectLst>
                  <a:outerShdw blurRad="38100" dist="25400" dir="5400000" algn="ctr" rotWithShape="0">
                    <a:srgbClr val="6E747A">
                      <a:alpha val="43000"/>
                    </a:srgbClr>
                  </a:outerShdw>
                </a:effectLst>
              </a:rPr>
              <a:t>    </a:t>
            </a:r>
            <a:r>
              <a:rPr lang="fr-FR" altLang="en-US">
                <a:ln w="10160">
                  <a:solidFill>
                    <a:schemeClr val="accent5"/>
                  </a:solidFill>
                  <a:prstDash val="solid"/>
                </a:ln>
                <a:solidFill>
                  <a:srgbClr val="FFFFFF"/>
                </a:solidFill>
                <a:effectLst>
                  <a:outerShdw blurRad="38100" dist="22860" dir="5400000" algn="tl" rotWithShape="0">
                    <a:srgbClr val="000000">
                      <a:alpha val="30000"/>
                    </a:srgbClr>
                  </a:outerShdw>
                </a:effectLst>
              </a:rPr>
              <a:t> </a:t>
            </a:r>
            <a:r>
              <a:rPr lang="en-US">
                <a:ln w="10160">
                  <a:solidFill>
                    <a:schemeClr val="accent5"/>
                  </a:solidFill>
                  <a:prstDash val="solid"/>
                </a:ln>
                <a:solidFill>
                  <a:srgbClr val="FFFFFF"/>
                </a:solidFill>
                <a:effectLst>
                  <a:outerShdw blurRad="38100" dist="22860" dir="5400000" algn="tl" rotWithShape="0">
                    <a:srgbClr val="000000">
                      <a:alpha val="30000"/>
                    </a:srgbClr>
                  </a:outerShdw>
                </a:effectLst>
              </a:rPr>
              <a:t>PostgreSQL</a:t>
            </a:r>
            <a:endParaRPr lang="en-US">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
        <p:nvSpPr>
          <p:cNvPr id="3" name="Content Placeholder 2"/>
          <p:cNvSpPr>
            <a:spLocks noGrp="1"/>
          </p:cNvSpPr>
          <p:nvPr>
            <p:ph idx="1"/>
          </p:nvPr>
        </p:nvSpPr>
        <p:spPr>
          <a:xfrm>
            <a:off x="838200" y="1527175"/>
            <a:ext cx="10515600" cy="5017135"/>
          </a:xfrm>
        </p:spPr>
        <p:txBody>
          <a:bodyPr>
            <a:normAutofit fontScale="70000"/>
          </a:bodyPr>
          <a:p>
            <a:r>
              <a:rPr lang="en-US"/>
              <a:t>PostgreSQL, also known as Postgres, bills itself as “the most advanced open-source relational database in the world.” It was created with the goal of being highly extensible and standards compliant. PostgreSQL is an object-relational database, meaning that although it’s primarily a relational database it also includes features — like table inheritance and function overloading — that are more often associated with object databases.</a:t>
            </a:r>
            <a:endParaRPr lang="en-US"/>
          </a:p>
          <a:p>
            <a:endParaRPr lang="en-US"/>
          </a:p>
          <a:p>
            <a:r>
              <a:rPr lang="en-US"/>
              <a:t>Postgres is capable of efficiently handling multiple tasks at the same time, a characteristic known as concurrency. It achieves this without read locks thanks to its implementation of Multiversion Concurrency Control (MVCC), which ensures the atomicity, consistency, isolation, and durability of its transactions, also known as ACID compliance.</a:t>
            </a:r>
            <a:endParaRPr lang="en-US"/>
          </a:p>
          <a:p>
            <a:endParaRPr lang="en-US"/>
          </a:p>
          <a:p>
            <a:r>
              <a:rPr lang="en-US"/>
              <a:t>PostgreSQL isn’t as widely used as MySQL, but there are still a number of third-party tools and libraries designed to simplify working with with PostgreSQL, including pgAdmin and Postbird.</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12708</Words>
  <Application>WPS Presentation</Application>
  <PresentationFormat>Widescreen</PresentationFormat>
  <Paragraphs>102</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Calibri Light</vt:lpstr>
      <vt:lpstr>Calibri</vt:lpstr>
      <vt:lpstr>Microsoft YaHei</vt:lpstr>
      <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Introduction to databases</dc:title>
  <dc:creator/>
  <cp:lastModifiedBy>ahmed</cp:lastModifiedBy>
  <cp:revision>2</cp:revision>
  <dcterms:created xsi:type="dcterms:W3CDTF">2020-09-28T15:48:04Z</dcterms:created>
  <dcterms:modified xsi:type="dcterms:W3CDTF">2020-09-28T17:52:16Z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