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0" r:id="rId5"/>
    <p:sldId id="258" r:id="rId6"/>
    <p:sldId id="257"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p>
            <a:r>
              <a:rPr lang="fr-FR" altLang="en-US">
                <a:ln/>
                <a:gradFill>
                  <a:gsLst>
                    <a:gs pos="21000">
                      <a:srgbClr val="53575C"/>
                    </a:gs>
                    <a:gs pos="88000">
                      <a:srgbClr val="C5C7CA"/>
                    </a:gs>
                  </a:gsLst>
                  <a:lin ang="5400000"/>
                </a:gradFill>
                <a:effectLst/>
              </a:rPr>
              <a:t>                    </a:t>
            </a:r>
            <a:r>
              <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NonRelational Databases</a:t>
            </a:r>
            <a:endPar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0" name="Content Placeholder 9"/>
          <p:cNvSpPr>
            <a:spLocks noGrp="1"/>
          </p:cNvSpPr>
          <p:nvPr>
            <p:ph idx="1"/>
          </p:nvPr>
        </p:nvSpPr>
        <p:spPr/>
        <p:txBody>
          <a:bodyPr>
            <a:normAutofit/>
          </a:bodyPr>
          <a:p>
            <a:r>
              <a:rPr lang="fr-FR" altLang="en-US">
                <a:ln w="22225">
                  <a:solidFill>
                    <a:schemeClr val="accent2"/>
                  </a:solidFill>
                  <a:prstDash val="solid"/>
                </a:ln>
                <a:solidFill>
                  <a:schemeClr val="accent2">
                    <a:lumMod val="40000"/>
                    <a:lumOff val="60000"/>
                  </a:schemeClr>
                </a:solidFill>
                <a:effectLst/>
              </a:rPr>
              <a:t>What is NoSQL Database Technology?</a:t>
            </a:r>
            <a:endParaRPr lang="fr-FR" altLang="en-US">
              <a:ln/>
              <a:solidFill>
                <a:schemeClr val="tx1"/>
              </a:solidFill>
              <a:effectLst>
                <a:outerShdw blurRad="38100" dist="19050" dir="2700000" algn="tl" rotWithShape="0">
                  <a:schemeClr val="dk1">
                    <a:alpha val="40000"/>
                  </a:schemeClr>
                </a:outerShdw>
              </a:effectLst>
            </a:endParaRPr>
          </a:p>
          <a:p>
            <a:r>
              <a:rPr lang="fr-FR" altLang="en-US">
                <a:ln/>
                <a:solidFill>
                  <a:schemeClr val="tx1"/>
                </a:solidFill>
                <a:effectLst>
                  <a:outerShdw blurRad="38100" dist="19050" dir="2700000" algn="tl" rotWithShape="0">
                    <a:schemeClr val="dk1">
                      <a:alpha val="40000"/>
                    </a:schemeClr>
                  </a:outerShdw>
                </a:effectLst>
              </a:rPr>
              <a:t>NoSQL database technology is a database type that stores information in JSON documents instead of columns and rows used by relational databases. Consequently, NoSQL databases are built to be flexible, scalable, and capable of rapidly responding to the data management demands of modern businesses.</a:t>
            </a:r>
            <a:endParaRPr lang="fr-FR" altLang="en-US">
              <a:ln/>
              <a:solidFill>
                <a:schemeClr val="tx1"/>
              </a:solidFill>
              <a:effectLst>
                <a:outerShdw blurRad="38100" dist="19050" dir="2700000" algn="tl" rotWithShape="0">
                  <a:schemeClr val="dk1">
                    <a:alpha val="40000"/>
                  </a:schemeClr>
                </a:outerShdw>
              </a:effectLst>
            </a:endParaRPr>
          </a:p>
          <a:p>
            <a:r>
              <a:rPr lang="fr-FR" altLang="en-US">
                <a:ln/>
                <a:solidFill>
                  <a:schemeClr val="tx1"/>
                </a:solidFill>
                <a:effectLst>
                  <a:outerShdw blurRad="38100" dist="19050" dir="2700000" algn="tl" rotWithShape="0">
                    <a:schemeClr val="dk1">
                      <a:alpha val="40000"/>
                    </a:schemeClr>
                  </a:outerShdw>
                </a:effectLst>
              </a:rPr>
              <a:t>It’s not about the SQL language—The definition of NoSQL isn’t an application that uses a language other than SQL. SQL as well as other query languages are used with NoSQL databases.</a:t>
            </a:r>
            <a:endParaRPr lang="fr-FR" altLang="en-US">
              <a:ln/>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102360"/>
          </a:xfrm>
        </p:spPr>
        <p:txBody>
          <a:bodyPr/>
          <a:p>
            <a:r>
              <a:rPr lang="en-US">
                <a:solidFill>
                  <a:srgbClr val="92D050"/>
                </a:solidFill>
              </a:rPr>
              <a:t>Column-Oriented Databases</a:t>
            </a:r>
            <a:endParaRPr lang="en-US">
              <a:solidFill>
                <a:srgbClr val="92D050"/>
              </a:solidFill>
            </a:endParaRPr>
          </a:p>
        </p:txBody>
      </p:sp>
      <p:sp>
        <p:nvSpPr>
          <p:cNvPr id="3" name="Content Placeholder 2"/>
          <p:cNvSpPr>
            <a:spLocks noGrp="1"/>
          </p:cNvSpPr>
          <p:nvPr>
            <p:ph idx="1"/>
          </p:nvPr>
        </p:nvSpPr>
        <p:spPr>
          <a:xfrm>
            <a:off x="838200" y="1467485"/>
            <a:ext cx="10515600" cy="5236845"/>
          </a:xfrm>
        </p:spPr>
        <p:txBody>
          <a:bodyPr>
            <a:normAutofit fontScale="80000"/>
          </a:bodyPr>
          <a:p>
            <a:r>
              <a:rPr lang="en-US"/>
              <a:t>A graph database focuses on the relationship between data elements. Each element is stored as a node (such as a person in a social media graph). The connections between elements are called links or relationships. In a graph database, connections are first-class elements of the database, stored directly. In relational databases, links are implied, using data to express the relationships.</a:t>
            </a:r>
            <a:endParaRPr lang="en-US"/>
          </a:p>
          <a:p>
            <a:endParaRPr lang="en-US"/>
          </a:p>
          <a:p>
            <a:r>
              <a:rPr lang="en-US"/>
              <a:t>A graph database is optimized to capture and search the connections between data elements, overcoming the overhead associated with JOINing multiple tables in SQL.</a:t>
            </a:r>
            <a:endParaRPr lang="en-US"/>
          </a:p>
          <a:p>
            <a:endParaRPr lang="en-US"/>
          </a:p>
          <a:p>
            <a:r>
              <a:rPr lang="en-US"/>
              <a:t>Very few real-world business systems can survive solely on graph queries. As a result graph databases are usually run alongside other more traditional databases.</a:t>
            </a:r>
            <a:endParaRPr lang="en-US"/>
          </a:p>
          <a:p>
            <a:r>
              <a:rPr lang="en-US"/>
              <a:t>Use cases include fraud detection, social networks, and knowledge graphs.</a:t>
            </a:r>
            <a:endParaRPr lang="en-US"/>
          </a:p>
          <a:p>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26085"/>
            <a:ext cx="10515600" cy="1325563"/>
          </a:xfrm>
        </p:spPr>
        <p:txBody>
          <a:bodyPr/>
          <a:p>
            <a:r>
              <a:rPr lang="en-US">
                <a:ln w="22225">
                  <a:solidFill>
                    <a:schemeClr val="accent2"/>
                  </a:solidFill>
                  <a:prstDash val="solid"/>
                </a:ln>
                <a:solidFill>
                  <a:schemeClr val="accent2">
                    <a:lumMod val="40000"/>
                    <a:lumOff val="60000"/>
                  </a:schemeClr>
                </a:solidFill>
                <a:effectLst/>
              </a:rPr>
              <a:t>NoSQL advantages</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838200" y="2282190"/>
            <a:ext cx="10515600" cy="3601085"/>
          </a:xfrm>
        </p:spPr>
        <p:txBody>
          <a:bodyPr/>
          <a:p>
            <a:r>
              <a:rPr lang="en-US"/>
              <a:t>Handle Large Volumes of Data at High Speed with a Scale-Out Architecture</a:t>
            </a:r>
            <a:endParaRPr lang="en-US"/>
          </a:p>
          <a:p>
            <a:r>
              <a:rPr lang="en-US"/>
              <a:t>Store Unstructured, Semi-Structured, or Structured Data</a:t>
            </a:r>
            <a:endParaRPr lang="en-US"/>
          </a:p>
          <a:p>
            <a:r>
              <a:rPr lang="en-US"/>
              <a:t>Enable Easy Updates to Schema and Fields</a:t>
            </a:r>
            <a:endParaRPr lang="en-US"/>
          </a:p>
          <a:p>
            <a:r>
              <a:rPr lang="en-US"/>
              <a:t>Developer-Friendly</a:t>
            </a:r>
            <a:endParaRPr lang="en-US"/>
          </a:p>
          <a:p>
            <a:r>
              <a:rPr lang="en-US"/>
              <a:t>Take Full Advantage of the Cloud to Deliver Zero Downtime</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81075"/>
          </a:xfrm>
        </p:spPr>
        <p:txBody>
          <a:bodyPr/>
          <a:p>
            <a:r>
              <a:rPr lang="fr-FR" altLang="en-US">
                <a:ln w="12700">
                  <a:solidFill>
                    <a:schemeClr val="accent1"/>
                  </a:solidFill>
                  <a:prstDash val="solid"/>
                </a:ln>
                <a:solidFill>
                  <a:schemeClr val="bg2">
                    <a:lumMod val="50000"/>
                  </a:schemeClr>
                </a:solidFill>
                <a:effectLst>
                  <a:outerShdw dist="38100" dir="2640000" algn="bl" rotWithShape="0">
                    <a:schemeClr val="accent1"/>
                  </a:outerShdw>
                </a:effectLst>
              </a:rPr>
              <a:t>ACID and CAP THEOREMS</a:t>
            </a:r>
            <a:endParaRPr lang="fr-FR" altLang="en-US">
              <a:ln w="12700">
                <a:solidFill>
                  <a:schemeClr val="accent1"/>
                </a:solidFill>
                <a:prstDash val="solid"/>
              </a:ln>
              <a:solidFill>
                <a:schemeClr val="bg2">
                  <a:lumMod val="50000"/>
                </a:schemeClr>
              </a:solidFill>
              <a:effectLst>
                <a:outerShdw dist="38100" dir="2640000" algn="bl" rotWithShape="0">
                  <a:schemeClr val="accent1"/>
                </a:outerShdw>
              </a:effectLst>
            </a:endParaRPr>
          </a:p>
        </p:txBody>
      </p:sp>
      <p:sp>
        <p:nvSpPr>
          <p:cNvPr id="3" name="Content Placeholder 2"/>
          <p:cNvSpPr>
            <a:spLocks noGrp="1"/>
          </p:cNvSpPr>
          <p:nvPr>
            <p:ph idx="1"/>
          </p:nvPr>
        </p:nvSpPr>
        <p:spPr>
          <a:xfrm>
            <a:off x="838200" y="1825625"/>
            <a:ext cx="10515600" cy="4848860"/>
          </a:xfrm>
        </p:spPr>
        <p:txBody>
          <a:bodyPr>
            <a:normAutofit fontScale="70000"/>
          </a:bodyPr>
          <a:p>
            <a:r>
              <a:rPr lang="en-US">
                <a:solidFill>
                  <a:srgbClr val="FF0000"/>
                </a:solidFill>
              </a:rPr>
              <a:t>What does ACID stand for?</a:t>
            </a:r>
            <a:endParaRPr lang="en-US">
              <a:solidFill>
                <a:srgbClr val="FF0000"/>
              </a:solidFill>
            </a:endParaRPr>
          </a:p>
          <a:p>
            <a:r>
              <a:rPr lang="en-US" b="1">
                <a:solidFill>
                  <a:schemeClr val="tx1"/>
                </a:solidFill>
                <a:effectLst>
                  <a:outerShdw blurRad="38100" dist="38100" dir="2700000" algn="tl">
                    <a:srgbClr val="000000">
                      <a:alpha val="43137"/>
                    </a:srgbClr>
                  </a:outerShdw>
                </a:effectLst>
              </a:rPr>
              <a:t>Atomic:</a:t>
            </a:r>
            <a:r>
              <a:rPr lang="en-US">
                <a:solidFill>
                  <a:schemeClr val="tx1"/>
                </a:solidFill>
              </a:rPr>
              <a:t> All components of a transaction are treated as a single action. All are completed or none are; if one part of a transaction fails, the database’s state is unchanged.</a:t>
            </a:r>
            <a:endParaRPr lang="en-US">
              <a:solidFill>
                <a:schemeClr val="tx1"/>
              </a:solidFill>
            </a:endParaRPr>
          </a:p>
          <a:p>
            <a:r>
              <a:rPr lang="en-US" b="1">
                <a:solidFill>
                  <a:schemeClr val="tx1"/>
                </a:solidFill>
                <a:effectLst>
                  <a:outerShdw blurRad="38100" dist="38100" dir="2700000" algn="tl">
                    <a:srgbClr val="000000">
                      <a:alpha val="43137"/>
                    </a:srgbClr>
                  </a:outerShdw>
                </a:effectLst>
              </a:rPr>
              <a:t>Consistent:</a:t>
            </a:r>
            <a:r>
              <a:rPr lang="en-US">
                <a:solidFill>
                  <a:schemeClr val="tx1"/>
                </a:solidFill>
              </a:rPr>
              <a:t> Transactions must follow the defined rules and restrictions of the database, e.g., constraints, cascades, and triggers. Thus, any data written to the database must be valid and any transaction that completes will change the state of the database. No transaction can create an invalid data state. Note that this is different from “consistency” as it’s defined in the CAP theorem.</a:t>
            </a:r>
            <a:endParaRPr lang="en-US">
              <a:solidFill>
                <a:schemeClr val="tx1"/>
              </a:solidFill>
            </a:endParaRPr>
          </a:p>
          <a:p>
            <a:r>
              <a:rPr lang="en-US" b="1">
                <a:solidFill>
                  <a:schemeClr val="tx1"/>
                </a:solidFill>
                <a:effectLst>
                  <a:outerShdw blurRad="38100" dist="38100" dir="2700000" algn="tl">
                    <a:srgbClr val="000000">
                      <a:alpha val="43137"/>
                    </a:srgbClr>
                  </a:outerShdw>
                </a:effectLst>
              </a:rPr>
              <a:t>Isolated:</a:t>
            </a:r>
            <a:r>
              <a:rPr lang="en-US">
                <a:solidFill>
                  <a:schemeClr val="tx1"/>
                </a:solidFill>
              </a:rPr>
              <a:t> Fundamental to achieving concurrency control, isolation ensures that the concurrent execution of transactions results in a system state that would be obtained if transactions were executed serially, i.e., one after the other. With isolation, an incomplete transaction cannot affect another incomplete transaction.</a:t>
            </a:r>
            <a:endParaRPr lang="en-US">
              <a:solidFill>
                <a:schemeClr val="tx1"/>
              </a:solidFill>
            </a:endParaRPr>
          </a:p>
          <a:p>
            <a:r>
              <a:rPr lang="en-US" b="1">
                <a:solidFill>
                  <a:schemeClr val="tx1"/>
                </a:solidFill>
                <a:effectLst>
                  <a:outerShdw blurRad="38100" dist="38100" dir="2700000" algn="tl">
                    <a:srgbClr val="000000">
                      <a:alpha val="43137"/>
                    </a:srgbClr>
                  </a:outerShdw>
                </a:effectLst>
              </a:rPr>
              <a:t>Durable:</a:t>
            </a:r>
            <a:r>
              <a:rPr lang="en-US">
                <a:solidFill>
                  <a:schemeClr val="tx1"/>
                </a:solidFill>
              </a:rPr>
              <a:t> Once a transaction is committed, it will persist and will not be undone to accommodate conflicts with other operations. Many argue that this implies the transaction is on disk as well; most formal definitions aren’t specific.</a:t>
            </a:r>
            <a:endParaRPr lang="en-US">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24485"/>
            <a:ext cx="10515600" cy="5852795"/>
          </a:xfrm>
        </p:spPr>
        <p:txBody>
          <a:bodyPr>
            <a:normAutofit fontScale="90000" lnSpcReduction="10000"/>
          </a:bodyPr>
          <a:p>
            <a:r>
              <a:rPr lang="en-US">
                <a:solidFill>
                  <a:srgbClr val="FF0000"/>
                </a:solidFill>
              </a:rPr>
              <a:t>What does CAP stand for?</a:t>
            </a:r>
            <a:endParaRPr lang="en-US">
              <a:solidFill>
                <a:schemeClr val="tx1"/>
              </a:solidFill>
            </a:endParaRPr>
          </a:p>
          <a:p>
            <a:r>
              <a:rPr lang="en-US" b="1">
                <a:solidFill>
                  <a:schemeClr val="tx1"/>
                </a:solidFill>
                <a:effectLst>
                  <a:outerShdw blurRad="38100" dist="38100" dir="2700000" algn="tl">
                    <a:srgbClr val="000000">
                      <a:alpha val="43137"/>
                    </a:srgbClr>
                  </a:outerShdw>
                </a:effectLst>
              </a:rPr>
              <a:t>Consistent:</a:t>
            </a:r>
            <a:r>
              <a:rPr lang="en-US">
                <a:solidFill>
                  <a:schemeClr val="tx1"/>
                </a:solidFill>
              </a:rPr>
              <a:t> All replicas of the same data will be the same value across a distributed system.</a:t>
            </a:r>
            <a:endParaRPr lang="en-US">
              <a:solidFill>
                <a:schemeClr val="tx1"/>
              </a:solidFill>
            </a:endParaRPr>
          </a:p>
          <a:p>
            <a:r>
              <a:rPr lang="en-US" b="1">
                <a:solidFill>
                  <a:schemeClr val="tx1"/>
                </a:solidFill>
                <a:effectLst>
                  <a:outerShdw blurRad="38100" dist="38100" dir="2700000" algn="tl">
                    <a:srgbClr val="000000">
                      <a:alpha val="43137"/>
                    </a:srgbClr>
                  </a:outerShdw>
                </a:effectLst>
              </a:rPr>
              <a:t>Available:</a:t>
            </a:r>
            <a:r>
              <a:rPr lang="en-US">
                <a:solidFill>
                  <a:schemeClr val="tx1"/>
                </a:solidFill>
              </a:rPr>
              <a:t> All live nodes in a distributed system can process operations and respond to queries.</a:t>
            </a:r>
            <a:endParaRPr lang="en-US">
              <a:solidFill>
                <a:schemeClr val="tx1"/>
              </a:solidFill>
            </a:endParaRPr>
          </a:p>
          <a:p>
            <a:r>
              <a:rPr lang="en-US" b="1">
                <a:solidFill>
                  <a:schemeClr val="tx1"/>
                </a:solidFill>
                <a:effectLst>
                  <a:outerShdw blurRad="38100" dist="38100" dir="2700000" algn="tl">
                    <a:srgbClr val="000000">
                      <a:alpha val="43137"/>
                    </a:srgbClr>
                  </a:outerShdw>
                </a:effectLst>
              </a:rPr>
              <a:t>Partition Tolerant:</a:t>
            </a:r>
            <a:r>
              <a:rPr lang="en-US">
                <a:solidFill>
                  <a:schemeClr val="tx1"/>
                </a:solidFill>
              </a:rPr>
              <a:t> The system is designed to operate in the face of unplanned network connectivity loss between replicas.</a:t>
            </a:r>
            <a:endParaRPr lang="en-US">
              <a:solidFill>
                <a:schemeClr val="tx1"/>
              </a:solidFill>
            </a:endParaRPr>
          </a:p>
          <a:p>
            <a:r>
              <a:rPr lang="en-US">
                <a:solidFill>
                  <a:schemeClr val="tx1"/>
                </a:solidFill>
              </a:rPr>
              <a:t>The typical CAP definition says: You can’t have all three. Here’s a more practical way to think about CAP: In the face of network partitions, you can’t always have both perfect consistency and 100% availability. Plan accordingly.</a:t>
            </a:r>
            <a:endParaRPr lang="en-US">
              <a:solidFill>
                <a:schemeClr val="tx1"/>
              </a:solidFill>
            </a:endParaRPr>
          </a:p>
          <a:p>
            <a:r>
              <a:rPr lang="en-US">
                <a:solidFill>
                  <a:schemeClr val="tx1"/>
                </a:solidFill>
              </a:rPr>
              <a:t>To be clear, CAP isn’t about what is possible, but rather, what isn’t possible. Thinking of CAP as a “You-Pick-Two” theorem is misguided and dangerous. First, “picking” AP or CP doesn’t mean you’re actually going to be perfectly consistent or perfectly available; many systems are neither. It simply means the designers of a system have at some point in their implementation favored consistency or availability when it wasn’t possible to have both.</a:t>
            </a:r>
            <a:endParaRPr lang="en-US">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n w="22225">
                  <a:solidFill>
                    <a:schemeClr val="accent2"/>
                  </a:solidFill>
                  <a:prstDash val="solid"/>
                </a:ln>
                <a:solidFill>
                  <a:schemeClr val="accent2">
                    <a:lumMod val="40000"/>
                    <a:lumOff val="60000"/>
                  </a:schemeClr>
                </a:solidFill>
                <a:effectLst/>
              </a:rPr>
              <a:t>How is CAP Consistency different from ACID Consistency?</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normAutofit fontScale="90000" lnSpcReduction="10000"/>
          </a:bodyPr>
          <a:p>
            <a:r>
              <a:rPr lang="en-US"/>
              <a:t>ACID consistency is all about database rules. If a schema declares that a value must be unique, then a consistent system will enforce uniqueness of that value across all operations. If a foreign key implies deleting one row will delete related rows, then a consistent system will ensure the state can’t contain related rows once the base row is deleted.</a:t>
            </a:r>
            <a:endParaRPr lang="en-US"/>
          </a:p>
          <a:p>
            <a:endParaRPr lang="en-US"/>
          </a:p>
          <a:p>
            <a:r>
              <a:rPr lang="en-US"/>
              <a:t>CAP consistency promises that every replica of the same logical value, spread across nodes in a distributed system, has the same exact value at all times. Note that this is a logical guarantee, rather than a physical one. Due to the speed of light, it may take some non-zero time to replicate values across a cluster. The cluster can still present a logical view by preventing clients from viewing different values at different nodes.</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46405"/>
            <a:ext cx="10515600" cy="5730875"/>
          </a:xfrm>
        </p:spPr>
        <p:txBody>
          <a:bodyPr/>
          <a:p>
            <a:r>
              <a:rPr lang="en-US"/>
              <a:t>The most interesting confluence of these concepts occurs when systems offer more than a simple key-value store. When systems offer some or all of the ACID properties across a cluster, CAP consistency becomes more involved. If a system offers repeatable reads, compare-and-set or full transactions, then to be CAP consistent, it must offer those guarantees at any node. This is why systems that focus on CAP availability over CAP consistency rarely promise these features.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94615"/>
            <a:ext cx="10515600" cy="6082665"/>
          </a:xfrm>
        </p:spPr>
        <p:txBody>
          <a:bodyPr/>
          <a:p>
            <a:r>
              <a:rPr lang="en-US"/>
              <a:t>It’s not only open source—Although many NoSQL systems have an open source model, commercial products use NOSQL concepts as well as open source initiatives. You can still have an innovative approach to problem solving with a commercial product.</a:t>
            </a:r>
            <a:endParaRPr lang="en-US"/>
          </a:p>
          <a:p>
            <a:r>
              <a:rPr lang="en-US"/>
              <a:t>It’s not only big data—Many, but not all, NoSQL applications are driven by the inability of a current application to efficiently scale when big data is an issue. Though volume and velocity are important, NoSQL also focuses on variability and agility.</a:t>
            </a:r>
            <a:endParaRPr lang="en-US"/>
          </a:p>
          <a:p>
            <a:endParaRPr lang="en-US"/>
          </a:p>
          <a:p>
            <a:r>
              <a:rPr lang="en-US"/>
              <a:t>It’s not about cloud computing—Many NoSQL systems reside in the cloud to take advantage of its ability to rapidly scale when the situation dictates. NoSQL systems can run in the cloud as well as in your corporate data center.</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067435"/>
            <a:ext cx="10515600" cy="5109845"/>
          </a:xfrm>
        </p:spPr>
        <p:txBody>
          <a:bodyPr/>
          <a:p>
            <a:r>
              <a:rPr lang="en-US"/>
              <a:t>It’s not about a clever use of RAM and SSD—Many NoSQL systems focus on the efficient use of RAM or solid state disks to increase performance. Though this is important, NoSQL systems can run on standard hardware.</a:t>
            </a:r>
            <a:endParaRPr lang="en-US"/>
          </a:p>
          <a:p>
            <a:endParaRPr lang="en-US"/>
          </a:p>
          <a:p>
            <a:r>
              <a:rPr lang="en-US"/>
              <a:t>It’s not an elite group of products—NoSQL isn’t an exclusive club with a few products. There are no membership dues or tests required to join. To be considered a NoSQLer, you only need to convince others that you have innovative solutions to their business problems.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Characteristics of NoSQL:</a:t>
            </a:r>
            <a:endParaRPr lang="en-US">
              <a:ln w="22225">
                <a:solidFill>
                  <a:schemeClr val="accent2"/>
                </a:solidFill>
                <a:prstDash val="solid"/>
              </a:ln>
              <a:solidFill>
                <a:schemeClr val="accent2">
                  <a:lumMod val="40000"/>
                  <a:lumOff val="60000"/>
                </a:schemeClr>
              </a:solidFill>
              <a:effectLst/>
            </a:endParaRPr>
          </a:p>
        </p:txBody>
      </p:sp>
      <p:sp>
        <p:nvSpPr>
          <p:cNvPr id="10" name="Content Placeholder 9"/>
          <p:cNvSpPr>
            <a:spLocks noGrp="1"/>
          </p:cNvSpPr>
          <p:nvPr>
            <p:ph idx="1"/>
          </p:nvPr>
        </p:nvSpPr>
        <p:spPr/>
        <p:txBody>
          <a:bodyPr>
            <a:normAutofit fontScale="70000"/>
          </a:bodyPr>
          <a:p>
            <a:r>
              <a:rPr lang="en-US"/>
              <a:t>It’s more than rows in tables—NoSQL systems store and retrieve data from many formats: key-value stores, graph databases, column-family (Bigtable) stores, document stores, and even rows in tables.</a:t>
            </a:r>
            <a:endParaRPr lang="en-US"/>
          </a:p>
          <a:p>
            <a:endParaRPr lang="en-US"/>
          </a:p>
          <a:p>
            <a:r>
              <a:rPr lang="en-US"/>
              <a:t>It’s free of joins—NoSQL systems allow you to extract your data using simple interfaces without joins.</a:t>
            </a:r>
            <a:endParaRPr lang="en-US"/>
          </a:p>
          <a:p>
            <a:endParaRPr lang="en-US"/>
          </a:p>
          <a:p>
            <a:r>
              <a:rPr lang="en-US"/>
              <a:t>It’s schema-free—NoSQL systems allow you to drag-and-drop your data into a folder and then query it without creating an entity-relational model.</a:t>
            </a:r>
            <a:endParaRPr lang="en-US"/>
          </a:p>
          <a:p>
            <a:endParaRPr lang="en-US"/>
          </a:p>
          <a:p>
            <a:r>
              <a:rPr lang="en-US"/>
              <a:t>It works on many processors—NoSQL systems allow you to store your database on multiple processors and maintain high-speed performance.</a:t>
            </a:r>
            <a:endParaRPr lang="en-US"/>
          </a:p>
          <a:p>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fr-FR" altLang="en-US"/>
              <a:t>       </a:t>
            </a:r>
            <a:endParaRPr lang="en-US"/>
          </a:p>
        </p:txBody>
      </p:sp>
      <p:sp>
        <p:nvSpPr>
          <p:cNvPr id="3" name="Content Placeholder 2"/>
          <p:cNvSpPr>
            <a:spLocks noGrp="1"/>
          </p:cNvSpPr>
          <p:nvPr>
            <p:ph idx="1"/>
          </p:nvPr>
        </p:nvSpPr>
        <p:spPr>
          <a:xfrm>
            <a:off x="838200" y="224790"/>
            <a:ext cx="10515600" cy="5952490"/>
          </a:xfrm>
        </p:spPr>
        <p:txBody>
          <a:bodyPr>
            <a:normAutofit/>
          </a:bodyPr>
          <a:p>
            <a:r>
              <a:rPr lang="en-US"/>
              <a:t>It uses shared-nothing commodity computers—Most (but not all) NoSQL systems leverage low-cost commodity processors that have separate RAM and disk.</a:t>
            </a:r>
            <a:endParaRPr lang="en-US"/>
          </a:p>
          <a:p>
            <a:endParaRPr lang="en-US"/>
          </a:p>
          <a:p>
            <a:r>
              <a:rPr lang="en-US"/>
              <a:t>It supports linear scalability—When you add more processors, you get a consistent increase in performance.</a:t>
            </a:r>
            <a:endParaRPr lang="en-US"/>
          </a:p>
          <a:p>
            <a:endParaRPr lang="en-US"/>
          </a:p>
          <a:p>
            <a:r>
              <a:rPr lang="en-US"/>
              <a:t>It’s innovative—NoSQL offers options to a single way of storing, retrieving, and manipulating data. NoSQL supporters (also known as NoSQLers) have an inclusive</a:t>
            </a:r>
            <a:endParaRPr lang="en-US"/>
          </a:p>
          <a:p>
            <a:endParaRPr lang="en-US"/>
          </a:p>
          <a:p>
            <a:r>
              <a:rPr lang="en-US"/>
              <a:t>attitude about NoSQL and recognize SQL solutions as viable options. To the NoSQL community, NoSQL means “Not only SQL.”</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NoSQL databases types  </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pPr marL="0" indent="0">
              <a:buNone/>
            </a:pPr>
            <a:r>
              <a:rPr lang="fr-FR" altLang="en-US" sz="3600">
                <a:ln/>
                <a:solidFill>
                  <a:schemeClr val="tx1"/>
                </a:solidFill>
                <a:effectLst>
                  <a:outerShdw blurRad="38100" dist="19050" dir="2700000" algn="tl" rotWithShape="0">
                    <a:schemeClr val="dk1">
                      <a:alpha val="40000"/>
                    </a:schemeClr>
                  </a:outerShdw>
                </a:effectLst>
              </a:rPr>
              <a:t>There are 4 main types of NoSQL databases:</a:t>
            </a:r>
            <a:endParaRPr lang="fr-FR" altLang="en-US" sz="3600">
              <a:ln/>
              <a:solidFill>
                <a:schemeClr val="tx1"/>
              </a:solidFill>
              <a:effectLst>
                <a:outerShdw blurRad="38100" dist="19050" dir="2700000" algn="tl" rotWithShape="0">
                  <a:schemeClr val="dk1">
                    <a:alpha val="40000"/>
                  </a:schemeClr>
                </a:outerShdw>
              </a:effectLst>
            </a:endParaRPr>
          </a:p>
          <a:p>
            <a:pPr marL="0" indent="0">
              <a:buNone/>
            </a:pPr>
            <a:endParaRPr lang="fr-FR" altLang="en-US" sz="3200">
              <a:ln/>
              <a:solidFill>
                <a:schemeClr val="accent3"/>
              </a:solidFill>
              <a:effectLst>
                <a:reflection blurRad="6350" stA="53000" endA="300" endPos="35500" dir="5400000" sy="-90000" algn="bl" rotWithShape="0"/>
              </a:effectLst>
            </a:endParaRPr>
          </a:p>
          <a:p>
            <a:pPr marL="0" indent="0">
              <a:buNone/>
            </a:pPr>
            <a:r>
              <a:rPr lang="fr-FR" altLang="en-US" sz="3200">
                <a:ln/>
                <a:solidFill>
                  <a:srgbClr val="92D050"/>
                </a:solidFill>
                <a:effectLst/>
              </a:rPr>
              <a:t>*Document databases</a:t>
            </a:r>
            <a:endParaRPr lang="fr-FR" altLang="en-US" sz="3200">
              <a:ln/>
              <a:solidFill>
                <a:srgbClr val="92D050"/>
              </a:solidFill>
              <a:effectLst/>
            </a:endParaRPr>
          </a:p>
          <a:p>
            <a:pPr marL="0" indent="0">
              <a:buNone/>
            </a:pPr>
            <a:r>
              <a:rPr lang="fr-FR" altLang="en-US" sz="3200">
                <a:ln/>
                <a:solidFill>
                  <a:srgbClr val="92D050"/>
                </a:solidFill>
                <a:effectLst/>
              </a:rPr>
              <a:t>*Key-value stores</a:t>
            </a:r>
            <a:endParaRPr lang="fr-FR" altLang="en-US" sz="3200">
              <a:ln/>
              <a:solidFill>
                <a:srgbClr val="92D050"/>
              </a:solidFill>
              <a:effectLst/>
            </a:endParaRPr>
          </a:p>
          <a:p>
            <a:pPr marL="0" indent="0">
              <a:buNone/>
            </a:pPr>
            <a:r>
              <a:rPr lang="fr-FR" altLang="en-US" sz="3200">
                <a:ln/>
                <a:solidFill>
                  <a:srgbClr val="92D050"/>
                </a:solidFill>
                <a:effectLst/>
              </a:rPr>
              <a:t>*Column-oriented databases</a:t>
            </a:r>
            <a:endParaRPr lang="fr-FR" altLang="en-US" sz="3200">
              <a:ln/>
              <a:solidFill>
                <a:srgbClr val="92D050"/>
              </a:solidFill>
              <a:effectLst/>
            </a:endParaRPr>
          </a:p>
          <a:p>
            <a:pPr marL="0" indent="0">
              <a:buNone/>
            </a:pPr>
            <a:r>
              <a:rPr lang="fr-FR" altLang="en-US" sz="3200">
                <a:ln/>
                <a:solidFill>
                  <a:srgbClr val="92D050"/>
                </a:solidFill>
                <a:effectLst/>
              </a:rPr>
              <a:t>*Graph databases</a:t>
            </a:r>
            <a:endParaRPr lang="fr-FR" altLang="en-US" sz="3200">
              <a:ln/>
              <a:solidFill>
                <a:srgbClr val="92D050"/>
              </a:solidFill>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92D050"/>
                </a:solidFill>
              </a:rPr>
              <a:t>Document Databases</a:t>
            </a:r>
            <a:endParaRPr lang="en-US">
              <a:solidFill>
                <a:srgbClr val="92D050"/>
              </a:solidFill>
            </a:endParaRPr>
          </a:p>
        </p:txBody>
      </p:sp>
      <p:sp>
        <p:nvSpPr>
          <p:cNvPr id="3" name="Content Placeholder 2"/>
          <p:cNvSpPr>
            <a:spLocks noGrp="1"/>
          </p:cNvSpPr>
          <p:nvPr>
            <p:ph idx="1"/>
          </p:nvPr>
        </p:nvSpPr>
        <p:spPr/>
        <p:txBody>
          <a:bodyPr/>
          <a:p>
            <a:r>
              <a:rPr lang="en-US"/>
              <a:t>A document database stores data in JSON, BSON , or XML documents (not Word documents or Google docs, of course). In a document database, documents can be nested. Particular elements can be indexed for faster querying.</a:t>
            </a:r>
            <a:endParaRPr lang="en-US"/>
          </a:p>
          <a:p>
            <a:endParaRPr lang="en-US"/>
          </a:p>
          <a:p>
            <a:r>
              <a:rPr lang="en-US"/>
              <a:t>Documents can be stored and retrieved in a form that is much closer to the data objects used in applications, which means less translation is required to use the data in an application. SQL data must often be assembled and disassembled when moving back and forth between applications and storage.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32715"/>
            <a:ext cx="10515600" cy="6725285"/>
          </a:xfrm>
        </p:spPr>
        <p:txBody>
          <a:bodyPr>
            <a:normAutofit fontScale="90000" lnSpcReduction="10000"/>
          </a:bodyPr>
          <a:p>
            <a:r>
              <a:rPr lang="en-US"/>
              <a:t>Document databases are popular with developers because they have the flexibility to rework their document structures as needed to suit their application, shaping their data structures as their application requirements change over time. This flexibility speeds development because in effect data becomes like code and is under the control of developers. In SQL databases, intervention by database administrators may be required to change the structure of a database.</a:t>
            </a:r>
            <a:endParaRPr lang="en-US"/>
          </a:p>
          <a:p>
            <a:endParaRPr lang="en-US"/>
          </a:p>
          <a:p>
            <a:r>
              <a:rPr lang="en-US"/>
              <a:t>The most widely adopted document databases are usually implemented with a scale-out architecture, providing a clear path to scalability of both data volumes and traffic.</a:t>
            </a:r>
            <a:endParaRPr lang="en-US"/>
          </a:p>
          <a:p>
            <a:endParaRPr lang="en-US"/>
          </a:p>
          <a:p>
            <a:r>
              <a:rPr lang="en-US"/>
              <a:t>Use cases include ecommerce platforms, trading platforms, and mobile app development across industries.</a:t>
            </a:r>
            <a:endParaRPr lang="en-US"/>
          </a:p>
          <a:p>
            <a:endParaRPr lang="en-US"/>
          </a:p>
          <a:p>
            <a:r>
              <a:rPr lang="en-US"/>
              <a:t>Comparing MongoDB vs PostgreSQL offers a detailed analysis of MongoDB, the leading NoSQL database, and PostgreSQL, one of the most popular SQL databases.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92D050"/>
                </a:solidFill>
              </a:rPr>
              <a:t>Key-Value Stores</a:t>
            </a:r>
            <a:endParaRPr lang="en-US">
              <a:solidFill>
                <a:srgbClr val="92D050"/>
              </a:solidFill>
            </a:endParaRPr>
          </a:p>
        </p:txBody>
      </p:sp>
      <p:sp>
        <p:nvSpPr>
          <p:cNvPr id="3" name="Content Placeholder 2"/>
          <p:cNvSpPr>
            <a:spLocks noGrp="1"/>
          </p:cNvSpPr>
          <p:nvPr>
            <p:ph idx="1"/>
          </p:nvPr>
        </p:nvSpPr>
        <p:spPr>
          <a:xfrm>
            <a:off x="838200" y="1860550"/>
            <a:ext cx="10515600" cy="4010025"/>
          </a:xfrm>
        </p:spPr>
        <p:txBody>
          <a:bodyPr/>
          <a:p>
            <a:r>
              <a:rPr lang="en-US"/>
              <a:t>The simplest type of NoSQL database is a key-value store . Every data element in the database is stored as a key value pair consisting of an attribute name (or "key") and a value. In a sense, a key-value store is like a relational database with only two columns: the key or attribute name (such as state) and the value (such as Alaska).</a:t>
            </a:r>
            <a:endParaRPr lang="en-US"/>
          </a:p>
          <a:p>
            <a:endParaRPr lang="en-US"/>
          </a:p>
          <a:p>
            <a:r>
              <a:rPr lang="en-US"/>
              <a:t>Use cases include shopping carts, user preferences, and user profiles.</a:t>
            </a:r>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9434</Words>
  <Application>WPS Presentation</Application>
  <PresentationFormat>Widescreen</PresentationFormat>
  <Paragraphs>109</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SimSun</vt:lpstr>
      <vt:lpstr>Wingdings</vt:lpstr>
      <vt:lpstr>Calibri Light</vt:lpstr>
      <vt:lpstr>Calibri</vt:lpstr>
      <vt:lpstr>Microsoft YaHei</vt:lpstr>
      <vt:lpstr/>
      <vt:lpstr>Arial Unicode MS</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NonRelational Databases</dc:title>
  <dc:creator/>
  <cp:lastModifiedBy>ahmed</cp:lastModifiedBy>
  <cp:revision>1</cp:revision>
  <dcterms:created xsi:type="dcterms:W3CDTF">2020-10-04T12:13:03Z</dcterms:created>
  <dcterms:modified xsi:type="dcterms:W3CDTF">2020-10-04T12:13:04Z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