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53745"/>
            <a:ext cx="9144000" cy="966470"/>
          </a:xfr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fr-FR" altLang="en-US" dirty="0"/>
              <a:t>What is Express?</a:t>
            </a:r>
            <a:endParaRPr lang="fr-FR" altLang="en-US" dirty="0"/>
          </a:p>
        </p:txBody>
      </p:sp>
      <p:sp>
        <p:nvSpPr>
          <p:cNvPr id="3" name="Subtitle 2"/>
          <p:cNvSpPr>
            <a:spLocks noGrp="1"/>
          </p:cNvSpPr>
          <p:nvPr>
            <p:ph type="subTitle" idx="1"/>
          </p:nvPr>
        </p:nvSpPr>
        <p:spPr>
          <a:xfrm>
            <a:off x="1524000" y="2804160"/>
            <a:ext cx="9144000" cy="3813810"/>
          </a:xfrm>
        </p:spPr>
        <p:txBody>
          <a:bodyPr/>
          <a:lstStyle/>
          <a:p>
            <a:pPr algn="l"/>
            <a:r>
              <a:rPr lang="fr-FR" altLang="en-US"/>
              <a:t>Express is a fast, unopinonated and minimalist web framework for Node.js</a:t>
            </a:r>
            <a:br>
              <a:rPr lang="fr-FR" altLang="en-US"/>
            </a:br>
            <a:br>
              <a:rPr lang="fr-FR" altLang="en-US"/>
            </a:br>
            <a:r>
              <a:rPr lang="fr-FR" altLang="en-US"/>
              <a:t>Express is a “server-side” or “back-end” framework. It is not comparable to client-side frameworks like React, Angular and Vue. It can be used in combination with those frameworks to build fullstack applications.</a:t>
            </a:r>
            <a:endParaRPr lang="fr-FR"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p>
            <a:r>
              <a:rPr lang="fr-FR" altLang="en-US"/>
              <a:t>Express Middleware</a:t>
            </a:r>
            <a:endParaRPr lang="fr-FR" altLang="en-US"/>
          </a:p>
        </p:txBody>
      </p:sp>
      <p:sp>
        <p:nvSpPr>
          <p:cNvPr id="3" name="Content Placeholder 2"/>
          <p:cNvSpPr>
            <a:spLocks noGrp="1"/>
          </p:cNvSpPr>
          <p:nvPr>
            <p:ph idx="1"/>
          </p:nvPr>
        </p:nvSpPr>
        <p:spPr/>
        <p:txBody>
          <a:bodyPr/>
          <a:p>
            <a:pPr marL="0" indent="0">
              <a:buNone/>
            </a:pPr>
            <a:r>
              <a:rPr lang="fr-FR" altLang="en-US" b="1" u="sng"/>
              <a:t>Middleware functions </a:t>
            </a:r>
            <a:r>
              <a:rPr lang="fr-FR" altLang="en-US"/>
              <a:t>are functions that have access to the </a:t>
            </a:r>
            <a:r>
              <a:rPr lang="fr-FR" altLang="en-US" b="1"/>
              <a:t>request</a:t>
            </a:r>
            <a:r>
              <a:rPr lang="fr-FR" altLang="en-US"/>
              <a:t> and </a:t>
            </a:r>
            <a:r>
              <a:rPr lang="fr-FR" altLang="en-US" b="1"/>
              <a:t>response</a:t>
            </a:r>
            <a:r>
              <a:rPr lang="fr-FR" altLang="en-US"/>
              <a:t> object. Express has built in middleware but middleware also comes from 3rd party packages as well as custom middleware.</a:t>
            </a:r>
            <a:endParaRPr lang="fr-FR" altLang="en-US"/>
          </a:p>
          <a:p>
            <a:pPr marL="0" indent="0">
              <a:buNone/>
            </a:pPr>
            <a:endParaRPr lang="fr-FR" altLang="en-US" u="sng"/>
          </a:p>
          <a:p>
            <a:pPr marL="0" indent="0">
              <a:buNone/>
            </a:pPr>
            <a:r>
              <a:rPr lang="fr-FR" altLang="en-US" u="sng"/>
              <a:t>Middleware is capable of:</a:t>
            </a:r>
            <a:endParaRPr lang="fr-FR" altLang="en-US" u="sng"/>
          </a:p>
          <a:p>
            <a:pPr marL="0" indent="0">
              <a:buNone/>
            </a:pPr>
            <a:r>
              <a:rPr lang="fr-FR" altLang="en-US"/>
              <a:t>-Executing any code</a:t>
            </a:r>
            <a:endParaRPr lang="fr-FR" altLang="en-US"/>
          </a:p>
          <a:p>
            <a:pPr marL="0" indent="0">
              <a:buNone/>
            </a:pPr>
            <a:r>
              <a:rPr lang="fr-FR" altLang="en-US"/>
              <a:t>-Making changes to the request/response objects</a:t>
            </a:r>
            <a:endParaRPr lang="fr-FR" altLang="en-US"/>
          </a:p>
          <a:p>
            <a:pPr marL="0" indent="0">
              <a:buNone/>
            </a:pPr>
            <a:r>
              <a:rPr lang="fr-FR" altLang="en-US"/>
              <a:t>-End response cycle</a:t>
            </a:r>
            <a:endParaRPr lang="fr-FR" altLang="en-US"/>
          </a:p>
          <a:p>
            <a:pPr marL="0" indent="0">
              <a:buNone/>
            </a:pPr>
            <a:r>
              <a:rPr lang="fr-FR" altLang="en-US"/>
              <a:t>-Call next middleware in the stack </a:t>
            </a:r>
            <a:endParaRPr lang="fr-FR"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76250"/>
            <a:ext cx="10272395" cy="962660"/>
          </a:xfrm>
        </p:spPr>
        <p:style>
          <a:lnRef idx="2">
            <a:schemeClr val="accent1">
              <a:shade val="50000"/>
            </a:schemeClr>
          </a:lnRef>
          <a:fillRef idx="1">
            <a:schemeClr val="accent1"/>
          </a:fillRef>
          <a:effectRef idx="0">
            <a:schemeClr val="accent1"/>
          </a:effectRef>
          <a:fontRef idx="minor">
            <a:schemeClr val="lt1"/>
          </a:fontRef>
        </p:style>
        <p:txBody>
          <a:bodyPr/>
          <a:p>
            <a:r>
              <a:rPr lang="fr-FR" altLang="en-US"/>
              <a:t>Why use Express?</a:t>
            </a:r>
            <a:endParaRPr lang="fr-FR" altLang="en-US"/>
          </a:p>
        </p:txBody>
      </p:sp>
      <p:sp>
        <p:nvSpPr>
          <p:cNvPr id="3" name="Content Placeholder 2"/>
          <p:cNvSpPr>
            <a:spLocks noGrp="1"/>
          </p:cNvSpPr>
          <p:nvPr>
            <p:ph idx="1"/>
          </p:nvPr>
        </p:nvSpPr>
        <p:spPr>
          <a:xfrm>
            <a:off x="838200" y="2068830"/>
            <a:ext cx="10515600" cy="4351338"/>
          </a:xfrm>
        </p:spPr>
        <p:txBody>
          <a:bodyPr/>
          <a:p>
            <a:r>
              <a:rPr lang="fr-FR" altLang="en-US"/>
              <a:t>Makes building web applications with Node.js MUCH easier.</a:t>
            </a:r>
            <a:endParaRPr lang="fr-FR" altLang="en-US"/>
          </a:p>
          <a:p>
            <a:r>
              <a:rPr lang="fr-FR" altLang="en-US">
                <a:sym typeface="+mn-ea"/>
              </a:rPr>
              <a:t>Used for both server rendered apps as well ass API/Microservices.</a:t>
            </a:r>
            <a:endParaRPr lang="fr-FR" altLang="en-US"/>
          </a:p>
          <a:p>
            <a:r>
              <a:rPr lang="fr-FR" altLang="en-US"/>
              <a:t>Extremely light, fast and free.</a:t>
            </a:r>
            <a:endParaRPr lang="fr-FR" altLang="en-US"/>
          </a:p>
          <a:p>
            <a:r>
              <a:rPr lang="fr-FR" altLang="en-US"/>
              <a:t>Full control of request and response.</a:t>
            </a:r>
            <a:endParaRPr lang="fr-FR" altLang="en-US"/>
          </a:p>
          <a:p>
            <a:r>
              <a:rPr lang="fr-FR" altLang="en-US"/>
              <a:t>By far the most popular Node framework.</a:t>
            </a:r>
            <a:endParaRPr lang="fr-FR" altLang="en-US"/>
          </a:p>
          <a:p>
            <a:r>
              <a:rPr lang="fr-FR" altLang="en-US"/>
              <a:t>Great to use with client side frameworks as its all JavaScript.</a:t>
            </a:r>
            <a:endParaRPr lang="fr-FR"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63955"/>
          </a:xfrm>
        </p:spPr>
        <p:style>
          <a:lnRef idx="2">
            <a:schemeClr val="accent1">
              <a:shade val="50000"/>
            </a:schemeClr>
          </a:lnRef>
          <a:fillRef idx="1">
            <a:schemeClr val="accent1"/>
          </a:fillRef>
          <a:effectRef idx="0">
            <a:schemeClr val="accent1"/>
          </a:effectRef>
          <a:fontRef idx="minor">
            <a:schemeClr val="lt1"/>
          </a:fontRef>
        </p:style>
        <p:txBody>
          <a:bodyPr/>
          <a:p>
            <a:r>
              <a:rPr lang="fr-FR" altLang="en-US"/>
              <a:t>Basic server syntax</a:t>
            </a:r>
            <a:endParaRPr lang="fr-FR" altLang="en-US"/>
          </a:p>
        </p:txBody>
      </p:sp>
      <p:pic>
        <p:nvPicPr>
          <p:cNvPr id="4" name="Content Placeholder 3"/>
          <p:cNvPicPr>
            <a:picLocks noChangeAspect="1"/>
          </p:cNvPicPr>
          <p:nvPr>
            <p:ph idx="1"/>
          </p:nvPr>
        </p:nvPicPr>
        <p:blipFill>
          <a:blip r:embed="rId1"/>
          <a:stretch>
            <a:fillRect/>
          </a:stretch>
        </p:blipFill>
        <p:spPr>
          <a:xfrm>
            <a:off x="1256665" y="2099945"/>
            <a:ext cx="9677400" cy="39528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0"/>
        </a:gradFill>
        <a:effectLst/>
      </p:bgPr>
    </p:bg>
    <p:spTree>
      <p:nvGrpSpPr>
        <p:cNvPr id="1" name=""/>
        <p:cNvGrpSpPr/>
        <p:nvPr/>
      </p:nvGrpSpPr>
      <p:grpSpPr/>
      <p:sp>
        <p:nvSpPr>
          <p:cNvPr id="3" name="Content Placeholder 2"/>
          <p:cNvSpPr>
            <a:spLocks noGrp="1"/>
          </p:cNvSpPr>
          <p:nvPr>
            <p:ph idx="1"/>
          </p:nvPr>
        </p:nvSpPr>
        <p:spPr>
          <a:xfrm>
            <a:off x="838200" y="360045"/>
            <a:ext cx="10515600" cy="5817235"/>
          </a:xfrm>
        </p:spPr>
        <p:txBody>
          <a:bodyPr>
            <a:normAutofit lnSpcReduction="20000"/>
          </a:bodyPr>
          <a:p>
            <a:r>
              <a:rPr lang="fr-FR" altLang="en-US" u="sng"/>
              <a:t>Code explanation:</a:t>
            </a:r>
            <a:endParaRPr lang="fr-FR" altLang="en-US" u="sng"/>
          </a:p>
          <a:p>
            <a:pPr marL="0" indent="0">
              <a:buNone/>
            </a:pPr>
            <a:endParaRPr lang="fr-FR" altLang="en-US"/>
          </a:p>
          <a:p>
            <a:pPr marL="0" indent="0">
              <a:buNone/>
            </a:pPr>
            <a:r>
              <a:rPr lang="fr-FR" altLang="en-US"/>
              <a:t>1- In our first line of code, we are using the require function to include the "express module."</a:t>
            </a:r>
            <a:endParaRPr lang="fr-FR" altLang="en-US"/>
          </a:p>
          <a:p>
            <a:pPr marL="0" indent="0">
              <a:buNone/>
            </a:pPr>
            <a:endParaRPr lang="fr-FR" altLang="en-US"/>
          </a:p>
          <a:p>
            <a:pPr marL="0" indent="0">
              <a:buNone/>
            </a:pPr>
            <a:r>
              <a:rPr lang="fr-FR" altLang="en-US"/>
              <a:t>2- Before we can start using the express module, we need to make an object of it.</a:t>
            </a:r>
            <a:endParaRPr lang="fr-FR" altLang="en-US"/>
          </a:p>
          <a:p>
            <a:pPr marL="0" indent="0">
              <a:buNone/>
            </a:pPr>
            <a:endParaRPr lang="fr-FR" altLang="en-US"/>
          </a:p>
          <a:p>
            <a:pPr marL="0" indent="0">
              <a:buNone/>
            </a:pPr>
            <a:r>
              <a:rPr lang="fr-FR" altLang="en-US"/>
              <a:t>3-Here we are creating a callback function. This function will be called whenever anybody browses to the root of our web application which is http://localhost:3000 . The callback function will be used to send the string 'Hello World' to the web page.</a:t>
            </a:r>
            <a:endParaRPr lang="fr-FR" altLang="en-US"/>
          </a:p>
          <a:p>
            <a:pPr marL="0" indent="0">
              <a:buNone/>
            </a:pPr>
            <a:endParaRPr lang="fr-FR"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60070"/>
            <a:ext cx="10515600" cy="5617210"/>
          </a:xfrm>
        </p:spPr>
        <p:txBody>
          <a:bodyPr/>
          <a:p>
            <a:pPr marL="0" indent="0">
              <a:buNone/>
            </a:pPr>
            <a:r>
              <a:rPr lang="fr-FR" altLang="en-US">
                <a:sym typeface="+mn-ea"/>
              </a:rPr>
              <a:t>4-In the callback function, we are sending the string "Hello World" back to the client. The 'res' parameter is used to send content back to the web page. This 'res' parameter is something that is provided by the 'request' module to enable one to send content back to the web page.</a:t>
            </a:r>
            <a:endParaRPr lang="fr-FR" altLang="en-US"/>
          </a:p>
          <a:p>
            <a:pPr marL="0" indent="0">
              <a:buNone/>
            </a:pPr>
            <a:endParaRPr lang="fr-FR" altLang="en-US">
              <a:sym typeface="+mn-ea"/>
            </a:endParaRPr>
          </a:p>
          <a:p>
            <a:pPr marL="0" indent="0">
              <a:buNone/>
            </a:pPr>
            <a:r>
              <a:rPr lang="fr-FR" altLang="en-US">
                <a:sym typeface="+mn-ea"/>
              </a:rPr>
              <a:t>5-We are then using the listen to function to make our server application listen to client requests on port no 3000. You can specify any available port over here.</a:t>
            </a:r>
            <a:endParaRPr lang="fr-FR" altLang="en-US">
              <a:sym typeface="+mn-ea"/>
            </a:endParaRPr>
          </a:p>
          <a:p>
            <a:pPr marL="0" indent="0">
              <a:buNone/>
            </a:pPr>
            <a:endParaRPr lang="fr-FR" altLang="en-US">
              <a:sym typeface="+mn-ea"/>
            </a:endParaRPr>
          </a:p>
          <a:p>
            <a:pPr marL="0" indent="0">
              <a:buNone/>
            </a:pPr>
            <a:r>
              <a:rPr lang="fr-FR" altLang="en-US"/>
              <a:t>If the command is executed successfully, the following Output will be shown when you run your code in the browser.</a:t>
            </a:r>
            <a:endParaRPr lang="fr-FR" altLang="en-US"/>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p>
            <a:r>
              <a:rPr lang="fr-FR" altLang="en-US"/>
              <a:t>Output:</a:t>
            </a:r>
            <a:endParaRPr lang="fr-FR" altLang="en-US"/>
          </a:p>
        </p:txBody>
      </p:sp>
      <p:pic>
        <p:nvPicPr>
          <p:cNvPr id="4" name="Content Placeholder 3"/>
          <p:cNvPicPr>
            <a:picLocks noChangeAspect="1"/>
          </p:cNvPicPr>
          <p:nvPr>
            <p:ph idx="1"/>
          </p:nvPr>
        </p:nvPicPr>
        <p:blipFill>
          <a:blip r:embed="rId1"/>
          <a:stretch>
            <a:fillRect/>
          </a:stretch>
        </p:blipFill>
        <p:spPr>
          <a:xfrm>
            <a:off x="2160905" y="2146935"/>
            <a:ext cx="8649970" cy="36379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p>
            <a:r>
              <a:rPr lang="fr-FR" altLang="en-US"/>
              <a:t>What are Routes?</a:t>
            </a:r>
            <a:endParaRPr lang="fr-FR" altLang="en-US"/>
          </a:p>
        </p:txBody>
      </p:sp>
      <p:sp>
        <p:nvSpPr>
          <p:cNvPr id="3" name="Content Placeholder 2"/>
          <p:cNvSpPr>
            <a:spLocks noGrp="1"/>
          </p:cNvSpPr>
          <p:nvPr>
            <p:ph idx="1"/>
          </p:nvPr>
        </p:nvSpPr>
        <p:spPr/>
        <p:txBody>
          <a:bodyPr/>
          <a:p>
            <a:r>
              <a:rPr lang="en-US"/>
              <a:t>Routing determine the way in which an application responds to a client request to a particular endpoint.</a:t>
            </a:r>
            <a:endParaRPr lang="en-US"/>
          </a:p>
          <a:p>
            <a:endParaRPr lang="en-US"/>
          </a:p>
          <a:p>
            <a:r>
              <a:rPr lang="en-US"/>
              <a:t>For example, a client can make a GET, POST, PUT or DELETE http request for various URL such as the ones shown below</a:t>
            </a:r>
            <a:r>
              <a:rPr lang="fr-FR" altLang="en-US"/>
              <a:t>:</a:t>
            </a:r>
            <a:endParaRPr lang="en-US"/>
          </a:p>
          <a:p>
            <a:endParaRPr lang="en-US"/>
          </a:p>
          <a:p>
            <a:pPr marL="0" indent="0">
              <a:buNone/>
            </a:pPr>
            <a:r>
              <a:rPr lang="fr-FR" altLang="en-US"/>
              <a:t>-</a:t>
            </a:r>
            <a:r>
              <a:rPr lang="en-US"/>
              <a:t>http://localhost:3000/Books</a:t>
            </a:r>
            <a:endParaRPr lang="en-US"/>
          </a:p>
          <a:p>
            <a:pPr marL="0" indent="0">
              <a:buNone/>
            </a:pPr>
            <a:r>
              <a:rPr lang="fr-FR" altLang="en-US"/>
              <a:t>-</a:t>
            </a:r>
            <a:r>
              <a:rPr lang="en-US"/>
              <a:t>http://localhost:3000/Students </a:t>
            </a:r>
            <a:endParaRPr lang="fr-FR"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66090"/>
            <a:ext cx="10515600" cy="5711190"/>
          </a:xfrm>
        </p:spPr>
        <p:txBody>
          <a:bodyPr>
            <a:normAutofit fontScale="90000" lnSpcReduction="20000"/>
          </a:bodyPr>
          <a:p>
            <a:r>
              <a:rPr lang="en-US"/>
              <a:t>In the above example,</a:t>
            </a:r>
            <a:endParaRPr lang="en-US"/>
          </a:p>
          <a:p>
            <a:endParaRPr lang="en-US"/>
          </a:p>
          <a:p>
            <a:r>
              <a:rPr lang="en-US"/>
              <a:t>If a GET request is made for the first URL, then the response should ideally be a list of books.</a:t>
            </a:r>
            <a:endParaRPr lang="en-US"/>
          </a:p>
          <a:p>
            <a:r>
              <a:rPr lang="en-US"/>
              <a:t>If the GET request is made for the second URL, then the response should ideally be a list of Students.</a:t>
            </a:r>
            <a:endParaRPr lang="en-US"/>
          </a:p>
          <a:p>
            <a:r>
              <a:rPr lang="en-US"/>
              <a:t>So based on the URL which is accessed, a different functionality on the webserver will be invoked, and accordingly, the response will be sent to the client. This is the concept of routing.</a:t>
            </a:r>
            <a:endParaRPr lang="en-US"/>
          </a:p>
          <a:p>
            <a:r>
              <a:rPr lang="en-US"/>
              <a:t>Each route can have one or more handler functions, which are executed when the route is matched.</a:t>
            </a:r>
            <a:endParaRPr lang="en-US"/>
          </a:p>
          <a:p>
            <a:endParaRPr lang="en-US"/>
          </a:p>
          <a:p>
            <a:r>
              <a:rPr lang="en-US"/>
              <a:t>The general syntax for a route is shown below</a:t>
            </a:r>
            <a:endParaRPr lang="en-US"/>
          </a:p>
          <a:p>
            <a:endParaRPr lang="en-US"/>
          </a:p>
          <a:p>
            <a:r>
              <a:rPr lang="en-US"/>
              <a:t>app.METHOD(PATH, HANDLER)</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24485"/>
            <a:ext cx="10515600" cy="5852795"/>
          </a:xfrm>
        </p:spPr>
        <p:txBody>
          <a:bodyPr/>
          <a:p>
            <a:endParaRPr lang="en-US"/>
          </a:p>
          <a:p>
            <a:r>
              <a:rPr lang="en-US"/>
              <a:t>1) app is an instance of the express module</a:t>
            </a:r>
            <a:endParaRPr lang="en-US"/>
          </a:p>
          <a:p>
            <a:endParaRPr lang="en-US"/>
          </a:p>
          <a:p>
            <a:r>
              <a:rPr lang="en-US"/>
              <a:t>2) METHOD is an HTTP request method (GET, POST, PUT or DELETE)</a:t>
            </a:r>
            <a:endParaRPr lang="en-US"/>
          </a:p>
          <a:p>
            <a:endParaRPr lang="en-US"/>
          </a:p>
          <a:p>
            <a:r>
              <a:rPr lang="en-US"/>
              <a:t>3) PATH is a path on the server.</a:t>
            </a:r>
            <a:endParaRPr lang="en-US"/>
          </a:p>
          <a:p>
            <a:endParaRPr lang="en-US"/>
          </a:p>
          <a:p>
            <a:r>
              <a:rPr lang="en-US"/>
              <a:t>4) HANDLER is the function executed when the route is matched.</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3067</Words>
  <Application>WPS Presentation</Application>
  <PresentationFormat>Widescreen</PresentationFormat>
  <Paragraphs>71</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Calibri Light</vt:lpstr>
      <vt:lpstr>Calibri</vt:lpstr>
      <vt:lpstr>Microsoft YaHei</vt:lpstr>
      <vt:lpstr/>
      <vt:lpstr>Arial Unicode MS</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Express?</dc:title>
  <dc:creator/>
  <cp:lastModifiedBy>ahmed</cp:lastModifiedBy>
  <cp:revision>1</cp:revision>
  <dcterms:created xsi:type="dcterms:W3CDTF">2020-12-15T17:03:02Z</dcterms:created>
  <dcterms:modified xsi:type="dcterms:W3CDTF">2020-12-15T17:03:02Z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