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82" r:id="rId3"/>
    <p:sldId id="288" r:id="rId4"/>
    <p:sldId id="289" r:id="rId5"/>
    <p:sldId id="290" r:id="rId6"/>
    <p:sldId id="291" r:id="rId7"/>
    <p:sldId id="293" r:id="rId8"/>
    <p:sldId id="294" r:id="rId9"/>
    <p:sldId id="299" r:id="rId10"/>
    <p:sldId id="300" r:id="rId11"/>
    <p:sldId id="297" r:id="rId12"/>
    <p:sldId id="298" r:id="rId13"/>
    <p:sldId id="302" r:id="rId14"/>
    <p:sldId id="301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422" y="-77"/>
      </p:cViewPr>
      <p:guideLst>
        <p:guide orient="horz" pos="2424"/>
        <p:guide orient="horz" pos="816"/>
        <p:guide orient="horz" pos="4032"/>
        <p:guide pos="3840"/>
        <p:guide pos="7512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24AC-72B2-4E3B-A1C9-67E2BB878945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5C080-5FA1-4413-8571-5EDAD79E45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927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8E64589-C497-4E39-9901-79555617480C}"/>
              </a:ext>
            </a:extLst>
          </p:cNvPr>
          <p:cNvSpPr/>
          <p:nvPr userDrawn="1"/>
        </p:nvSpPr>
        <p:spPr>
          <a:xfrm>
            <a:off x="1" y="2650808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8">
            <a:extLst>
              <a:ext uri="{FF2B5EF4-FFF2-40B4-BE49-F238E27FC236}">
                <a16:creationId xmlns="" xmlns:a16="http://schemas.microsoft.com/office/drawing/2014/main" id="{716B548B-1360-4E65-8BF4-7EA6BB79F9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00175" y="2069783"/>
            <a:ext cx="2305050" cy="23050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8">
            <a:extLst>
              <a:ext uri="{FF2B5EF4-FFF2-40B4-BE49-F238E27FC236}">
                <a16:creationId xmlns="" xmlns:a16="http://schemas.microsoft.com/office/drawing/2014/main" id="{2FEE2F5D-8082-4B75-8F55-6C6B39A0CE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6775" y="2069783"/>
            <a:ext cx="2305050" cy="23050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="" xmlns:a16="http://schemas.microsoft.com/office/drawing/2014/main" id="{B7AE9E5E-15D6-4ABE-A23A-44C2874919E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695825" y="1574483"/>
            <a:ext cx="2800350" cy="28003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81E6C7-9D3F-4DAA-AC14-1BE37867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1768DC-8E16-46DE-B3D2-4783EF28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2B2870-DA57-4907-89C5-CE3F318C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81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25E02A83-7E88-45D7-9689-618146884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4973" y="2117576"/>
            <a:ext cx="1657884" cy="16578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="" xmlns:a16="http://schemas.microsoft.com/office/drawing/2014/main" id="{79EC1BF0-17FE-4B93-BE46-3828090CB9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2641" y="2117576"/>
            <a:ext cx="1657884" cy="16578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="" xmlns:a16="http://schemas.microsoft.com/office/drawing/2014/main" id="{99908D1C-2BF7-422E-84A0-285D2978F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00309" y="2117576"/>
            <a:ext cx="1657884" cy="16578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2" name="Picture Placeholder 18">
            <a:extLst>
              <a:ext uri="{FF2B5EF4-FFF2-40B4-BE49-F238E27FC236}">
                <a16:creationId xmlns="" xmlns:a16="http://schemas.microsoft.com/office/drawing/2014/main" id="{B2961933-ABF9-4DEF-AD46-AF638B3929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33807" y="4074564"/>
            <a:ext cx="1657884" cy="16578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18">
            <a:extLst>
              <a:ext uri="{FF2B5EF4-FFF2-40B4-BE49-F238E27FC236}">
                <a16:creationId xmlns="" xmlns:a16="http://schemas.microsoft.com/office/drawing/2014/main" id="{E4CDD139-3720-4BCB-B12B-8D15CAC776E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11475" y="4074564"/>
            <a:ext cx="1657884" cy="16578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4" name="Picture Placeholder 18">
            <a:extLst>
              <a:ext uri="{FF2B5EF4-FFF2-40B4-BE49-F238E27FC236}">
                <a16:creationId xmlns="" xmlns:a16="http://schemas.microsoft.com/office/drawing/2014/main" id="{A6345F7C-E0B3-4090-8C49-C7B6A1D07A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89144" y="4074564"/>
            <a:ext cx="1657884" cy="16578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FBB94D-D26B-4D56-A9DB-FFD9699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93FAFB-5880-4AD1-A623-5361C1C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115AA7-018F-4DCB-B185-4BAE7597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8DE336C6-1BCC-4A80-9AC0-2B551F088718}"/>
              </a:ext>
            </a:extLst>
          </p:cNvPr>
          <p:cNvSpPr/>
          <p:nvPr userDrawn="1"/>
        </p:nvSpPr>
        <p:spPr>
          <a:xfrm>
            <a:off x="3143108" y="3868286"/>
            <a:ext cx="239282" cy="20627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3608BFF8-0F23-46A9-A8EC-944D6AE8BACB}"/>
              </a:ext>
            </a:extLst>
          </p:cNvPr>
          <p:cNvSpPr/>
          <p:nvPr userDrawn="1"/>
        </p:nvSpPr>
        <p:spPr>
          <a:xfrm>
            <a:off x="6927346" y="3868286"/>
            <a:ext cx="239282" cy="20627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D74DFA0D-02EB-4520-9B45-023EB2D97B20}"/>
              </a:ext>
            </a:extLst>
          </p:cNvPr>
          <p:cNvSpPr/>
          <p:nvPr userDrawn="1"/>
        </p:nvSpPr>
        <p:spPr>
          <a:xfrm>
            <a:off x="10698445" y="3868286"/>
            <a:ext cx="239282" cy="20627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05F320CF-4DDC-4D72-A033-8DFFE22A3460}"/>
              </a:ext>
            </a:extLst>
          </p:cNvPr>
          <p:cNvSpPr/>
          <p:nvPr userDrawn="1"/>
        </p:nvSpPr>
        <p:spPr>
          <a:xfrm flipV="1">
            <a:off x="1252955" y="3771587"/>
            <a:ext cx="239282" cy="20627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="" xmlns:a16="http://schemas.microsoft.com/office/drawing/2014/main" id="{66081745-A2CC-4E6F-9C07-D70F609B50E1}"/>
              </a:ext>
            </a:extLst>
          </p:cNvPr>
          <p:cNvSpPr/>
          <p:nvPr userDrawn="1"/>
        </p:nvSpPr>
        <p:spPr>
          <a:xfrm flipV="1">
            <a:off x="5037193" y="3771587"/>
            <a:ext cx="239282" cy="20627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2AF13418-31FC-42EC-86F0-35A03015E5C5}"/>
              </a:ext>
            </a:extLst>
          </p:cNvPr>
          <p:cNvSpPr/>
          <p:nvPr userDrawn="1"/>
        </p:nvSpPr>
        <p:spPr>
          <a:xfrm flipV="1">
            <a:off x="8808292" y="3771587"/>
            <a:ext cx="239282" cy="20627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84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="" xmlns:a16="http://schemas.microsoft.com/office/drawing/2014/main" id="{FE794613-BB08-4642-96BB-23EA6E5220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2986" y="1587500"/>
            <a:ext cx="2178957" cy="2705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D3279B1-1AF7-499C-905E-5C9B33AB51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1587500"/>
            <a:ext cx="2178957" cy="2705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1">
            <a:extLst>
              <a:ext uri="{FF2B5EF4-FFF2-40B4-BE49-F238E27FC236}">
                <a16:creationId xmlns="" xmlns:a16="http://schemas.microsoft.com/office/drawing/2014/main" id="{A477FCDA-2BE4-497F-A843-A75794E3B9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24943" y="1587500"/>
            <a:ext cx="2178957" cy="2705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8590AD21-3B86-4D80-9530-0236CA6409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11686" y="1587500"/>
            <a:ext cx="2178957" cy="2705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D0343E-3F79-40AF-A482-444BA8AB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FE1584-60B2-4503-B9A0-92822F24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0EE103-831D-48C4-B22A-9BDDD4C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36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36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="" xmlns:a16="http://schemas.microsoft.com/office/drawing/2014/main" id="{117FFA4A-4225-44BB-8B1E-21E49A8D49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543" y="1717789"/>
            <a:ext cx="1901371" cy="1901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="" xmlns:a16="http://schemas.microsoft.com/office/drawing/2014/main" id="{1318AD2D-D305-4ABC-BEF6-06DA1261C7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42743" y="1717789"/>
            <a:ext cx="1901371" cy="1901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1">
            <a:extLst>
              <a:ext uri="{FF2B5EF4-FFF2-40B4-BE49-F238E27FC236}">
                <a16:creationId xmlns="" xmlns:a16="http://schemas.microsoft.com/office/drawing/2014/main" id="{F1218DB9-CFE7-403B-9BA3-365A84D9C0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1543" y="4079963"/>
            <a:ext cx="1901371" cy="1901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C5EFDFA-1CFB-48FB-9047-13DB120BC1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42743" y="4079963"/>
            <a:ext cx="1901371" cy="1901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5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A29F71E8-EE7F-4944-81A1-77C4C0BD10E3}"/>
              </a:ext>
            </a:extLst>
          </p:cNvPr>
          <p:cNvSpPr/>
          <p:nvPr userDrawn="1"/>
        </p:nvSpPr>
        <p:spPr>
          <a:xfrm>
            <a:off x="786085" y="2245189"/>
            <a:ext cx="1621356" cy="1621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94C27A7-B56F-4393-9A81-FD321AC58932}"/>
              </a:ext>
            </a:extLst>
          </p:cNvPr>
          <p:cNvSpPr/>
          <p:nvPr userDrawn="1"/>
        </p:nvSpPr>
        <p:spPr>
          <a:xfrm>
            <a:off x="3041520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154B835E-8A36-4DCD-A51F-3F8223483370}"/>
              </a:ext>
            </a:extLst>
          </p:cNvPr>
          <p:cNvSpPr/>
          <p:nvPr userDrawn="1"/>
        </p:nvSpPr>
        <p:spPr>
          <a:xfrm>
            <a:off x="5291138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47865FF-4B47-4B78-9C51-89766AADB2B8}"/>
              </a:ext>
            </a:extLst>
          </p:cNvPr>
          <p:cNvSpPr/>
          <p:nvPr userDrawn="1"/>
        </p:nvSpPr>
        <p:spPr>
          <a:xfrm>
            <a:off x="7540757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="" xmlns:a16="http://schemas.microsoft.com/office/drawing/2014/main" id="{69E24AB4-1A39-46EB-A40F-3E36190E1B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0630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8">
            <a:extLst>
              <a:ext uri="{FF2B5EF4-FFF2-40B4-BE49-F238E27FC236}">
                <a16:creationId xmlns="" xmlns:a16="http://schemas.microsoft.com/office/drawing/2014/main" id="{830C6B90-752D-4D13-853A-25DDE7FF4A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88496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="" xmlns:a16="http://schemas.microsoft.com/office/drawing/2014/main" id="{D8BE65DE-F4D6-4A50-8E37-95593DD656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38114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="" xmlns:a16="http://schemas.microsoft.com/office/drawing/2014/main" id="{0C4EF2E9-A9C0-4BDC-9D68-C6AC89C94B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7733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68EDE4F-E9D9-44B7-A24C-D2B5A789CF3A}"/>
              </a:ext>
            </a:extLst>
          </p:cNvPr>
          <p:cNvSpPr/>
          <p:nvPr userDrawn="1"/>
        </p:nvSpPr>
        <p:spPr>
          <a:xfrm>
            <a:off x="9790373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="" xmlns:a16="http://schemas.microsoft.com/office/drawing/2014/main" id="{BA7B0916-9945-4FED-A7E5-B400AEA56EB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39102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0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7C592B1-1AA0-4CFC-94C4-306A1256C5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5808" y="1485083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="" xmlns:a16="http://schemas.microsoft.com/office/drawing/2014/main" id="{C4B0D681-8F09-44AA-98B4-A9F3485F8E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88378" y="1485083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="" xmlns:a16="http://schemas.microsoft.com/office/drawing/2014/main" id="{AAB6E19A-53F3-43DF-88FD-7EF18BE32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5206" y="3466088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2" name="Picture Placeholder 18">
            <a:extLst>
              <a:ext uri="{FF2B5EF4-FFF2-40B4-BE49-F238E27FC236}">
                <a16:creationId xmlns="" xmlns:a16="http://schemas.microsoft.com/office/drawing/2014/main" id="{3AC9AE98-6C04-4FD2-8B67-65E863E572D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377" y="3466088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18">
            <a:extLst>
              <a:ext uri="{FF2B5EF4-FFF2-40B4-BE49-F238E27FC236}">
                <a16:creationId xmlns="" xmlns:a16="http://schemas.microsoft.com/office/drawing/2014/main" id="{8B852B50-01B1-46C6-BB86-E58C081F05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5808" y="3466088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4" name="Picture Placeholder 18">
            <a:extLst>
              <a:ext uri="{FF2B5EF4-FFF2-40B4-BE49-F238E27FC236}">
                <a16:creationId xmlns="" xmlns:a16="http://schemas.microsoft.com/office/drawing/2014/main" id="{7C15011F-2C39-4474-927E-539B595F7F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24806" y="3466088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5" name="Picture Placeholder 18">
            <a:extLst>
              <a:ext uri="{FF2B5EF4-FFF2-40B4-BE49-F238E27FC236}">
                <a16:creationId xmlns="" xmlns:a16="http://schemas.microsoft.com/office/drawing/2014/main" id="{290F609A-0479-4005-B692-4C85194AA5B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05808" y="5447090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6" name="Picture Placeholder 18">
            <a:extLst>
              <a:ext uri="{FF2B5EF4-FFF2-40B4-BE49-F238E27FC236}">
                <a16:creationId xmlns="" xmlns:a16="http://schemas.microsoft.com/office/drawing/2014/main" id="{F00C5272-B24B-44DD-9568-22F1E47EC8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88378" y="5447090"/>
            <a:ext cx="797814" cy="7978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18">
            <a:extLst>
              <a:ext uri="{FF2B5EF4-FFF2-40B4-BE49-F238E27FC236}">
                <a16:creationId xmlns="" xmlns:a16="http://schemas.microsoft.com/office/drawing/2014/main" id="{F8AF4341-D157-482A-8943-2FE7B46FA8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60768" y="3129761"/>
            <a:ext cx="1470466" cy="14704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Donut 16">
            <a:extLst>
              <a:ext uri="{FF2B5EF4-FFF2-40B4-BE49-F238E27FC236}">
                <a16:creationId xmlns="" xmlns:a16="http://schemas.microsoft.com/office/drawing/2014/main" id="{8D96FB62-3278-4F37-9718-55038D87B35F}"/>
              </a:ext>
            </a:extLst>
          </p:cNvPr>
          <p:cNvSpPr/>
          <p:nvPr userDrawn="1"/>
        </p:nvSpPr>
        <p:spPr>
          <a:xfrm>
            <a:off x="5743649" y="1821360"/>
            <a:ext cx="4087268" cy="4087268"/>
          </a:xfrm>
          <a:prstGeom prst="donut">
            <a:avLst>
              <a:gd name="adj" fmla="val 110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17">
            <a:extLst>
              <a:ext uri="{FF2B5EF4-FFF2-40B4-BE49-F238E27FC236}">
                <a16:creationId xmlns="" xmlns:a16="http://schemas.microsoft.com/office/drawing/2014/main" id="{1AD3730B-637F-4F8E-BDCD-532E6A818F51}"/>
              </a:ext>
            </a:extLst>
          </p:cNvPr>
          <p:cNvSpPr/>
          <p:nvPr userDrawn="1"/>
        </p:nvSpPr>
        <p:spPr>
          <a:xfrm>
            <a:off x="3284163" y="2744440"/>
            <a:ext cx="2241108" cy="2241108"/>
          </a:xfrm>
          <a:prstGeom prst="donut">
            <a:avLst>
              <a:gd name="adj" fmla="val 424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17">
            <a:extLst>
              <a:ext uri="{FF2B5EF4-FFF2-40B4-BE49-F238E27FC236}">
                <a16:creationId xmlns="" xmlns:a16="http://schemas.microsoft.com/office/drawing/2014/main" id="{BCEA91A4-3AFA-4E4D-B5CC-0AE57F33FDD8}"/>
              </a:ext>
            </a:extLst>
          </p:cNvPr>
          <p:cNvSpPr/>
          <p:nvPr userDrawn="1"/>
        </p:nvSpPr>
        <p:spPr>
          <a:xfrm>
            <a:off x="6666729" y="2744440"/>
            <a:ext cx="2241108" cy="2241108"/>
          </a:xfrm>
          <a:prstGeom prst="donut">
            <a:avLst>
              <a:gd name="adj" fmla="val 42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16">
            <a:extLst>
              <a:ext uri="{FF2B5EF4-FFF2-40B4-BE49-F238E27FC236}">
                <a16:creationId xmlns="" xmlns:a16="http://schemas.microsoft.com/office/drawing/2014/main" id="{235903F1-4240-4A29-BF5E-AEDA1F544771}"/>
              </a:ext>
            </a:extLst>
          </p:cNvPr>
          <p:cNvSpPr/>
          <p:nvPr userDrawn="1"/>
        </p:nvSpPr>
        <p:spPr>
          <a:xfrm>
            <a:off x="2361083" y="1821360"/>
            <a:ext cx="4087268" cy="4087268"/>
          </a:xfrm>
          <a:prstGeom prst="donut">
            <a:avLst>
              <a:gd name="adj" fmla="val 110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38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8">
            <a:extLst>
              <a:ext uri="{FF2B5EF4-FFF2-40B4-BE49-F238E27FC236}">
                <a16:creationId xmlns="" xmlns:a16="http://schemas.microsoft.com/office/drawing/2014/main" id="{D942F65A-16FB-404B-BDB0-2AEF44A8CE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8898" y="1470297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6" name="Picture Placeholder 18">
            <a:extLst>
              <a:ext uri="{FF2B5EF4-FFF2-40B4-BE49-F238E27FC236}">
                <a16:creationId xmlns="" xmlns:a16="http://schemas.microsoft.com/office/drawing/2014/main" id="{8F8D3E8E-28CD-4C01-86BF-AF29F419A8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0216" y="1470297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7" name="Picture Placeholder 18">
            <a:extLst>
              <a:ext uri="{FF2B5EF4-FFF2-40B4-BE49-F238E27FC236}">
                <a16:creationId xmlns="" xmlns:a16="http://schemas.microsoft.com/office/drawing/2014/main" id="{77778A54-0D7A-4F67-B60B-E70A4D319A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51534" y="1470297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8" name="Picture Placeholder 18">
            <a:extLst>
              <a:ext uri="{FF2B5EF4-FFF2-40B4-BE49-F238E27FC236}">
                <a16:creationId xmlns="" xmlns:a16="http://schemas.microsoft.com/office/drawing/2014/main" id="{C23CBB9A-6616-423A-B721-206EDA70D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72851" y="1470297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9" name="Picture Placeholder 18">
            <a:extLst>
              <a:ext uri="{FF2B5EF4-FFF2-40B4-BE49-F238E27FC236}">
                <a16:creationId xmlns="" xmlns:a16="http://schemas.microsoft.com/office/drawing/2014/main" id="{02CB89A6-A92B-4603-8CD3-2F7E8F9AD1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8898" y="3963200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0" name="Picture Placeholder 18">
            <a:extLst>
              <a:ext uri="{FF2B5EF4-FFF2-40B4-BE49-F238E27FC236}">
                <a16:creationId xmlns="" xmlns:a16="http://schemas.microsoft.com/office/drawing/2014/main" id="{88689CBD-D6B4-4375-8AA8-D5D8DE3067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30216" y="3963200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1" name="Picture Placeholder 18">
            <a:extLst>
              <a:ext uri="{FF2B5EF4-FFF2-40B4-BE49-F238E27FC236}">
                <a16:creationId xmlns="" xmlns:a16="http://schemas.microsoft.com/office/drawing/2014/main" id="{D50A8F81-784D-45B5-8E59-CB5202D3A75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51534" y="3963200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2" name="Picture Placeholder 18">
            <a:extLst>
              <a:ext uri="{FF2B5EF4-FFF2-40B4-BE49-F238E27FC236}">
                <a16:creationId xmlns="" xmlns:a16="http://schemas.microsoft.com/office/drawing/2014/main" id="{D86B1211-DD72-467F-995A-C5CAAD62944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851" y="3963200"/>
            <a:ext cx="1620454" cy="16204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50286A6-C8DD-49C1-8F67-23FCEBF3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62AA4A-E908-414D-94BB-EC818E3F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8E1331-EA1D-4630-9518-8FF26CB5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4BF1-8D3E-4004-9D9C-E6C3DC6EA06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6FC39-E3C2-4D1A-95C1-079F012B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B5FD85-BD53-46A8-B9A6-959CAB335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0851-680D-4F20-952F-CE68C8DC22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58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9" r:id="rId5"/>
    <p:sldLayoutId id="2147483658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582057" y="2122714"/>
            <a:ext cx="9027886" cy="2612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94E9A6C-7A7A-4C78-A41E-EB1353D14A3B}"/>
              </a:ext>
            </a:extLst>
          </p:cNvPr>
          <p:cNvSpPr/>
          <p:nvPr/>
        </p:nvSpPr>
        <p:spPr>
          <a:xfrm>
            <a:off x="2803585" y="1837427"/>
            <a:ext cx="6668219" cy="324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 smtClean="0">
                <a:latin typeface="Britannic Bold" pitchFamily="34" charset="0"/>
              </a:rPr>
              <a:t>Pr</a:t>
            </a:r>
            <a:r>
              <a:rPr lang="fr-FR" sz="5400" b="1" dirty="0" smtClean="0">
                <a:latin typeface="Britannic Bold" pitchFamily="34" charset="0"/>
              </a:rPr>
              <a:t>ésentation projet C++ :</a:t>
            </a:r>
          </a:p>
          <a:p>
            <a:pPr algn="ctr"/>
            <a:r>
              <a:rPr lang="fr-FR" sz="5400" b="1" dirty="0" smtClean="0">
                <a:latin typeface="Britannic Bold" pitchFamily="34" charset="0"/>
              </a:rPr>
              <a:t>Smart Transport</a:t>
            </a:r>
            <a:endParaRPr lang="en-US" sz="5400" b="1" dirty="0" smtClean="0">
              <a:latin typeface="Britannic Bold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12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70"/>
            <a:ext cx="9782353" cy="54605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2613804" y="266249"/>
            <a:ext cx="7203056" cy="6247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>
                <a:solidFill>
                  <a:srgbClr val="002060"/>
                </a:solidFill>
                <a:latin typeface="+mj-lt"/>
              </a:rPr>
              <a:t>La partie smart pour la Gestion des employés</a:t>
            </a:r>
          </a:p>
          <a:p>
            <a:pPr algn="ctr"/>
            <a:endParaRPr lang="fr-FR" sz="3200" b="1" i="1" dirty="0" smtClean="0">
              <a:solidFill>
                <a:srgbClr val="002060"/>
              </a:solidFill>
              <a:latin typeface="+mj-lt"/>
            </a:endParaRPr>
          </a:p>
          <a:p>
            <a:pPr algn="ctr"/>
            <a:endParaRPr lang="fr-FR" sz="3200" b="1" i="1" dirty="0" smtClean="0">
              <a:solidFill>
                <a:srgbClr val="002060"/>
              </a:solidFill>
              <a:latin typeface="+mj-lt"/>
            </a:endParaRPr>
          </a:p>
          <a:p>
            <a:pPr algn="ctr"/>
            <a:endParaRPr lang="fr-FR" sz="3200" b="1" i="1" dirty="0" smtClean="0">
              <a:solidFill>
                <a:srgbClr val="002060"/>
              </a:solidFill>
              <a:latin typeface="+mj-lt"/>
            </a:endParaRPr>
          </a:p>
          <a:p>
            <a:pPr algn="ctr"/>
            <a:endParaRPr lang="fr-FR" sz="3200" b="1" i="1" dirty="0" smtClean="0">
              <a:solidFill>
                <a:srgbClr val="002060"/>
              </a:solidFill>
              <a:latin typeface="+mj-lt"/>
            </a:endParaRPr>
          </a:p>
          <a:p>
            <a:r>
              <a:rPr lang="fr-FR" sz="2000" b="1" dirty="0" smtClean="0">
                <a:latin typeface="+mj-lt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fr-FR" sz="2000" b="1" dirty="0" smtClean="0">
                <a:latin typeface="+mj-lt"/>
              </a:rPr>
              <a:t> Création d’un système de « Badgeage » pour les employés, ainsi faciliter le suivi de la présence de chaque membre de la société.</a:t>
            </a:r>
          </a:p>
          <a:p>
            <a:endParaRPr lang="fr-FR" sz="2000" b="1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fr-FR" sz="2000" b="1" dirty="0" smtClean="0">
                <a:latin typeface="+mj-lt"/>
              </a:rPr>
              <a:t> Ce système permet au département financier </a:t>
            </a:r>
          </a:p>
          <a:p>
            <a:r>
              <a:rPr lang="fr-FR" sz="2000" b="1" dirty="0" smtClean="0">
                <a:latin typeface="+mj-lt"/>
              </a:rPr>
              <a:t>de régler le salaire mensuel de chaque employé.</a:t>
            </a:r>
          </a:p>
          <a:p>
            <a:r>
              <a:rPr lang="fr-FR" sz="2000" b="1" dirty="0" smtClean="0">
                <a:latin typeface="+mj-lt"/>
              </a:rPr>
              <a:t>Il permet aussi au département Ressources Humaines </a:t>
            </a:r>
          </a:p>
          <a:p>
            <a:r>
              <a:rPr lang="fr-FR" sz="2000" b="1" dirty="0" smtClean="0">
                <a:latin typeface="+mj-lt"/>
              </a:rPr>
              <a:t>de faire le « Tracking » et ainsi prendre les décisions nécessaires dans le cas ou l’employé n’est pas sérieux et ponctuel. </a:t>
            </a:r>
          </a:p>
          <a:p>
            <a:pPr algn="ctr"/>
            <a:endParaRPr lang="fr-FR" sz="2800" b="1" i="1" dirty="0" smtClean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5FEF1E1C-E94D-43F4-AC57-800AAE78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35" y="793629"/>
            <a:ext cx="3577806" cy="2044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664899" y="1552754"/>
            <a:ext cx="8712678" cy="335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 dirty="0" smtClean="0">
              <a:latin typeface="+mj-lt"/>
            </a:endParaRPr>
          </a:p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+mj-lt"/>
              </a:rPr>
              <a:t>Gestion des Abonnés et des Abonnements</a:t>
            </a:r>
          </a:p>
          <a:p>
            <a:pPr algn="ctr"/>
            <a:endParaRPr lang="fr-FR" sz="2000" b="1" dirty="0" smtClean="0">
              <a:latin typeface="+mj-lt"/>
            </a:endParaRPr>
          </a:p>
          <a:p>
            <a:pPr algn="ctr"/>
            <a:r>
              <a:rPr lang="fr-FR" sz="2000" b="1" dirty="0" smtClean="0">
                <a:latin typeface="+mj-lt"/>
              </a:rPr>
              <a:t>Cette partie du logiciel gère toutes les données des </a:t>
            </a:r>
            <a:r>
              <a:rPr lang="fr-FR" sz="2000" b="1" dirty="0" smtClean="0">
                <a:latin typeface="+mj-lt"/>
              </a:rPr>
              <a:t>abonnés,</a:t>
            </a:r>
          </a:p>
          <a:p>
            <a:pPr algn="ctr"/>
            <a:r>
              <a:rPr lang="fr-FR" sz="2000" b="1" dirty="0" smtClean="0">
                <a:latin typeface="+mj-lt"/>
              </a:rPr>
              <a:t> </a:t>
            </a:r>
            <a:r>
              <a:rPr lang="fr-FR" sz="2000" b="1" dirty="0" smtClean="0">
                <a:latin typeface="+mj-lt"/>
              </a:rPr>
              <a:t>elle permet d’effectuer plusieurs traitements sur les abonnés</a:t>
            </a:r>
          </a:p>
          <a:p>
            <a:pPr algn="ctr"/>
            <a:r>
              <a:rPr lang="fr-FR" sz="2000" b="1" dirty="0" smtClean="0">
                <a:latin typeface="+mj-lt"/>
              </a:rPr>
              <a:t> ( ajouter, supprimer, modifier) par un agent de la société.</a:t>
            </a:r>
          </a:p>
          <a:p>
            <a:pPr algn="ctr"/>
            <a:r>
              <a:rPr lang="fr-FR" sz="2000" b="1" dirty="0" smtClean="0">
                <a:latin typeface="+mj-lt"/>
              </a:rPr>
              <a:t>Chaque abonné est caractérisé par un abonnement qui nous informe de sa date d’expiration , ses points et ses bonus.</a:t>
            </a:r>
          </a:p>
          <a:p>
            <a:pPr algn="ctr"/>
            <a:endParaRPr lang="fr-FR" sz="2000" b="1" dirty="0" smtClean="0">
              <a:latin typeface="+mj-lt"/>
            </a:endParaRPr>
          </a:p>
          <a:p>
            <a:pPr algn="ctr"/>
            <a:endParaRPr lang="fr-FR" sz="2000" b="1" dirty="0">
              <a:latin typeface="+mj-lt"/>
            </a:endParaRP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69"/>
            <a:ext cx="9782353" cy="4925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7"/>
            <a:ext cx="1251378" cy="933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Ahmed Debbech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664899" y="897146"/>
            <a:ext cx="8712678" cy="4955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8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+mj-lt"/>
              </a:rPr>
              <a:t>Gestion des réservations</a:t>
            </a:r>
          </a:p>
          <a:p>
            <a:pPr algn="ctr"/>
            <a:endParaRPr lang="fr-FR" sz="2000" b="1" dirty="0" smtClean="0">
              <a:latin typeface="+mj-lt"/>
            </a:endParaRPr>
          </a:p>
          <a:p>
            <a:r>
              <a:rPr lang="fr-FR" sz="2000" b="1" dirty="0" smtClean="0">
                <a:latin typeface="+mj-lt"/>
              </a:rPr>
              <a:t>Cette partie du logiciel gère toutes les réservations des clients,</a:t>
            </a:r>
          </a:p>
          <a:p>
            <a:r>
              <a:rPr lang="fr-FR" sz="2000" b="1" dirty="0" smtClean="0">
                <a:latin typeface="+mj-lt"/>
              </a:rPr>
              <a:t>Nos clients sont nos partenaires ou n’importe qu’elle société qui demande nos services. </a:t>
            </a:r>
          </a:p>
          <a:p>
            <a:r>
              <a:rPr lang="fr-FR" sz="2000" b="1" dirty="0" smtClean="0">
                <a:latin typeface="+mj-lt"/>
              </a:rPr>
              <a:t>Cette fonction permet d’ajouter, de modifier et de supprimer des réservations.</a:t>
            </a:r>
          </a:p>
          <a:p>
            <a:r>
              <a:rPr lang="fr-FR" sz="2000" b="1" dirty="0" smtClean="0">
                <a:latin typeface="+mj-lt"/>
              </a:rPr>
              <a:t>Chaque réservation est caractérisé par une référence</a:t>
            </a:r>
          </a:p>
          <a:p>
            <a:r>
              <a:rPr lang="fr-FR" sz="2000" b="1" dirty="0" smtClean="0">
                <a:latin typeface="+mj-lt"/>
              </a:rPr>
              <a:t> (ID, destination, horaires) qui correspond a chaque client</a:t>
            </a:r>
            <a:r>
              <a:rPr lang="fr-FR" sz="2000" b="1" dirty="0" smtClean="0">
                <a:latin typeface="+mj-lt"/>
              </a:rPr>
              <a:t>.</a:t>
            </a:r>
          </a:p>
          <a:p>
            <a:endParaRPr lang="fr-FR" sz="2000" b="1" dirty="0" smtClean="0">
              <a:latin typeface="+mj-lt"/>
            </a:endParaRPr>
          </a:p>
          <a:p>
            <a:r>
              <a:rPr lang="fr-FR" sz="2000" b="1" dirty="0" smtClean="0">
                <a:solidFill>
                  <a:srgbClr val="7030A0"/>
                </a:solidFill>
                <a:latin typeface="+mj-lt"/>
              </a:rPr>
              <a:t>La partie smart </a:t>
            </a:r>
            <a:r>
              <a:rPr lang="fr-FR" sz="2000" b="1" dirty="0" smtClean="0">
                <a:latin typeface="+mj-lt"/>
              </a:rPr>
              <a:t>:</a:t>
            </a:r>
          </a:p>
          <a:p>
            <a:r>
              <a:rPr lang="fr-FR" sz="2000" b="1" dirty="0" smtClean="0">
                <a:latin typeface="+mj-lt"/>
              </a:rPr>
              <a:t>Un écran qui contient les informations nécessaires sur la destination, l’horaire, les bus disponibles pour chaque destination. </a:t>
            </a:r>
            <a:endParaRPr lang="fr-FR" sz="2000" b="1" dirty="0" smtClean="0">
              <a:latin typeface="+mj-lt"/>
            </a:endParaRPr>
          </a:p>
          <a:p>
            <a:endParaRPr lang="fr-FR" sz="2000" b="1" dirty="0" smtClean="0">
              <a:latin typeface="+mj-lt"/>
            </a:endParaRP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69"/>
            <a:ext cx="9782353" cy="5408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163355" y="274402"/>
            <a:ext cx="1423906" cy="10281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Mohamed Aziz Amdouni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69"/>
            <a:ext cx="9782353" cy="498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1139234" cy="80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Melik Abid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70671" y="284673"/>
            <a:ext cx="6987397" cy="6309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8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+mj-lt"/>
              </a:rPr>
              <a:t>Gestion des réseaux et des lignes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+mj-lt"/>
              </a:rPr>
              <a:t> (Horaires / Lignes) </a:t>
            </a:r>
          </a:p>
          <a:p>
            <a:pPr algn="ctr"/>
            <a:endParaRPr lang="fr-FR" sz="2000" b="1" dirty="0" smtClean="0">
              <a:latin typeface="+mj-lt"/>
            </a:endParaRPr>
          </a:p>
          <a:p>
            <a:r>
              <a:rPr lang="fr-FR" sz="2000" b="1" dirty="0" smtClean="0">
                <a:solidFill>
                  <a:srgbClr val="7030A0"/>
                </a:solidFill>
                <a:latin typeface="+mj-lt"/>
              </a:rPr>
              <a:t>Base de données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: horaires et ligne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+mj-lt"/>
              </a:rPr>
              <a:t>Horaire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: heure d’arrivée, heure de départ 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+mj-lt"/>
              </a:rPr>
              <a:t>Lignes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: type de ligne, numéro de la ligne 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+mj-lt"/>
              </a:rPr>
              <a:t>Type de ligne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: entre les villes, entre zones, privé</a:t>
            </a:r>
          </a:p>
          <a:p>
            <a:endParaRPr lang="fr-F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**Cette partie contient les données d’horaires  pour </a:t>
            </a:r>
          </a:p>
          <a:p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Que le voyageur soit à l’heure et ne trouve pas un fil d’attente à  propos les lignes pour que les choses soient plus faciles pour la société.**</a:t>
            </a:r>
          </a:p>
          <a:p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</a:t>
            </a:r>
            <a:endParaRPr lang="fr-FR" sz="2000" b="1" dirty="0" smtClean="0">
              <a:solidFill>
                <a:srgbClr val="7030A0"/>
              </a:solidFill>
              <a:latin typeface="+mj-lt"/>
            </a:endParaRPr>
          </a:p>
          <a:p>
            <a:r>
              <a:rPr lang="fr-FR" sz="2000" b="1" dirty="0" smtClean="0">
                <a:solidFill>
                  <a:srgbClr val="7030A0"/>
                </a:solidFill>
                <a:latin typeface="+mj-lt"/>
              </a:rPr>
              <a:t>Partie smart 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: un écran qui contient beaucoup  de pages  chaque page contient le numéro de ligne et quelques avantages de la place et le nombre de minute pour que la bus arrive .</a:t>
            </a:r>
          </a:p>
          <a:p>
            <a:endParaRPr lang="fr-FR" sz="20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811547" y="854015"/>
            <a:ext cx="8574656" cy="4647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8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+mj-lt"/>
              </a:rPr>
              <a:t>Gestion de Parking</a:t>
            </a:r>
          </a:p>
          <a:p>
            <a:pPr algn="ctr"/>
            <a:endParaRPr lang="fr-FR" sz="2000" b="1" dirty="0" smtClean="0">
              <a:latin typeface="+mj-lt"/>
            </a:endParaRPr>
          </a:p>
          <a:p>
            <a:r>
              <a:rPr lang="fr-FR" sz="2000" b="1" dirty="0" smtClean="0">
                <a:latin typeface="+mj-lt"/>
              </a:rPr>
              <a:t>Ce module permet de gérer :</a:t>
            </a:r>
          </a:p>
          <a:p>
            <a:endParaRPr lang="fr-FR" sz="2000" b="1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dirty="0" smtClean="0">
                <a:latin typeface="+mj-lt"/>
              </a:rPr>
              <a:t>Gérer les places :  </a:t>
            </a:r>
          </a:p>
          <a:p>
            <a:pPr marL="457200" indent="-457200"/>
            <a:r>
              <a:rPr lang="fr-FR" sz="2000" b="1" dirty="0" smtClean="0">
                <a:latin typeface="+mj-lt"/>
              </a:rPr>
              <a:t>       Automatisation de la barrière selon des conditions.</a:t>
            </a:r>
          </a:p>
          <a:p>
            <a:pPr marL="457200" indent="-457200"/>
            <a:endParaRPr lang="fr-FR" sz="2000" b="1" dirty="0" smtClean="0">
              <a:latin typeface="+mj-lt"/>
            </a:endParaRPr>
          </a:p>
          <a:p>
            <a:pPr marL="457200" indent="-457200">
              <a:buAutoNum type="arabicPeriod" startAt="2"/>
            </a:pPr>
            <a:r>
              <a:rPr lang="fr-FR" sz="2000" b="1" dirty="0" smtClean="0">
                <a:latin typeface="+mj-lt"/>
              </a:rPr>
              <a:t>Gérer les poubelles : </a:t>
            </a:r>
          </a:p>
          <a:p>
            <a:pPr marL="457200" indent="-457200"/>
            <a:r>
              <a:rPr lang="fr-FR" sz="2000" b="1" dirty="0" smtClean="0">
                <a:latin typeface="+mj-lt"/>
              </a:rPr>
              <a:t>      Une alerte s’affiche lorsque la poubelle est pleine.</a:t>
            </a:r>
          </a:p>
          <a:p>
            <a:pPr marL="457200" indent="-457200"/>
            <a:endParaRPr lang="fr-FR" sz="2000" b="1" dirty="0" smtClean="0">
              <a:latin typeface="+mj-lt"/>
            </a:endParaRPr>
          </a:p>
          <a:p>
            <a:pPr marL="457200" indent="-457200">
              <a:buAutoNum type="arabicPeriod" startAt="3"/>
            </a:pPr>
            <a:r>
              <a:rPr lang="fr-FR" sz="2000" b="1" dirty="0" smtClean="0">
                <a:latin typeface="+mj-lt"/>
              </a:rPr>
              <a:t>Gérer la lumière :</a:t>
            </a:r>
          </a:p>
          <a:p>
            <a:pPr marL="457200" indent="-457200"/>
            <a:r>
              <a:rPr lang="fr-FR" sz="2000" b="1" dirty="0" smtClean="0">
                <a:latin typeface="+mj-lt"/>
              </a:rPr>
              <a:t>      La lumière sera allumée et atteinte automatiquement.</a:t>
            </a:r>
          </a:p>
          <a:p>
            <a:endParaRPr lang="fr-FR" sz="2000" b="1" dirty="0" smtClean="0">
              <a:latin typeface="+mj-lt"/>
            </a:endParaRP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69"/>
            <a:ext cx="9782353" cy="52189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422695" y="274401"/>
            <a:ext cx="1293962" cy="829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Zied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Razouane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526875" y="2114088"/>
            <a:ext cx="9126200" cy="2612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81FBD4-B4B8-455C-B933-47008C0867E0}"/>
              </a:ext>
            </a:extLst>
          </p:cNvPr>
          <p:cNvSpPr txBox="1"/>
          <p:nvPr/>
        </p:nvSpPr>
        <p:spPr>
          <a:xfrm>
            <a:off x="500333" y="2596552"/>
            <a:ext cx="11257470" cy="13849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MERCI 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Pour </a:t>
            </a:r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Votre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Attention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+mj-lt"/>
              </a:rPr>
              <a:t>Avez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-vous 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des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questions ?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790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8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L’EQUIPE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4BB648E-D6D5-4B32-BBCC-C4D126B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0D6381A3-CA58-40C6-BDDB-7DA8D3847B71}"/>
              </a:ext>
            </a:extLst>
          </p:cNvPr>
          <p:cNvSpPr/>
          <p:nvPr/>
        </p:nvSpPr>
        <p:spPr>
          <a:xfrm>
            <a:off x="551543" y="4074564"/>
            <a:ext cx="1651314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Med Aziz Amdouni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9C82F3D6-6777-4E45-997C-267FA46569B9}"/>
              </a:ext>
            </a:extLst>
          </p:cNvPr>
          <p:cNvSpPr/>
          <p:nvPr/>
        </p:nvSpPr>
        <p:spPr>
          <a:xfrm>
            <a:off x="4329211" y="4074564"/>
            <a:ext cx="1651314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Wassim Ben Fraj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858BC08D-50A8-4A22-863C-AE31E815DD09}"/>
              </a:ext>
            </a:extLst>
          </p:cNvPr>
          <p:cNvSpPr/>
          <p:nvPr/>
        </p:nvSpPr>
        <p:spPr>
          <a:xfrm>
            <a:off x="8106879" y="4074564"/>
            <a:ext cx="1651314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Ahmed Debbech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F421FE10-F8AF-491E-90C7-F01EB2AA0787}"/>
              </a:ext>
            </a:extLst>
          </p:cNvPr>
          <p:cNvSpPr/>
          <p:nvPr/>
        </p:nvSpPr>
        <p:spPr>
          <a:xfrm flipH="1">
            <a:off x="2449003" y="3324770"/>
            <a:ext cx="1651314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Yacine Ben Abdallah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A35E6D60-00A6-46B1-8856-009B8E5A5735}"/>
              </a:ext>
            </a:extLst>
          </p:cNvPr>
          <p:cNvSpPr/>
          <p:nvPr/>
        </p:nvSpPr>
        <p:spPr>
          <a:xfrm flipH="1">
            <a:off x="6218045" y="3531804"/>
            <a:ext cx="1651314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Melik Abid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44EC7155-75FB-4E5F-8144-01090A7131A2}"/>
              </a:ext>
            </a:extLst>
          </p:cNvPr>
          <p:cNvSpPr/>
          <p:nvPr/>
        </p:nvSpPr>
        <p:spPr>
          <a:xfrm flipH="1">
            <a:off x="9995714" y="3531804"/>
            <a:ext cx="1651314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Zied Razouane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0" name="Espace réservé pour une image  29" descr="67751814_2537569889611183_3494371085489537024_n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256" b="256"/>
          <a:stretch>
            <a:fillRect/>
          </a:stretch>
        </p:blipFill>
        <p:spPr/>
      </p:pic>
      <p:pic>
        <p:nvPicPr>
          <p:cNvPr id="39" name="Espace réservé pour une image  38" descr="51838895_2498911133470318_8070256369661378560_n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l="4539" r="4539"/>
          <a:stretch>
            <a:fillRect/>
          </a:stretch>
        </p:blipFill>
        <p:spPr/>
      </p:pic>
      <p:pic>
        <p:nvPicPr>
          <p:cNvPr id="40" name="Espace réservé pour une image  39" descr="29511491_777614255767151_4804478809446187829_n.jpg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/>
          <a:srcRect t="52" b="52"/>
          <a:stretch>
            <a:fillRect/>
          </a:stretch>
        </p:blipFill>
        <p:spPr/>
      </p:pic>
      <p:pic>
        <p:nvPicPr>
          <p:cNvPr id="42" name="Espace réservé pour une image  41" descr="27655543_1262239347241241_6861489515824001249_n.jpg"/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6498" r="6498"/>
          <a:stretch>
            <a:fillRect/>
          </a:stretch>
        </p:blipFill>
        <p:spPr/>
      </p:pic>
      <p:pic>
        <p:nvPicPr>
          <p:cNvPr id="44" name="Espace réservé pour une image  43" descr="71388518_389976705276865_8081647249995595776_n.jpg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/>
          <a:srcRect t="147" b="147"/>
          <a:stretch>
            <a:fillRect/>
          </a:stretch>
        </p:blipFill>
        <p:spPr/>
      </p:pic>
      <p:pic>
        <p:nvPicPr>
          <p:cNvPr id="45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pic>
        <p:nvPicPr>
          <p:cNvPr id="46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pic>
        <p:nvPicPr>
          <p:cNvPr id="48" name="Espace réservé pour une image  47" descr="71078726_2399571076803888_7899839373095469056_n.jpg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/>
          <a:srcRect l="12736" r="12736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451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pour une image  15" descr="logo-orange-hi.png"/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/>
          <a:srcRect/>
          <a:stretch>
            <a:fillRect/>
          </a:stretch>
        </p:blipFill>
        <p:spPr/>
      </p:pic>
      <p:pic>
        <p:nvPicPr>
          <p:cNvPr id="18" name="Espace réservé pour une image  17" descr="2360391.png"/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/>
          <a:srcRect/>
          <a:stretch>
            <a:fillRect/>
          </a:stretch>
        </p:blipFill>
        <p:spPr/>
      </p:pic>
      <p:pic>
        <p:nvPicPr>
          <p:cNvPr id="20" name="Espace réservé pour une image  19" descr="functionality-icon-13.jpg"/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3" name="Espace réservé pour une image  22" descr="functionality-icon.png"/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4" name="Espace réservé pour une image  23" descr="istockphoto-867516770-612x612.jpg"/>
          <p:cNvPicPr>
            <a:picLocks noGrp="1" noChangeAspect="1"/>
          </p:cNvPicPr>
          <p:nvPr>
            <p:ph type="pic" sz="quarter" idx="25"/>
          </p:nvPr>
        </p:nvPicPr>
        <p:blipFill>
          <a:blip r:embed="rId6" cstate="print"/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715993" y="388188"/>
            <a:ext cx="27949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Annexe</a:t>
            </a: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10883" y="4054415"/>
            <a:ext cx="1656271" cy="500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j-lt"/>
              </a:rPr>
              <a:t>Introduction</a:t>
            </a:r>
            <a:endParaRPr lang="fr-F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25948" y="4132051"/>
            <a:ext cx="255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latin typeface="+mj-lt"/>
                <a:ea typeface="Lato" pitchFamily="34" charset="0"/>
                <a:cs typeface="Lato" pitchFamily="34" charset="0"/>
              </a:rPr>
              <a:t>Objectifs du projet</a:t>
            </a:r>
            <a:endParaRPr lang="fr-FR" b="1" dirty="0"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666888" y="4063042"/>
            <a:ext cx="29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+mj-lt"/>
                <a:ea typeface="Lato" pitchFamily="34" charset="0"/>
                <a:cs typeface="Lato" pitchFamily="34" charset="0"/>
              </a:rPr>
              <a:t>Fonctionnalités </a:t>
            </a:r>
          </a:p>
          <a:p>
            <a:pPr algn="ctr"/>
            <a:r>
              <a:rPr lang="fr-FR" b="1" i="1" dirty="0" smtClean="0">
                <a:latin typeface="+mj-lt"/>
                <a:ea typeface="Lato" pitchFamily="34" charset="0"/>
                <a:cs typeface="Lato" pitchFamily="34" charset="0"/>
              </a:rPr>
              <a:t>de l’application</a:t>
            </a:r>
            <a:endParaRPr lang="fr-FR" b="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61849" y="4097547"/>
            <a:ext cx="1958197" cy="534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j-lt"/>
              </a:rPr>
              <a:t>Modules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  <a:latin typeface="+mj-lt"/>
              </a:rPr>
              <a:t> et Fonctions</a:t>
            </a:r>
            <a:endParaRPr lang="fr-F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782356" y="4037162"/>
            <a:ext cx="1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+mj-lt"/>
              </a:rPr>
              <a:t>Conclusion</a:t>
            </a:r>
            <a:endParaRPr lang="fr-FR" b="1" dirty="0">
              <a:latin typeface="+mj-lt"/>
            </a:endParaRPr>
          </a:p>
        </p:txBody>
      </p:sp>
      <p:pic>
        <p:nvPicPr>
          <p:cNvPr id="26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pic>
        <p:nvPicPr>
          <p:cNvPr id="27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582057" y="2122714"/>
            <a:ext cx="9027886" cy="2612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goa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532" y="1337094"/>
            <a:ext cx="1737544" cy="1685418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pic>
        <p:nvPicPr>
          <p:cNvPr id="12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4E9A6C-7A7A-4C78-A41E-EB1353D14A3B}"/>
              </a:ext>
            </a:extLst>
          </p:cNvPr>
          <p:cNvSpPr/>
          <p:nvPr/>
        </p:nvSpPr>
        <p:spPr>
          <a:xfrm>
            <a:off x="3623094" y="1959430"/>
            <a:ext cx="4986067" cy="2939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Objectifs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de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l’application</a:t>
            </a:r>
            <a:endParaRPr lang="en-US" sz="36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863307" y="923027"/>
            <a:ext cx="8712678" cy="42473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3600" b="1" dirty="0" smtClean="0">
                <a:latin typeface="+mj-lt"/>
              </a:rPr>
              <a:t>1. Gérer le plan du réseau </a:t>
            </a:r>
          </a:p>
          <a:p>
            <a:pPr marL="742950" indent="-742950"/>
            <a:r>
              <a:rPr lang="fr-FR" sz="3600" b="1" dirty="0" smtClean="0">
                <a:latin typeface="+mj-lt"/>
              </a:rPr>
              <a:t>de transport </a:t>
            </a:r>
          </a:p>
          <a:p>
            <a:r>
              <a:rPr lang="fr-FR" sz="3600" b="1" dirty="0" smtClean="0">
                <a:latin typeface="+mj-lt"/>
              </a:rPr>
              <a:t>2. Gérer  les moyens de transport </a:t>
            </a:r>
          </a:p>
          <a:p>
            <a:r>
              <a:rPr lang="fr-FR" sz="3600" b="1" dirty="0" smtClean="0">
                <a:latin typeface="+mj-lt"/>
              </a:rPr>
              <a:t>3. Gérer les horaires des différents moyens de transport </a:t>
            </a:r>
          </a:p>
          <a:p>
            <a:r>
              <a:rPr lang="fr-FR" sz="3600" b="1" dirty="0" smtClean="0">
                <a:latin typeface="+mj-lt"/>
              </a:rPr>
              <a:t>4. Système de réservations </a:t>
            </a:r>
          </a:p>
          <a:p>
            <a:r>
              <a:rPr lang="fr-FR" sz="3600" b="1" dirty="0" smtClean="0">
                <a:latin typeface="+mj-lt"/>
              </a:rPr>
              <a:t>5. Fidélisation des clients</a:t>
            </a:r>
          </a:p>
          <a:p>
            <a:endParaRPr lang="fr-FR" dirty="0"/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69"/>
            <a:ext cx="9782353" cy="4925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582057" y="2122714"/>
            <a:ext cx="9027886" cy="2612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94E9A6C-7A7A-4C78-A41E-EB1353D14A3B}"/>
              </a:ext>
            </a:extLst>
          </p:cNvPr>
          <p:cNvSpPr/>
          <p:nvPr/>
        </p:nvSpPr>
        <p:spPr>
          <a:xfrm>
            <a:off x="3623094" y="1959430"/>
            <a:ext cx="4986067" cy="2939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Fonctionnalités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De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 l’application</a:t>
            </a:r>
            <a:endParaRPr lang="en-US" sz="36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664899" y="1552754"/>
            <a:ext cx="8712678" cy="335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 dirty="0" smtClean="0">
              <a:latin typeface="+mj-lt"/>
            </a:endParaRPr>
          </a:p>
          <a:p>
            <a:pPr algn="ctr"/>
            <a:r>
              <a:rPr lang="fr-FR" sz="2400" b="1" dirty="0" smtClean="0">
                <a:latin typeface="+mj-lt"/>
              </a:rPr>
              <a:t>Notre Application permet de gérer :</a:t>
            </a:r>
          </a:p>
          <a:p>
            <a:endParaRPr lang="fr-FR" sz="2000" b="1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latin typeface="+mj-lt"/>
              </a:rPr>
              <a:t> Des abonnés et de leur fidélité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latin typeface="+mj-lt"/>
              </a:rPr>
              <a:t> Des employés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latin typeface="+mj-lt"/>
              </a:rPr>
              <a:t> Des parking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latin typeface="+mj-lt"/>
              </a:rPr>
              <a:t> Des réseaux et des lignes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latin typeface="+mj-lt"/>
              </a:rPr>
              <a:t> Des réservations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latin typeface="+mj-lt"/>
              </a:rPr>
              <a:t> Des bus</a:t>
            </a:r>
            <a:r>
              <a:rPr lang="fr-FR" sz="2000" b="1" dirty="0" smtClean="0">
                <a:latin typeface="+mj-lt"/>
              </a:rPr>
              <a:t> </a:t>
            </a:r>
            <a:endParaRPr lang="fr-FR" sz="2000" b="1" dirty="0">
              <a:latin typeface="+mj-lt"/>
            </a:endParaRP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164567" y="577969"/>
            <a:ext cx="9782353" cy="4925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820766E-68D6-4903-8DE6-6E55896C74F5}"/>
              </a:ext>
            </a:extLst>
          </p:cNvPr>
          <p:cNvSpPr/>
          <p:nvPr/>
        </p:nvSpPr>
        <p:spPr>
          <a:xfrm>
            <a:off x="1582057" y="2122714"/>
            <a:ext cx="9027886" cy="2612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94E9A6C-7A7A-4C78-A41E-EB1353D14A3B}"/>
              </a:ext>
            </a:extLst>
          </p:cNvPr>
          <p:cNvSpPr/>
          <p:nvPr/>
        </p:nvSpPr>
        <p:spPr>
          <a:xfrm>
            <a:off x="3623094" y="1959430"/>
            <a:ext cx="4986067" cy="2939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Modules et Fonctions</a:t>
            </a:r>
            <a:endParaRPr lang="en-US" sz="36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9058" y="6032571"/>
            <a:ext cx="1587302" cy="698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2CE520-AEC7-4E3C-99DC-B190A31B8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795622" y="655606"/>
            <a:ext cx="399403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+mj-lt"/>
              </a:rPr>
              <a:t>Gestion des Employés</a:t>
            </a:r>
          </a:p>
        </p:txBody>
      </p:sp>
      <p:pic>
        <p:nvPicPr>
          <p:cNvPr id="7" name="Picture 2" descr="C:\Users\amine\Desktop\feedback poster\logo_esprit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6311" y="6041198"/>
            <a:ext cx="1587302" cy="698413"/>
          </a:xfrm>
          <a:prstGeom prst="rect">
            <a:avLst/>
          </a:prstGeom>
          <a:noFill/>
        </p:spPr>
      </p:pic>
      <p:pic>
        <p:nvPicPr>
          <p:cNvPr id="4" name="Picture 4" descr="C:\Users\amdouni\Desktop\69446511_584696912067277_549365332641316864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05" y="207033"/>
            <a:ext cx="1090163" cy="134572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1311763" cy="9936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Yacine Ben Abdallah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4920" y="1475118"/>
            <a:ext cx="2277374" cy="9230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Présence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19887" y="1472241"/>
            <a:ext cx="2277374" cy="9230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Employés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Connecteur en angle 22"/>
          <p:cNvCxnSpPr>
            <a:stCxn id="5" idx="2"/>
            <a:endCxn id="11" idx="0"/>
          </p:cNvCxnSpPr>
          <p:nvPr/>
        </p:nvCxnSpPr>
        <p:spPr>
          <a:xfrm rot="16200000" flipH="1">
            <a:off x="6504976" y="466487"/>
            <a:ext cx="296292" cy="1720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5" idx="2"/>
            <a:endCxn id="13" idx="0"/>
          </p:cNvCxnSpPr>
          <p:nvPr/>
        </p:nvCxnSpPr>
        <p:spPr>
          <a:xfrm rot="5400000">
            <a:off x="4878899" y="558501"/>
            <a:ext cx="293415" cy="1534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6303145" y="3018410"/>
          <a:ext cx="5619564" cy="26425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4891"/>
                <a:gridCol w="1404891"/>
                <a:gridCol w="1404891"/>
                <a:gridCol w="1404891"/>
              </a:tblGrid>
              <a:tr h="639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Identifiant</a:t>
                      </a:r>
                      <a:endParaRPr lang="x-none" sz="160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Heure d’entrée</a:t>
                      </a:r>
                      <a:endParaRPr lang="x-none" sz="1600" smtClean="0"/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Heure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de sortie</a:t>
                      </a:r>
                      <a:endParaRPr lang="x-none" sz="160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Jour Validé</a:t>
                      </a:r>
                      <a:endParaRPr lang="x-none" sz="1600" smtClean="0"/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4666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RH11586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08:02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17:05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</a:tr>
              <a:tr h="4658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FN33566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09:15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17:10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</a:tr>
              <a:tr h="47445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GC89458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09:00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18:05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</a:tr>
              <a:tr h="4126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RH13543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16h05</a:t>
                      </a:r>
                      <a:endParaRPr lang="x-non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341220" y="3009532"/>
          <a:ext cx="5331610" cy="25619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322"/>
                <a:gridCol w="1066322"/>
                <a:gridCol w="1066322"/>
                <a:gridCol w="1066322"/>
                <a:gridCol w="1066322"/>
              </a:tblGrid>
              <a:tr h="55929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Identifiant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Nom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Prénom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Département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Salaire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</a:tr>
              <a:tr h="537349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RH11586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Ben </a:t>
                      </a:r>
                      <a:r>
                        <a:rPr lang="fr-FR" sz="1300" dirty="0" smtClean="0"/>
                        <a:t>Mohamed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Bilel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RH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1300Dt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</a:tr>
              <a:tr h="51289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FN33566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Fakhfekh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Samira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Financier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2000Dt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</a:tr>
              <a:tr h="479812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GC89458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Darbouka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Fathi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Guichet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800Dt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</a:tr>
              <a:tr h="472609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RH13543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Ben </a:t>
                      </a:r>
                      <a:r>
                        <a:rPr lang="fr-FR" sz="1300" dirty="0" smtClean="0"/>
                        <a:t>Mohamed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Soumaya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RH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1350Dt</a:t>
                      </a:r>
                      <a:endParaRPr lang="x-none" sz="1300" dirty="0"/>
                    </a:p>
                  </a:txBody>
                  <a:tcPr marL="66530" marR="66530" marT="33265" marB="33265" anchor="ctr"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0524226" y="3856008"/>
            <a:ext cx="1388853" cy="43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0524227" y="4304581"/>
            <a:ext cx="1406106" cy="47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529977" y="4784786"/>
            <a:ext cx="1391729" cy="43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0529978" y="5207480"/>
            <a:ext cx="1391728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39441" y="5937851"/>
            <a:ext cx="1127185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87108" y="5957978"/>
            <a:ext cx="1150189" cy="460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918384" y="5996962"/>
            <a:ext cx="386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Non Validé                              Validé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FFFF"/>
      </a:accent1>
      <a:accent2>
        <a:srgbClr val="FFFFFF"/>
      </a:accent2>
      <a:accent3>
        <a:srgbClr val="64413C"/>
      </a:accent3>
      <a:accent4>
        <a:srgbClr val="BED72D"/>
      </a:accent4>
      <a:accent5>
        <a:srgbClr val="32BEAA"/>
      </a:accent5>
      <a:accent6>
        <a:srgbClr val="0AAF46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417</Words>
  <Application>Microsoft Office PowerPoint</Application>
  <PresentationFormat>Personnalisé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amdouni</cp:lastModifiedBy>
  <cp:revision>101</cp:revision>
  <dcterms:created xsi:type="dcterms:W3CDTF">2018-08-07T06:05:25Z</dcterms:created>
  <dcterms:modified xsi:type="dcterms:W3CDTF">2019-10-03T22:27:42Z</dcterms:modified>
</cp:coreProperties>
</file>