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5" r:id="rId8"/>
    <p:sldId id="281" r:id="rId9"/>
    <p:sldId id="286" r:id="rId10"/>
    <p:sldId id="287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5"/>
            <p14:sldId id="281"/>
            <p14:sldId id="286"/>
            <p14:sldId id="287"/>
            <p14:sldId id="283"/>
          </p14:sldIdLst>
        </p14:section>
        <p14:section name="Learn More" id="{2CC34DB2-6590-42C0-AD4B-A04C6060184E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fontAlgn="base"/>
            <a:r>
              <a:rPr lang="en-US" sz="3600" dirty="0">
                <a:solidFill>
                  <a:schemeClr val="bg1"/>
                </a:solidFill>
                <a:ea typeface="+mn-ea"/>
                <a:cs typeface="+mn-cs"/>
              </a:rPr>
              <a:t>Home Credit Default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Prepared by: Ahmed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Elbaz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3600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750849"/>
            <a:ext cx="10264042" cy="444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Credit strives to broaden financial inclusion for the unbanked population by providing a positive and safe borrowing experience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order to make sure this underserved population has a positive loan experience, Home Credit makes use of a variety of alternative data--including telco and transactional information--to predict their clients' repayment abilities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this challenge we will help them in unlocking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full potential of their data to ensure that clients capable of repayment are not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rejected.</a:t>
            </a:r>
          </a:p>
          <a:p>
            <a:pPr>
              <a:spcAft>
                <a:spcPts val="600"/>
              </a:spcAft>
              <a:defRPr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Metric used in this challenge is area under the ROC curve between the predicted probability and the observed target.</a:t>
            </a:r>
          </a:p>
          <a:p>
            <a:pPr>
              <a:spcAft>
                <a:spcPts val="600"/>
              </a:spcAft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I’ve tried the below approach to solve this problem: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1043739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of all during training I used only application_train.csv file noting that merging the other data sources would enhance the final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findings.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321721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2" y="3178747"/>
            <a:ext cx="10437397" cy="86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Through Exploratory Data Analysis I  found that data is highly imbalanced and features with the highest null values located. I decided to avoid dropping any feature and selected median to impute the null values.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670414"/>
            <a:ext cx="558179" cy="409838"/>
            <a:chOff x="6953426" y="347479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347479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363770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2" y="4737905"/>
            <a:ext cx="10535719" cy="1161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data preprocessing step categorical features were converted to numerical values using one-hot encoder which lead to increment in number of features but as we already worked in only one csv the total number of features wasn’t that high(242) I tried to use PCA dimensionality reduction technique but didn’t show remarkable improvement.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Approach(</a:t>
            </a:r>
            <a:r>
              <a:rPr lang="en-US" sz="4000" b="1" dirty="0" err="1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cont.d</a:t>
            </a:r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4000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2030382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89731" y="1909017"/>
            <a:ext cx="101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Also SMOTE technique was used to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upsample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minority class but it didn’t show obvious change in the final score so I decided  to work with the original data.</a:t>
            </a:r>
          </a:p>
        </p:txBody>
      </p:sp>
      <p:grpSp>
        <p:nvGrpSpPr>
          <p:cNvPr id="23" name="Group 22" descr="Small circle with number 4 inside  indicating step 4"/>
          <p:cNvGrpSpPr/>
          <p:nvPr/>
        </p:nvGrpSpPr>
        <p:grpSpPr bwMode="blackWhite">
          <a:xfrm>
            <a:off x="506970" y="3333156"/>
            <a:ext cx="558179" cy="409838"/>
            <a:chOff x="6953426" y="711274"/>
            <a:chExt cx="558179" cy="409838"/>
          </a:xfrm>
        </p:grpSpPr>
        <p:sp>
          <p:nvSpPr>
            <p:cNvPr id="26" name="Oval 25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170037" y="3203311"/>
            <a:ext cx="10127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Model selection I tried to keep it simple at the beginning of classification problem and used logistic regression, naïve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Random Forest, XGBOOST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LightGBM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I finally found that XGBOOST with some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tuning using Randomized Search performed the best.</a:t>
            </a:r>
          </a:p>
        </p:txBody>
      </p:sp>
      <p:grpSp>
        <p:nvGrpSpPr>
          <p:cNvPr id="11" name="Group 10" descr="Small circle with number 4 inside  indicating step 4"/>
          <p:cNvGrpSpPr/>
          <p:nvPr/>
        </p:nvGrpSpPr>
        <p:grpSpPr bwMode="blackWhite">
          <a:xfrm>
            <a:off x="492222" y="4783417"/>
            <a:ext cx="558179" cy="409838"/>
            <a:chOff x="6953426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249863" y="4675609"/>
            <a:ext cx="9821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Increasing training data used by merging the training data from other sources would enhance the results. Further tuning of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LightGBM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would also improve the final results noting that after carful reading I decided not to use any neural networks algorithms as XGBOOST and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LightGBM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worked the best for most challengers. However, I’d try some NNs If I have more time.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25683" cy="64008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US" sz="4000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2060277"/>
            <a:ext cx="5888688" cy="3662098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we checked the TARGET column we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highly imbalanced as number of clients in training data that paid successfully is much greater than the clients failed to pay for some reason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normal for these kind of problems to have data biased toward one of the 2 classes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Because of Data imbalance accuracy wasn’t selected as evaluation metric and area under ROC curve selected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instead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34" y="2060277"/>
            <a:ext cx="4542350" cy="33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25683" cy="64008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Analysis(</a:t>
            </a:r>
            <a:r>
              <a:rPr lang="en-US" sz="4000" b="1" dirty="0" err="1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cont.d</a:t>
            </a:r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4000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2060277"/>
            <a:ext cx="5888688" cy="3662098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Null values analysis we found that for some features null values represent about 70% of the data.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the values of nulls are high for some features I decided to avoid removing certain columns and impute the missing values with median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80" y="2163710"/>
            <a:ext cx="4730852" cy="24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25683" cy="64008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Analysis(</a:t>
            </a:r>
            <a:r>
              <a:rPr lang="en-US" sz="4000" b="1" dirty="0" err="1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cont.d</a:t>
            </a:r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4000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2060277"/>
            <a:ext cx="5888688" cy="3662098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used correlation to check the linear relation between different features and target and found that age of client affects whether he will be able to pay or not.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Also we found that clients in region 1 which is rated by Home Credit almost never  have any payment difficulties as shown in this plot.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411" y="2060276"/>
            <a:ext cx="4856983" cy="34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25683" cy="64008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</a:t>
            </a:r>
            <a:endParaRPr lang="en-US" sz="4000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529334"/>
            <a:ext cx="10254210" cy="2177427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 with hyper parameter tuning using randomized search performed the best(score=0.74345).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below table some of the scores obtained during the challenge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9" y="1804909"/>
            <a:ext cx="9587527" cy="140040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20275"/>
              </p:ext>
            </p:extLst>
          </p:nvPr>
        </p:nvGraphicFramePr>
        <p:xfrm>
          <a:off x="783300" y="3549446"/>
          <a:ext cx="9520905" cy="3044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14173">
                  <a:extLst>
                    <a:ext uri="{9D8B030D-6E8A-4147-A177-3AD203B41FA5}">
                      <a16:colId xmlns:a16="http://schemas.microsoft.com/office/drawing/2014/main" val="2471567760"/>
                    </a:ext>
                  </a:extLst>
                </a:gridCol>
                <a:gridCol w="2606732">
                  <a:extLst>
                    <a:ext uri="{9D8B030D-6E8A-4147-A177-3AD203B41FA5}">
                      <a16:colId xmlns:a16="http://schemas.microsoft.com/office/drawing/2014/main" val="2287254642"/>
                    </a:ext>
                  </a:extLst>
                </a:gridCol>
              </a:tblGrid>
              <a:tr h="38050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1346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0.72066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772382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 + PCA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0.72931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82682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 + PCA + 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0.68744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6826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20899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1800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XGBOOST tuned using randomized search and self imputed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0.74345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85868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LightGBM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0.72335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3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5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6042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Thank You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6939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530</Words>
  <Application>Microsoft Office PowerPoint</Application>
  <PresentationFormat>Widescreen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Home Credit Default Risk</vt:lpstr>
      <vt:lpstr>Overview</vt:lpstr>
      <vt:lpstr>Approach</vt:lpstr>
      <vt:lpstr>Approach(cont.d)</vt:lpstr>
      <vt:lpstr>Exploratory Data Analysis</vt:lpstr>
      <vt:lpstr>Exploratory Data Analysis(cont.d)</vt:lpstr>
      <vt:lpstr>Exploratory Data Analysis(cont.d)</vt:lpstr>
      <vt:lpstr>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2019-11-23T16:03:56Z</dcterms:created>
  <dcterms:modified xsi:type="dcterms:W3CDTF">2020-04-07T20:26:10Z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