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482B-7B27-5221-0D2C-ED75BFFA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60A2-DBB3-49E4-40E0-4FFFE716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902B-2C50-02B5-506C-3FE45380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6CE6-FFF5-4A68-AB06-46D6816D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F153-0007-FAB8-80E9-6B0EE54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529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A3F-3C61-9985-0591-4DC3FB86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507F-146E-E1E3-6F00-3D6A24BD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0D73-F502-25B2-E46C-6F33342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AC91-2C6D-D64B-6CAA-3631AE33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5362-28B7-4178-7AD3-5A70CA43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860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AC7E8-F851-79FE-ABE1-33B5195C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0D428-A4FD-0D1A-345A-526E1CD9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E208-EF59-99EA-A4F4-D84ABC49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4475-C749-1277-7463-2112555B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ED1C-CCEC-716A-FC7E-2E7DB8F5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775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143-1039-DC9A-9E8C-4C342ED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B53-78E1-BB37-DFDE-DFD23C0B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13F4-A4B6-B48F-9513-38743EC6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4BCD-E6EA-22E3-25A6-724BF296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84C0-B394-82EC-1476-76201F2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63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8372-3C0C-913C-CF39-2664E0E5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52D2-BE83-E690-1FCA-7CB28AA8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C993-1A6C-0CB8-A304-74D7B06C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BCF2-7E36-35A1-AAA2-8017ECEF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1831-833F-3491-5952-D16696EB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967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BB24-4623-710A-10E0-B173A49E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90C-8067-153D-A834-AFD334B4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65ABC-AFEA-181C-0AB2-78EBFC8D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FB94-F44D-681B-11E9-5DBABA53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4704-31C4-F8C4-E649-BE7FC5C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9A24-D023-603E-A68D-6BD5DC5A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9844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5EBF-E0DB-8855-0F0D-DD9A18F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EAE5-66B2-AB93-C190-BC561253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D3F4-835D-4AE1-B2B0-B19D581E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7F000-B8FA-5140-A121-38070EE4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47932-D7D1-6803-340A-E43AE665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19B4D-993F-5A3C-DBB6-0EAA8D1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EDBE7-455D-55B8-D494-44D2C9A8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D9A8-29E4-CF39-70DC-001C4751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657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8AC7-B9B9-9B92-1A49-82E1729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62875-FD90-5465-3F21-968E38D6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5B509-967A-634F-2FB1-F7EA151B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83531-1418-23E0-C8C7-00E6DAE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77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6DC73-13AD-5947-AA42-AC0E34E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DCF14-D2AD-38F1-F0C6-D0F025EF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8051D-F843-0D2E-493B-8DBD469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597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19AA-6BF1-5091-C297-D1771A38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85A1-21E5-F7E4-533E-E8B7FF70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0086B-44E0-FD5C-0F30-9A65F391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9624-89EA-C4F1-6DCA-17A13C81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CF413-0875-BE33-C43E-A6E5A83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F6030-B1E1-62D0-9BDB-730D6402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601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D938-15A5-2429-1990-427149AA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A1E33-20BB-7B68-DC2E-211D8F5F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7FA2C-643E-6832-36D8-16A92C03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545E-313A-93B2-E3D8-4C070B6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5BE6-1747-A90B-3EE6-A860DD7B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78D0-F4A5-89D0-7C38-BA7B4B21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8478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D75A1-6261-4070-84ED-DD7A84DB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CEB5-9602-7AC2-FF12-49869425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8503-5B44-0FED-082D-461AC86F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22E14-3A9E-BF4F-A391-BF56D592CACB}" type="datetimeFigureOut">
              <a:rPr lang="en-EG" smtClean="0"/>
              <a:t>01/04/2024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FA10-918A-CAAE-CC20-8A80A0F0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9022-0C59-8D7A-130D-78BF2E797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7930F-C550-D042-B8AC-0D0E54DABB6E}" type="slidenum">
              <a:rPr lang="en-EG" smtClean="0"/>
              <a:t>‹#›</a:t>
            </a:fld>
            <a:endParaRPr lang="en-E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641C8-8737-8FC4-7A3A-9E0D48B029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40932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omatic_Certificate_Management_Environ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2B77-97DC-D21D-98E1-55CF147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WHAT IS ACME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9E38-3D8A-DF4C-D0CF-1A25845A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ACME</a:t>
            </a:r>
            <a:r>
              <a:rPr lang="en-US" b="0" i="0" u="none" strike="noStrike" dirty="0">
                <a:solidFill>
                  <a:srgbClr val="343536"/>
                </a:solidFill>
                <a:effectLst/>
                <a:latin typeface="-apple-system"/>
              </a:rPr>
              <a:t> is a protocol for automating certificate lifecycle management of certificates issued by a Certificate Authority (CA) to clients.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41508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1190-D135-6830-7476-0E53F21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43536"/>
                </a:solidFill>
                <a:effectLst/>
                <a:latin typeface="var(--font-display)"/>
              </a:rPr>
              <a:t>Why use ACME?</a:t>
            </a:r>
            <a:br>
              <a:rPr lang="en-US" b="1" i="0" u="none" strike="noStrike" dirty="0">
                <a:solidFill>
                  <a:srgbClr val="343536"/>
                </a:solidFill>
                <a:effectLst/>
                <a:latin typeface="var(--font-display)"/>
              </a:rPr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210A-C0E7-7825-7C25-4FF261F8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ACME is an open standard</a:t>
            </a:r>
          </a:p>
          <a:p>
            <a:r>
              <a:rPr lang="en-US" dirty="0"/>
              <a:t>It is considered a best practice when if comes to PKI and TLS security posture</a:t>
            </a:r>
          </a:p>
          <a:p>
            <a:r>
              <a:rPr lang="en-US" dirty="0"/>
              <a:t>It has ongoing community-based enhancements and support</a:t>
            </a:r>
          </a:p>
          <a:p>
            <a:r>
              <a:rPr lang="en-US" dirty="0"/>
              <a:t>It has reduced IT costs for organizations</a:t>
            </a:r>
          </a:p>
          <a:p>
            <a:r>
              <a:rPr lang="en-US" dirty="0"/>
              <a:t>It increases organizational agility by adding and supporting backup CAs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9740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6879D7-87B4-238B-E468-8BC78D78B597}"/>
              </a:ext>
            </a:extLst>
          </p:cNvPr>
          <p:cNvSpPr/>
          <p:nvPr/>
        </p:nvSpPr>
        <p:spPr>
          <a:xfrm>
            <a:off x="566350" y="1035638"/>
            <a:ext cx="3586552" cy="4769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18499-B480-8AE4-C996-A87555A3E09E}"/>
              </a:ext>
            </a:extLst>
          </p:cNvPr>
          <p:cNvSpPr/>
          <p:nvPr/>
        </p:nvSpPr>
        <p:spPr>
          <a:xfrm>
            <a:off x="8188411" y="945294"/>
            <a:ext cx="3125229" cy="476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746D7B-11E2-9A25-0DD0-68788AEFA84A}"/>
              </a:ext>
            </a:extLst>
          </p:cNvPr>
          <p:cNvCxnSpPr>
            <a:cxnSpLocks/>
          </p:cNvCxnSpPr>
          <p:nvPr/>
        </p:nvCxnSpPr>
        <p:spPr>
          <a:xfrm>
            <a:off x="4176584" y="1785552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A5AB9-26F3-C15E-A575-28D5538CE509}"/>
              </a:ext>
            </a:extLst>
          </p:cNvPr>
          <p:cNvSpPr txBox="1"/>
          <p:nvPr/>
        </p:nvSpPr>
        <p:spPr>
          <a:xfrm>
            <a:off x="4610100" y="1553775"/>
            <a:ext cx="3694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EG" sz="900" dirty="0"/>
              <a:t>ends the account creation request to the ACME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B99C2-0C53-D03E-749F-EC8BAA6F4511}"/>
              </a:ext>
            </a:extLst>
          </p:cNvPr>
          <p:cNvSpPr txBox="1"/>
          <p:nvPr/>
        </p:nvSpPr>
        <p:spPr>
          <a:xfrm>
            <a:off x="8421129" y="1600886"/>
            <a:ext cx="30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</a:t>
            </a:r>
            <a:r>
              <a:rPr lang="en-EG" sz="900" dirty="0"/>
              <a:t>he account will be created then the server can identify ACME client.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39A88-70A6-FC0D-E3DE-EB4B573F0AC8}"/>
              </a:ext>
            </a:extLst>
          </p:cNvPr>
          <p:cNvSpPr txBox="1"/>
          <p:nvPr/>
        </p:nvSpPr>
        <p:spPr>
          <a:xfrm>
            <a:off x="566351" y="1525115"/>
            <a:ext cx="33775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 A</a:t>
            </a:r>
            <a:r>
              <a:rPr lang="en-EG" sz="900" dirty="0"/>
              <a:t>cme client generates a key-pair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G" sz="900" dirty="0"/>
              <a:t> making account creation request  with the generated public key, this request signed by the generated private key. </a:t>
            </a:r>
            <a:r>
              <a:rPr lang="en-US" sz="900" dirty="0"/>
              <a:t>T</a:t>
            </a:r>
            <a:r>
              <a:rPr lang="en-EG" sz="900" dirty="0"/>
              <a:t>his private key will sign all the upcoming requests. </a:t>
            </a:r>
          </a:p>
          <a:p>
            <a:endParaRPr lang="en-EG" sz="9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89B796-80E6-FD96-C5F0-C5E5B9F731F2}"/>
              </a:ext>
            </a:extLst>
          </p:cNvPr>
          <p:cNvCxnSpPr>
            <a:cxnSpLocks/>
          </p:cNvCxnSpPr>
          <p:nvPr/>
        </p:nvCxnSpPr>
        <p:spPr>
          <a:xfrm>
            <a:off x="4176584" y="2749379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06D81-A151-0FC3-CD0C-30818378688F}"/>
              </a:ext>
            </a:extLst>
          </p:cNvPr>
          <p:cNvSpPr txBox="1"/>
          <p:nvPr/>
        </p:nvSpPr>
        <p:spPr>
          <a:xfrm>
            <a:off x="5074507" y="2512106"/>
            <a:ext cx="3125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900" dirty="0"/>
              <a:t> sends certificate order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265A6-AA15-839F-2C40-DA180DAA769F}"/>
              </a:ext>
            </a:extLst>
          </p:cNvPr>
          <p:cNvSpPr txBox="1"/>
          <p:nvPr/>
        </p:nvSpPr>
        <p:spPr>
          <a:xfrm>
            <a:off x="8426277" y="2527216"/>
            <a:ext cx="288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G" sz="900" dirty="0"/>
              <a:t>ACME Server perofroms two types of challenges based on the client’s choice to prove that the client controls the domain of the requested certificate.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EG" sz="900" dirty="0"/>
              <a:t>HTTP01 challenge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EG" sz="900" dirty="0"/>
              <a:t>DNS01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Generates a token.</a:t>
            </a:r>
            <a:endParaRPr lang="en-EG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67AE08-6FF6-5827-EAA0-B72A961CA1BB}"/>
              </a:ext>
            </a:extLst>
          </p:cNvPr>
          <p:cNvCxnSpPr>
            <a:cxnSpLocks/>
          </p:cNvCxnSpPr>
          <p:nvPr/>
        </p:nvCxnSpPr>
        <p:spPr>
          <a:xfrm flipH="1">
            <a:off x="4176584" y="3342504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9A94A1-2D3C-FE9A-5B1E-4C162C43F115}"/>
              </a:ext>
            </a:extLst>
          </p:cNvPr>
          <p:cNvSpPr txBox="1"/>
          <p:nvPr/>
        </p:nvSpPr>
        <p:spPr>
          <a:xfrm>
            <a:off x="5254712" y="3069232"/>
            <a:ext cx="1754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EG" sz="900" dirty="0"/>
              <a:t>ends the token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A1055-4FF6-D759-3263-F56661FF8B4F}"/>
              </a:ext>
            </a:extLst>
          </p:cNvPr>
          <p:cNvSpPr txBox="1"/>
          <p:nvPr/>
        </p:nvSpPr>
        <p:spPr>
          <a:xfrm>
            <a:off x="584521" y="340565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</a:t>
            </a:r>
            <a:r>
              <a:rPr lang="en-EG" sz="900" dirty="0"/>
              <a:t>hoosing one of the available 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</a:t>
            </a:r>
            <a:r>
              <a:rPr lang="en-EG" sz="900" dirty="0"/>
              <a:t>olving the challenge with the provided token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B7D378-D36A-DC90-E373-20A1E4E07079}"/>
              </a:ext>
            </a:extLst>
          </p:cNvPr>
          <p:cNvCxnSpPr>
            <a:cxnSpLocks/>
          </p:cNvCxnSpPr>
          <p:nvPr/>
        </p:nvCxnSpPr>
        <p:spPr>
          <a:xfrm>
            <a:off x="4176584" y="3774990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EAA154-074F-7179-E986-5C3A446FBD0B}"/>
              </a:ext>
            </a:extLst>
          </p:cNvPr>
          <p:cNvSpPr txBox="1"/>
          <p:nvPr/>
        </p:nvSpPr>
        <p:spPr>
          <a:xfrm>
            <a:off x="4580239" y="3503151"/>
            <a:ext cx="2841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</a:t>
            </a:r>
            <a:r>
              <a:rPr lang="en-EG" sz="900" dirty="0"/>
              <a:t>nforms the server that the challenge has been solved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86356D-617F-28BD-A876-B9966CFCA37C}"/>
              </a:ext>
            </a:extLst>
          </p:cNvPr>
          <p:cNvCxnSpPr>
            <a:cxnSpLocks/>
          </p:cNvCxnSpPr>
          <p:nvPr/>
        </p:nvCxnSpPr>
        <p:spPr>
          <a:xfrm flipH="1">
            <a:off x="4176584" y="4306331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2BEAA-9154-35F1-8D13-BC7EF6D3B5FB}"/>
              </a:ext>
            </a:extLst>
          </p:cNvPr>
          <p:cNvSpPr txBox="1"/>
          <p:nvPr/>
        </p:nvSpPr>
        <p:spPr>
          <a:xfrm>
            <a:off x="5159976" y="4020645"/>
            <a:ext cx="2261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</a:t>
            </a:r>
            <a:r>
              <a:rPr lang="en-EG" sz="900" dirty="0"/>
              <a:t>erifies the challenge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883D6-C37E-F3D7-41EB-7710B3C7C2BA}"/>
              </a:ext>
            </a:extLst>
          </p:cNvPr>
          <p:cNvSpPr txBox="1"/>
          <p:nvPr/>
        </p:nvSpPr>
        <p:spPr>
          <a:xfrm>
            <a:off x="657998" y="4664677"/>
            <a:ext cx="318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G</a:t>
            </a:r>
            <a:r>
              <a:rPr lang="en-EG" sz="900" dirty="0"/>
              <a:t>enerates key pair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G</a:t>
            </a:r>
            <a:r>
              <a:rPr lang="en-EG" sz="900" dirty="0"/>
              <a:t>enerates CSR using these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</a:t>
            </a:r>
            <a:r>
              <a:rPr lang="en-EG" sz="900" dirty="0"/>
              <a:t>he whole CSR signed with the account private key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EG" sz="9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CF57B-B5A9-EB2D-E06F-304D46ECED4F}"/>
              </a:ext>
            </a:extLst>
          </p:cNvPr>
          <p:cNvCxnSpPr>
            <a:cxnSpLocks/>
          </p:cNvCxnSpPr>
          <p:nvPr/>
        </p:nvCxnSpPr>
        <p:spPr>
          <a:xfrm>
            <a:off x="4176584" y="4949413"/>
            <a:ext cx="4011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83DC6-7A8C-6F6A-4D35-8FE24B96E7E4}"/>
              </a:ext>
            </a:extLst>
          </p:cNvPr>
          <p:cNvSpPr txBox="1"/>
          <p:nvPr/>
        </p:nvSpPr>
        <p:spPr>
          <a:xfrm>
            <a:off x="5336868" y="4678287"/>
            <a:ext cx="229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EG" sz="900" dirty="0"/>
              <a:t>ends CSR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4134B-BB88-0D18-6C27-4A3BE9E49D72}"/>
              </a:ext>
            </a:extLst>
          </p:cNvPr>
          <p:cNvSpPr txBox="1"/>
          <p:nvPr/>
        </p:nvSpPr>
        <p:spPr>
          <a:xfrm>
            <a:off x="8526162" y="5080176"/>
            <a:ext cx="2910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V</a:t>
            </a:r>
            <a:r>
              <a:rPr lang="en-EG" sz="900" dirty="0"/>
              <a:t>erifies the signatures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00E2D-A1B4-BB73-2832-0E8331C99D0B}"/>
              </a:ext>
            </a:extLst>
          </p:cNvPr>
          <p:cNvCxnSpPr>
            <a:cxnSpLocks/>
          </p:cNvCxnSpPr>
          <p:nvPr/>
        </p:nvCxnSpPr>
        <p:spPr>
          <a:xfrm flipH="1">
            <a:off x="4152902" y="5426424"/>
            <a:ext cx="4035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0C3CBA-83B0-F28B-2EE2-F8298F25F705}"/>
              </a:ext>
            </a:extLst>
          </p:cNvPr>
          <p:cNvSpPr txBox="1"/>
          <p:nvPr/>
        </p:nvSpPr>
        <p:spPr>
          <a:xfrm>
            <a:off x="5008901" y="5153151"/>
            <a:ext cx="1741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</a:t>
            </a:r>
            <a:r>
              <a:rPr lang="en-EG" sz="900" dirty="0"/>
              <a:t>ssues the signed certificate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515BBA-3027-7681-E980-58E111F43C50}"/>
              </a:ext>
            </a:extLst>
          </p:cNvPr>
          <p:cNvSpPr txBox="1"/>
          <p:nvPr/>
        </p:nvSpPr>
        <p:spPr>
          <a:xfrm>
            <a:off x="8806249" y="5715002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8EFAA8-378F-392F-C61B-DD90ADCBAF93}"/>
              </a:ext>
            </a:extLst>
          </p:cNvPr>
          <p:cNvSpPr txBox="1"/>
          <p:nvPr/>
        </p:nvSpPr>
        <p:spPr>
          <a:xfrm>
            <a:off x="1420586" y="5766667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Client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49343-F4B5-3A29-B4D4-1552EF039FFE}"/>
              </a:ext>
            </a:extLst>
          </p:cNvPr>
          <p:cNvSpPr txBox="1"/>
          <p:nvPr/>
        </p:nvSpPr>
        <p:spPr>
          <a:xfrm>
            <a:off x="657998" y="217714"/>
            <a:ext cx="543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  <a:r>
              <a:rPr lang="en-EG" sz="2400" b="1" dirty="0"/>
              <a:t>ow ACME works?</a:t>
            </a:r>
          </a:p>
        </p:txBody>
      </p:sp>
    </p:spTree>
    <p:extLst>
      <p:ext uri="{BB962C8B-B14F-4D97-AF65-F5344CB8AC3E}">
        <p14:creationId xmlns:p14="http://schemas.microsoft.com/office/powerpoint/2010/main" val="9869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A6E4CA-7D25-A532-11B1-3BC122912F9E}"/>
              </a:ext>
            </a:extLst>
          </p:cNvPr>
          <p:cNvSpPr/>
          <p:nvPr/>
        </p:nvSpPr>
        <p:spPr>
          <a:xfrm>
            <a:off x="674914" y="827314"/>
            <a:ext cx="2732314" cy="2340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087FB1-D5F7-359F-FAD0-E1B29240411B}"/>
              </a:ext>
            </a:extLst>
          </p:cNvPr>
          <p:cNvSpPr/>
          <p:nvPr/>
        </p:nvSpPr>
        <p:spPr>
          <a:xfrm>
            <a:off x="8784772" y="767442"/>
            <a:ext cx="2732314" cy="2340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29324-F24D-23C8-7500-F183109E1E6D}"/>
              </a:ext>
            </a:extLst>
          </p:cNvPr>
          <p:cNvSpPr txBox="1"/>
          <p:nvPr/>
        </p:nvSpPr>
        <p:spPr>
          <a:xfrm>
            <a:off x="4501243" y="419882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HTTP01 Challenge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1A4511-071B-3C86-4801-91CE59EE2BF4}"/>
              </a:ext>
            </a:extLst>
          </p:cNvPr>
          <p:cNvCxnSpPr>
            <a:cxnSpLocks/>
          </p:cNvCxnSpPr>
          <p:nvPr/>
        </p:nvCxnSpPr>
        <p:spPr>
          <a:xfrm>
            <a:off x="3407228" y="1306286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E31069-63F2-42CF-8EF2-82D8ABAA39D3}"/>
              </a:ext>
            </a:extLst>
          </p:cNvPr>
          <p:cNvSpPr txBox="1"/>
          <p:nvPr/>
        </p:nvSpPr>
        <p:spPr>
          <a:xfrm>
            <a:off x="4038600" y="1044634"/>
            <a:ext cx="496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c</a:t>
            </a:r>
            <a:r>
              <a:rPr lang="en-EG" sz="1200" dirty="0"/>
              <a:t>ertificate request for forntend.mydomain.com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2EA70-FA44-EA1D-F6B7-2B1F49FF2F96}"/>
              </a:ext>
            </a:extLst>
          </p:cNvPr>
          <p:cNvCxnSpPr>
            <a:cxnSpLocks/>
          </p:cNvCxnSpPr>
          <p:nvPr/>
        </p:nvCxnSpPr>
        <p:spPr>
          <a:xfrm flipH="1">
            <a:off x="3407228" y="1807031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731BDB-4777-8F6E-EE2A-2277C0B525A2}"/>
              </a:ext>
            </a:extLst>
          </p:cNvPr>
          <p:cNvSpPr txBox="1"/>
          <p:nvPr/>
        </p:nvSpPr>
        <p:spPr>
          <a:xfrm>
            <a:off x="3439886" y="1480284"/>
            <a:ext cx="5845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Prove that you control the domain by provisioning an Endpoint with this &lt;token&gt;</a:t>
            </a:r>
            <a:endParaRPr lang="en-EG" sz="1100" dirty="0"/>
          </a:p>
        </p:txBody>
      </p:sp>
      <p:pic>
        <p:nvPicPr>
          <p:cNvPr id="18" name="Picture 17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3D32E9C8-2B7E-E1CA-3C9E-07DA24C7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8" y="3695238"/>
            <a:ext cx="2590801" cy="1450849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3C08CF9-05AC-C520-D98A-D85500C3C1DE}"/>
              </a:ext>
            </a:extLst>
          </p:cNvPr>
          <p:cNvCxnSpPr>
            <a:cxnSpLocks/>
            <a:stCxn id="6" idx="2"/>
            <a:endCxn id="26" idx="1"/>
          </p:cNvCxnSpPr>
          <p:nvPr/>
        </p:nvCxnSpPr>
        <p:spPr>
          <a:xfrm rot="16200000" flipH="1">
            <a:off x="2136761" y="3072052"/>
            <a:ext cx="1835305" cy="20266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936326-2971-1517-7EBE-CDEB213ADA78}"/>
              </a:ext>
            </a:extLst>
          </p:cNvPr>
          <p:cNvSpPr txBox="1"/>
          <p:nvPr/>
        </p:nvSpPr>
        <p:spPr>
          <a:xfrm>
            <a:off x="2070226" y="4728233"/>
            <a:ext cx="224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EG" sz="1200" dirty="0"/>
              <a:t>rovisioning the Endpoint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6A506-96C9-1FA9-9E00-3AD27C1C0728}"/>
              </a:ext>
            </a:extLst>
          </p:cNvPr>
          <p:cNvSpPr/>
          <p:nvPr/>
        </p:nvSpPr>
        <p:spPr>
          <a:xfrm>
            <a:off x="4067756" y="4860008"/>
            <a:ext cx="4085644" cy="28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http:// forntend.mydomain.com/.well-known/acme-challenge/&lt;token&gt;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3F555CA-EFA3-FD90-FC09-136EFCC64059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rot="5400000">
            <a:off x="8204577" y="3056695"/>
            <a:ext cx="1895177" cy="199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56D1FA3-9EDF-7B4D-2E87-C8040C1B99B0}"/>
              </a:ext>
            </a:extLst>
          </p:cNvPr>
          <p:cNvSpPr txBox="1"/>
          <p:nvPr/>
        </p:nvSpPr>
        <p:spPr>
          <a:xfrm>
            <a:off x="8570553" y="4642556"/>
            <a:ext cx="3918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400" dirty="0"/>
              <a:t>GET Request </a:t>
            </a:r>
          </a:p>
          <a:p>
            <a:endParaRPr lang="en-EG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83154D-1330-AB57-4953-47FCC445FD2A}"/>
              </a:ext>
            </a:extLst>
          </p:cNvPr>
          <p:cNvCxnSpPr>
            <a:cxnSpLocks/>
          </p:cNvCxnSpPr>
          <p:nvPr/>
        </p:nvCxnSpPr>
        <p:spPr>
          <a:xfrm>
            <a:off x="3407228" y="2285998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2461D-B76B-D45B-BDA8-AA23F3DB97E1}"/>
              </a:ext>
            </a:extLst>
          </p:cNvPr>
          <p:cNvSpPr txBox="1"/>
          <p:nvPr/>
        </p:nvSpPr>
        <p:spPr>
          <a:xfrm>
            <a:off x="4789715" y="1935529"/>
            <a:ext cx="39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EG" sz="1200" dirty="0"/>
              <a:t>he challenge is ready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C5C0B9-7BBE-96F4-5F43-BA06A4382DFC}"/>
              </a:ext>
            </a:extLst>
          </p:cNvPr>
          <p:cNvCxnSpPr/>
          <p:nvPr/>
        </p:nvCxnSpPr>
        <p:spPr>
          <a:xfrm flipH="1">
            <a:off x="3407228" y="2732315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187610-79C7-260A-6A9B-06D51D6185DC}"/>
              </a:ext>
            </a:extLst>
          </p:cNvPr>
          <p:cNvSpPr txBox="1"/>
          <p:nvPr/>
        </p:nvSpPr>
        <p:spPr>
          <a:xfrm>
            <a:off x="4898571" y="2408756"/>
            <a:ext cx="32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EG" sz="1200" dirty="0"/>
              <a:t>ssue the certificate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E07F67-403A-6930-FBE6-764441754DEB}"/>
              </a:ext>
            </a:extLst>
          </p:cNvPr>
          <p:cNvSpPr txBox="1"/>
          <p:nvPr/>
        </p:nvSpPr>
        <p:spPr>
          <a:xfrm rot="16200000">
            <a:off x="8993255" y="3853067"/>
            <a:ext cx="208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</a:t>
            </a:r>
            <a:r>
              <a:rPr lang="en-EG" sz="800" dirty="0"/>
              <a:t>alidate the provisioned endpoint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D0A53A-6D62-BB46-9B6D-4859C91B737D}"/>
              </a:ext>
            </a:extLst>
          </p:cNvPr>
          <p:cNvSpPr/>
          <p:nvPr/>
        </p:nvSpPr>
        <p:spPr>
          <a:xfrm>
            <a:off x="3860923" y="1087800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FE1A6E-C4B7-C73C-1068-B1F02FB1CBBA}"/>
              </a:ext>
            </a:extLst>
          </p:cNvPr>
          <p:cNvSpPr/>
          <p:nvPr/>
        </p:nvSpPr>
        <p:spPr>
          <a:xfrm>
            <a:off x="3545041" y="1530538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FBC2E9-B3AC-895D-5A4A-D9EEDC40C038}"/>
              </a:ext>
            </a:extLst>
          </p:cNvPr>
          <p:cNvSpPr/>
          <p:nvPr/>
        </p:nvSpPr>
        <p:spPr>
          <a:xfrm>
            <a:off x="2113770" y="3243942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97CED2-2F89-6F52-FC40-EB83A67FA732}"/>
              </a:ext>
            </a:extLst>
          </p:cNvPr>
          <p:cNvSpPr/>
          <p:nvPr/>
        </p:nvSpPr>
        <p:spPr>
          <a:xfrm>
            <a:off x="4582882" y="1970311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D37E4FD-36CE-179D-F073-C8837682E04A}"/>
              </a:ext>
            </a:extLst>
          </p:cNvPr>
          <p:cNvSpPr/>
          <p:nvPr/>
        </p:nvSpPr>
        <p:spPr>
          <a:xfrm>
            <a:off x="9914670" y="3156855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97BFA7-8672-472F-D91E-3D7B43DBF7F6}"/>
              </a:ext>
            </a:extLst>
          </p:cNvPr>
          <p:cNvSpPr/>
          <p:nvPr/>
        </p:nvSpPr>
        <p:spPr>
          <a:xfrm>
            <a:off x="4582882" y="250742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6</a:t>
            </a:r>
          </a:p>
        </p:txBody>
      </p:sp>
      <p:pic>
        <p:nvPicPr>
          <p:cNvPr id="1026" name="Picture 2" descr="GitHub - cert-manager/infrastructure: cert-manager infrastructure">
            <a:extLst>
              <a:ext uri="{FF2B5EF4-FFF2-40B4-BE49-F238E27FC236}">
                <a16:creationId xmlns:a16="http://schemas.microsoft.com/office/drawing/2014/main" id="{DA501DDB-C011-9BAB-5828-F15E543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89" y="1393194"/>
            <a:ext cx="973489" cy="9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ult HashiCorp | SUE Cloud &amp; IT Professionals">
            <a:extLst>
              <a:ext uri="{FF2B5EF4-FFF2-40B4-BE49-F238E27FC236}">
                <a16:creationId xmlns:a16="http://schemas.microsoft.com/office/drawing/2014/main" id="{DC0BF94E-1777-5EF7-C2F4-764C29D1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22" y="987940"/>
            <a:ext cx="1895177" cy="18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C10D7EF-FBC5-A664-19EA-96357CC9F4E5}"/>
              </a:ext>
            </a:extLst>
          </p:cNvPr>
          <p:cNvSpPr txBox="1"/>
          <p:nvPr/>
        </p:nvSpPr>
        <p:spPr>
          <a:xfrm>
            <a:off x="9213876" y="249688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2FD986-1B5C-1BC0-DE4C-D4B5613AB5BE}"/>
              </a:ext>
            </a:extLst>
          </p:cNvPr>
          <p:cNvSpPr txBox="1"/>
          <p:nvPr/>
        </p:nvSpPr>
        <p:spPr>
          <a:xfrm>
            <a:off x="1278190" y="258429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Client</a:t>
            </a:r>
          </a:p>
        </p:txBody>
      </p:sp>
    </p:spTree>
    <p:extLst>
      <p:ext uri="{BB962C8B-B14F-4D97-AF65-F5344CB8AC3E}">
        <p14:creationId xmlns:p14="http://schemas.microsoft.com/office/powerpoint/2010/main" val="124538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A6E4CA-7D25-A532-11B1-3BC122912F9E}"/>
              </a:ext>
            </a:extLst>
          </p:cNvPr>
          <p:cNvSpPr/>
          <p:nvPr/>
        </p:nvSpPr>
        <p:spPr>
          <a:xfrm>
            <a:off x="674914" y="827314"/>
            <a:ext cx="2732314" cy="2340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087FB1-D5F7-359F-FAD0-E1B29240411B}"/>
              </a:ext>
            </a:extLst>
          </p:cNvPr>
          <p:cNvSpPr/>
          <p:nvPr/>
        </p:nvSpPr>
        <p:spPr>
          <a:xfrm>
            <a:off x="8784772" y="767442"/>
            <a:ext cx="2732314" cy="2340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29324-F24D-23C8-7500-F183109E1E6D}"/>
              </a:ext>
            </a:extLst>
          </p:cNvPr>
          <p:cNvSpPr txBox="1"/>
          <p:nvPr/>
        </p:nvSpPr>
        <p:spPr>
          <a:xfrm>
            <a:off x="4501243" y="419882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DNS01 Challenge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1A4511-071B-3C86-4801-91CE59EE2BF4}"/>
              </a:ext>
            </a:extLst>
          </p:cNvPr>
          <p:cNvCxnSpPr>
            <a:cxnSpLocks/>
          </p:cNvCxnSpPr>
          <p:nvPr/>
        </p:nvCxnSpPr>
        <p:spPr>
          <a:xfrm>
            <a:off x="3407228" y="1306286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E31069-63F2-42CF-8EF2-82D8ABAA39D3}"/>
              </a:ext>
            </a:extLst>
          </p:cNvPr>
          <p:cNvSpPr txBox="1"/>
          <p:nvPr/>
        </p:nvSpPr>
        <p:spPr>
          <a:xfrm>
            <a:off x="4038600" y="1044634"/>
            <a:ext cx="496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c</a:t>
            </a:r>
            <a:r>
              <a:rPr lang="en-EG" sz="1200" dirty="0"/>
              <a:t>ertificate request for forntend.mydomain.com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2EA70-FA44-EA1D-F6B7-2B1F49FF2F96}"/>
              </a:ext>
            </a:extLst>
          </p:cNvPr>
          <p:cNvCxnSpPr>
            <a:cxnSpLocks/>
          </p:cNvCxnSpPr>
          <p:nvPr/>
        </p:nvCxnSpPr>
        <p:spPr>
          <a:xfrm flipH="1">
            <a:off x="3407228" y="1807031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731BDB-4777-8F6E-EE2A-2277C0B525A2}"/>
              </a:ext>
            </a:extLst>
          </p:cNvPr>
          <p:cNvSpPr txBox="1"/>
          <p:nvPr/>
        </p:nvSpPr>
        <p:spPr>
          <a:xfrm>
            <a:off x="3147328" y="1469093"/>
            <a:ext cx="5845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Prove that you control the domain by adding a TXT record with this &lt;token&gt;</a:t>
            </a:r>
            <a:endParaRPr lang="en-EG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83154D-1330-AB57-4953-47FCC445FD2A}"/>
              </a:ext>
            </a:extLst>
          </p:cNvPr>
          <p:cNvCxnSpPr>
            <a:cxnSpLocks/>
          </p:cNvCxnSpPr>
          <p:nvPr/>
        </p:nvCxnSpPr>
        <p:spPr>
          <a:xfrm>
            <a:off x="3407228" y="2285998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2461D-B76B-D45B-BDA8-AA23F3DB97E1}"/>
              </a:ext>
            </a:extLst>
          </p:cNvPr>
          <p:cNvSpPr txBox="1"/>
          <p:nvPr/>
        </p:nvSpPr>
        <p:spPr>
          <a:xfrm>
            <a:off x="4789715" y="1935529"/>
            <a:ext cx="39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EG" sz="1200" dirty="0"/>
              <a:t>he challenge is ready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C5C0B9-7BBE-96F4-5F43-BA06A4382DFC}"/>
              </a:ext>
            </a:extLst>
          </p:cNvPr>
          <p:cNvCxnSpPr/>
          <p:nvPr/>
        </p:nvCxnSpPr>
        <p:spPr>
          <a:xfrm flipH="1">
            <a:off x="3407228" y="2732315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187610-79C7-260A-6A9B-06D51D6185DC}"/>
              </a:ext>
            </a:extLst>
          </p:cNvPr>
          <p:cNvSpPr txBox="1"/>
          <p:nvPr/>
        </p:nvSpPr>
        <p:spPr>
          <a:xfrm>
            <a:off x="4898571" y="2408756"/>
            <a:ext cx="32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EG" sz="1200" dirty="0"/>
              <a:t>ssue the certificate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D0A53A-6D62-BB46-9B6D-4859C91B737D}"/>
              </a:ext>
            </a:extLst>
          </p:cNvPr>
          <p:cNvSpPr/>
          <p:nvPr/>
        </p:nvSpPr>
        <p:spPr>
          <a:xfrm>
            <a:off x="3860923" y="1087800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FE1A6E-C4B7-C73C-1068-B1F02FB1CBBA}"/>
              </a:ext>
            </a:extLst>
          </p:cNvPr>
          <p:cNvSpPr/>
          <p:nvPr/>
        </p:nvSpPr>
        <p:spPr>
          <a:xfrm>
            <a:off x="3472545" y="1508740"/>
            <a:ext cx="174648" cy="1697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FBC2E9-B3AC-895D-5A4A-D9EEDC40C038}"/>
              </a:ext>
            </a:extLst>
          </p:cNvPr>
          <p:cNvSpPr/>
          <p:nvPr/>
        </p:nvSpPr>
        <p:spPr>
          <a:xfrm>
            <a:off x="2189972" y="3243942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97CED2-2F89-6F52-FC40-EB83A67FA732}"/>
              </a:ext>
            </a:extLst>
          </p:cNvPr>
          <p:cNvSpPr/>
          <p:nvPr/>
        </p:nvSpPr>
        <p:spPr>
          <a:xfrm>
            <a:off x="4582882" y="1970311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D37E4FD-36CE-179D-F073-C8837682E04A}"/>
              </a:ext>
            </a:extLst>
          </p:cNvPr>
          <p:cNvSpPr/>
          <p:nvPr/>
        </p:nvSpPr>
        <p:spPr>
          <a:xfrm>
            <a:off x="9947659" y="3143311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97BFA7-8672-472F-D91E-3D7B43DBF7F6}"/>
              </a:ext>
            </a:extLst>
          </p:cNvPr>
          <p:cNvSpPr/>
          <p:nvPr/>
        </p:nvSpPr>
        <p:spPr>
          <a:xfrm>
            <a:off x="4582882" y="250742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6</a:t>
            </a:r>
          </a:p>
        </p:txBody>
      </p:sp>
      <p:pic>
        <p:nvPicPr>
          <p:cNvPr id="1026" name="Picture 2" descr="GitHub - cert-manager/infrastructure: cert-manager infrastructure">
            <a:extLst>
              <a:ext uri="{FF2B5EF4-FFF2-40B4-BE49-F238E27FC236}">
                <a16:creationId xmlns:a16="http://schemas.microsoft.com/office/drawing/2014/main" id="{DA501DDB-C011-9BAB-5828-F15E543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89" y="1393194"/>
            <a:ext cx="973489" cy="9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ult HashiCorp | SUE Cloud &amp; IT Professionals">
            <a:extLst>
              <a:ext uri="{FF2B5EF4-FFF2-40B4-BE49-F238E27FC236}">
                <a16:creationId xmlns:a16="http://schemas.microsoft.com/office/drawing/2014/main" id="{DC0BF94E-1777-5EF7-C2F4-764C29D1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22" y="987940"/>
            <a:ext cx="1895177" cy="18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C10D7EF-FBC5-A664-19EA-96357CC9F4E5}"/>
              </a:ext>
            </a:extLst>
          </p:cNvPr>
          <p:cNvSpPr txBox="1"/>
          <p:nvPr/>
        </p:nvSpPr>
        <p:spPr>
          <a:xfrm>
            <a:off x="9213876" y="249688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2FD986-1B5C-1BC0-DE4C-D4B5613AB5BE}"/>
              </a:ext>
            </a:extLst>
          </p:cNvPr>
          <p:cNvSpPr txBox="1"/>
          <p:nvPr/>
        </p:nvSpPr>
        <p:spPr>
          <a:xfrm>
            <a:off x="1278190" y="258429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ACME Client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255FDC8-2A26-EA66-D012-FDDC0D6D51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7116" y="3141296"/>
            <a:ext cx="3342459" cy="1935375"/>
          </a:xfrm>
          <a:prstGeom prst="bentConnector3">
            <a:avLst>
              <a:gd name="adj1" fmla="val -1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B671A5F-0072-6AC1-570E-F833C398BDC1}"/>
              </a:ext>
            </a:extLst>
          </p:cNvPr>
          <p:cNvCxnSpPr>
            <a:cxnSpLocks/>
            <a:stCxn id="6" idx="2"/>
            <a:endCxn id="2052" idx="1"/>
          </p:cNvCxnSpPr>
          <p:nvPr/>
        </p:nvCxnSpPr>
        <p:spPr>
          <a:xfrm rot="16200000" flipH="1">
            <a:off x="2905104" y="2303710"/>
            <a:ext cx="1908929" cy="3636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5E5E44-0D94-F991-6396-DE7784F3D320}"/>
              </a:ext>
            </a:extLst>
          </p:cNvPr>
          <p:cNvSpPr txBox="1"/>
          <p:nvPr/>
        </p:nvSpPr>
        <p:spPr>
          <a:xfrm rot="16200000">
            <a:off x="8987046" y="3874142"/>
            <a:ext cx="208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EG" sz="1200" dirty="0"/>
              <a:t>alidate the TXT Record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F9F80-9433-A1AE-BA0E-45A8027A5AEA}"/>
              </a:ext>
            </a:extLst>
          </p:cNvPr>
          <p:cNvSpPr txBox="1"/>
          <p:nvPr/>
        </p:nvSpPr>
        <p:spPr>
          <a:xfrm rot="16200000">
            <a:off x="1472984" y="4192551"/>
            <a:ext cx="143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Adding TXT Record</a:t>
            </a:r>
            <a:endParaRPr lang="en-EG" sz="1200" dirty="0"/>
          </a:p>
        </p:txBody>
      </p:sp>
      <p:pic>
        <p:nvPicPr>
          <p:cNvPr id="2052" name="Picture 4" descr="Amazon Route 53 | AWS News Blog">
            <a:extLst>
              <a:ext uri="{FF2B5EF4-FFF2-40B4-BE49-F238E27FC236}">
                <a16:creationId xmlns:a16="http://schemas.microsoft.com/office/drawing/2014/main" id="{B1D74D62-5E36-6E67-5A5A-FD98EDE7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65" y="4528460"/>
            <a:ext cx="1169051" cy="109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3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2C82E3-7337-A462-EF75-7051F57EE37A}"/>
              </a:ext>
            </a:extLst>
          </p:cNvPr>
          <p:cNvSpPr/>
          <p:nvPr/>
        </p:nvSpPr>
        <p:spPr>
          <a:xfrm>
            <a:off x="666199" y="797004"/>
            <a:ext cx="2732314" cy="2340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CEB4A0-662A-DAAC-0867-C4A80B3E211A}"/>
              </a:ext>
            </a:extLst>
          </p:cNvPr>
          <p:cNvSpPr/>
          <p:nvPr/>
        </p:nvSpPr>
        <p:spPr>
          <a:xfrm>
            <a:off x="8784772" y="767442"/>
            <a:ext cx="2732314" cy="2340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6BFB3F-3108-727A-EC37-8E7F9BA58688}"/>
              </a:ext>
            </a:extLst>
          </p:cNvPr>
          <p:cNvCxnSpPr>
            <a:cxnSpLocks/>
          </p:cNvCxnSpPr>
          <p:nvPr/>
        </p:nvCxnSpPr>
        <p:spPr>
          <a:xfrm>
            <a:off x="3407228" y="1343357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3DDC7B-12C8-0102-3835-AA909526D1E1}"/>
              </a:ext>
            </a:extLst>
          </p:cNvPr>
          <p:cNvSpPr txBox="1"/>
          <p:nvPr/>
        </p:nvSpPr>
        <p:spPr>
          <a:xfrm>
            <a:off x="3738925" y="1044857"/>
            <a:ext cx="496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Authenticates with vault </a:t>
            </a:r>
            <a:endParaRPr lang="en-EG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F8424-5E34-8DD8-7B94-093B97ECAADA}"/>
              </a:ext>
            </a:extLst>
          </p:cNvPr>
          <p:cNvCxnSpPr>
            <a:cxnSpLocks/>
          </p:cNvCxnSpPr>
          <p:nvPr/>
        </p:nvCxnSpPr>
        <p:spPr>
          <a:xfrm flipH="1">
            <a:off x="3407228" y="1807031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2AC1C-DFAA-4739-862A-A888915017AD}"/>
              </a:ext>
            </a:extLst>
          </p:cNvPr>
          <p:cNvSpPr txBox="1"/>
          <p:nvPr/>
        </p:nvSpPr>
        <p:spPr>
          <a:xfrm>
            <a:off x="3439886" y="1480284"/>
            <a:ext cx="5845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verifies the identity then generate a token   </a:t>
            </a:r>
            <a:endParaRPr lang="en-EG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07D580-18CD-70A4-956D-B88B8A03EE7F}"/>
              </a:ext>
            </a:extLst>
          </p:cNvPr>
          <p:cNvCxnSpPr>
            <a:cxnSpLocks/>
          </p:cNvCxnSpPr>
          <p:nvPr/>
        </p:nvCxnSpPr>
        <p:spPr>
          <a:xfrm>
            <a:off x="3407228" y="2285998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CDF606-9848-A46E-7029-761F991FE6F5}"/>
              </a:ext>
            </a:extLst>
          </p:cNvPr>
          <p:cNvSpPr txBox="1"/>
          <p:nvPr/>
        </p:nvSpPr>
        <p:spPr>
          <a:xfrm>
            <a:off x="3761216" y="1956415"/>
            <a:ext cx="39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a CSR </a:t>
            </a:r>
            <a:endParaRPr lang="en-EG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0A12B6-FB49-3DF5-4A57-3E803DD96841}"/>
              </a:ext>
            </a:extLst>
          </p:cNvPr>
          <p:cNvCxnSpPr/>
          <p:nvPr/>
        </p:nvCxnSpPr>
        <p:spPr>
          <a:xfrm flipH="1">
            <a:off x="3407228" y="2732315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252B8F-B291-B60E-FE40-0BCF377E5C6A}"/>
              </a:ext>
            </a:extLst>
          </p:cNvPr>
          <p:cNvSpPr txBox="1"/>
          <p:nvPr/>
        </p:nvSpPr>
        <p:spPr>
          <a:xfrm>
            <a:off x="3770282" y="2358747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Validates the CSR against the created role then I</a:t>
            </a:r>
            <a:r>
              <a:rPr lang="en-EG" sz="1200" dirty="0"/>
              <a:t>ssue the certificate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6CE289-F0CF-B0A6-EDCD-2327876C3225}"/>
              </a:ext>
            </a:extLst>
          </p:cNvPr>
          <p:cNvSpPr/>
          <p:nvPr/>
        </p:nvSpPr>
        <p:spPr>
          <a:xfrm>
            <a:off x="3564361" y="1087800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2BDD1C-BA9A-059B-125D-A61EB49FE83C}"/>
              </a:ext>
            </a:extLst>
          </p:cNvPr>
          <p:cNvSpPr/>
          <p:nvPr/>
        </p:nvSpPr>
        <p:spPr>
          <a:xfrm>
            <a:off x="3545041" y="1530538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3DFD8-7DC3-6D01-6381-85CA3AF051F2}"/>
              </a:ext>
            </a:extLst>
          </p:cNvPr>
          <p:cNvSpPr/>
          <p:nvPr/>
        </p:nvSpPr>
        <p:spPr>
          <a:xfrm>
            <a:off x="3545041" y="199477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0F1B0-D19C-75CB-F883-B8AACCC125D3}"/>
              </a:ext>
            </a:extLst>
          </p:cNvPr>
          <p:cNvSpPr/>
          <p:nvPr/>
        </p:nvSpPr>
        <p:spPr>
          <a:xfrm>
            <a:off x="3554383" y="242853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4</a:t>
            </a:r>
          </a:p>
        </p:txBody>
      </p:sp>
      <p:pic>
        <p:nvPicPr>
          <p:cNvPr id="18" name="Picture 6" descr="Vault HashiCorp | SUE Cloud &amp; IT Professionals">
            <a:extLst>
              <a:ext uri="{FF2B5EF4-FFF2-40B4-BE49-F238E27FC236}">
                <a16:creationId xmlns:a16="http://schemas.microsoft.com/office/drawing/2014/main" id="{AA63C957-33ED-505F-A9A4-4481428F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26" y="859442"/>
            <a:ext cx="1895177" cy="18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91C474-4FBE-DA83-87DA-E7FE71F02A1A}"/>
              </a:ext>
            </a:extLst>
          </p:cNvPr>
          <p:cNvSpPr txBox="1"/>
          <p:nvPr/>
        </p:nvSpPr>
        <p:spPr>
          <a:xfrm>
            <a:off x="1521839" y="1716178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0A50B-53B1-18FD-474A-F11607DD3331}"/>
              </a:ext>
            </a:extLst>
          </p:cNvPr>
          <p:cNvSpPr txBox="1"/>
          <p:nvPr/>
        </p:nvSpPr>
        <p:spPr>
          <a:xfrm>
            <a:off x="9421587" y="2497246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Vault PKI</a:t>
            </a:r>
          </a:p>
        </p:txBody>
      </p:sp>
    </p:spTree>
    <p:extLst>
      <p:ext uri="{BB962C8B-B14F-4D97-AF65-F5344CB8AC3E}">
        <p14:creationId xmlns:p14="http://schemas.microsoft.com/office/powerpoint/2010/main" val="393284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410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Calibri</vt:lpstr>
      <vt:lpstr>Courier New</vt:lpstr>
      <vt:lpstr>var(--font-display)</vt:lpstr>
      <vt:lpstr>Office Theme</vt:lpstr>
      <vt:lpstr>WHAT IS ACME</vt:lpstr>
      <vt:lpstr>Why use ACME?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Eldesoki, Vodafone</dc:creator>
  <cp:lastModifiedBy>Ahmed Eldesoki, Vodafone</cp:lastModifiedBy>
  <cp:revision>4</cp:revision>
  <dcterms:created xsi:type="dcterms:W3CDTF">2024-03-05T14:16:06Z</dcterms:created>
  <dcterms:modified xsi:type="dcterms:W3CDTF">2024-04-01T10:00:19Z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2024-03-07T12:11:28Z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dcd03d9d-76c2-4910-acbd-e70da7510c13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