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57" r:id="rId4"/>
    <p:sldId id="262" r:id="rId5"/>
    <p:sldId id="263" r:id="rId6"/>
    <p:sldId id="264" r:id="rId7"/>
    <p:sldId id="265" r:id="rId8"/>
    <p:sldId id="258" r:id="rId9"/>
    <p:sldId id="259" r:id="rId10"/>
    <p:sldId id="260" r:id="rId11"/>
    <p:sldId id="261" r:id="rId12"/>
    <p:sldId id="266" r:id="rId13"/>
  </p:sldIdLst>
  <p:sldSz cx="12192000" cy="6858000"/>
  <p:notesSz cx="6858000" cy="9144000"/>
  <p:defaultTextStyle>
    <a:defPPr>
      <a:defRPr lang="en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E15775-61A3-3946-84FF-9679302BCC3A}" v="7" dt="2024-03-19T12:56:06.3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00"/>
    <p:restoredTop sz="94584"/>
  </p:normalViewPr>
  <p:slideViewPr>
    <p:cSldViewPr snapToGrid="0">
      <p:cViewPr varScale="1">
        <p:scale>
          <a:sx n="84" d="100"/>
          <a:sy n="84" d="100"/>
        </p:scale>
        <p:origin x="200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B4CDE6-6126-F94D-86BB-1799BD60D614}" type="doc">
      <dgm:prSet loTypeId="urn:microsoft.com/office/officeart/2005/8/layout/cycle2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D241B89-109C-E34F-A350-C39FEDB618A7}">
      <dgm:prSet phldrT="[Text]"/>
      <dgm:spPr/>
      <dgm:t>
        <a:bodyPr/>
        <a:lstStyle/>
        <a:p>
          <a:pPr rtl="0"/>
          <a:r>
            <a:rPr lang="en-US" dirty="0"/>
            <a:t>Generate Root CA </a:t>
          </a:r>
        </a:p>
      </dgm:t>
    </dgm:pt>
    <dgm:pt modelId="{F05F5436-B92A-AD42-BD97-27A594872403}" type="parTrans" cxnId="{3797CBA2-BFF6-5647-91FC-3DA193299045}">
      <dgm:prSet/>
      <dgm:spPr/>
      <dgm:t>
        <a:bodyPr/>
        <a:lstStyle/>
        <a:p>
          <a:endParaRPr lang="en-US"/>
        </a:p>
      </dgm:t>
    </dgm:pt>
    <dgm:pt modelId="{92114CF8-8C2F-9C41-8DE1-38493EB39373}" type="sibTrans" cxnId="{3797CBA2-BFF6-5647-91FC-3DA193299045}">
      <dgm:prSet/>
      <dgm:spPr/>
      <dgm:t>
        <a:bodyPr/>
        <a:lstStyle/>
        <a:p>
          <a:endParaRPr lang="en-US"/>
        </a:p>
      </dgm:t>
    </dgm:pt>
    <dgm:pt modelId="{9CA1A8E0-6DE7-2C4C-97B8-9B7714EF7885}">
      <dgm:prSet phldrT="[Text]"/>
      <dgm:spPr/>
      <dgm:t>
        <a:bodyPr/>
        <a:lstStyle/>
        <a:p>
          <a:pPr rtl="0"/>
          <a:r>
            <a:rPr lang="en-US" dirty="0"/>
            <a:t>Generate Intermediate CA</a:t>
          </a:r>
        </a:p>
      </dgm:t>
    </dgm:pt>
    <dgm:pt modelId="{A0D6D000-30B1-DC4A-817E-2DF46CEE2984}" type="parTrans" cxnId="{0A5954A5-5548-BD4A-8853-89B1B1960C15}">
      <dgm:prSet/>
      <dgm:spPr/>
      <dgm:t>
        <a:bodyPr/>
        <a:lstStyle/>
        <a:p>
          <a:endParaRPr lang="en-US"/>
        </a:p>
      </dgm:t>
    </dgm:pt>
    <dgm:pt modelId="{CC8D503C-D8C2-CB41-8F62-392955EAFF32}" type="sibTrans" cxnId="{0A5954A5-5548-BD4A-8853-89B1B1960C15}">
      <dgm:prSet/>
      <dgm:spPr/>
      <dgm:t>
        <a:bodyPr/>
        <a:lstStyle/>
        <a:p>
          <a:endParaRPr lang="en-US"/>
        </a:p>
      </dgm:t>
    </dgm:pt>
    <dgm:pt modelId="{31CEC47C-D708-6448-B84D-EDB57AAA465D}">
      <dgm:prSet phldrT="[Text]"/>
      <dgm:spPr/>
      <dgm:t>
        <a:bodyPr/>
        <a:lstStyle/>
        <a:p>
          <a:pPr rtl="0"/>
          <a:r>
            <a:rPr lang="en-US" dirty="0"/>
            <a:t>Create a Role</a:t>
          </a:r>
        </a:p>
      </dgm:t>
    </dgm:pt>
    <dgm:pt modelId="{232C58A4-AEB9-8B44-95E4-07A178FE284E}" type="parTrans" cxnId="{E9FBD45E-0F08-684B-8170-E0B5850B260C}">
      <dgm:prSet/>
      <dgm:spPr/>
      <dgm:t>
        <a:bodyPr/>
        <a:lstStyle/>
        <a:p>
          <a:endParaRPr lang="en-US"/>
        </a:p>
      </dgm:t>
    </dgm:pt>
    <dgm:pt modelId="{74E175AD-CB4F-C04B-9FF8-98F902167674}" type="sibTrans" cxnId="{E9FBD45E-0F08-684B-8170-E0B5850B260C}">
      <dgm:prSet/>
      <dgm:spPr/>
      <dgm:t>
        <a:bodyPr/>
        <a:lstStyle/>
        <a:p>
          <a:endParaRPr lang="en-US"/>
        </a:p>
      </dgm:t>
    </dgm:pt>
    <dgm:pt modelId="{669A2950-70D5-D540-83A9-56207603C0F8}">
      <dgm:prSet phldrT="[Text]"/>
      <dgm:spPr/>
      <dgm:t>
        <a:bodyPr/>
        <a:lstStyle/>
        <a:p>
          <a:pPr rtl="0"/>
          <a:r>
            <a:rPr lang="en-US" dirty="0"/>
            <a:t>Request a certificate</a:t>
          </a:r>
        </a:p>
      </dgm:t>
    </dgm:pt>
    <dgm:pt modelId="{E692D7EF-6899-1E45-9DB2-8E6A0CEFDDC8}" type="parTrans" cxnId="{5659E79D-FC24-2249-A87A-AADA6C050376}">
      <dgm:prSet/>
      <dgm:spPr/>
      <dgm:t>
        <a:bodyPr/>
        <a:lstStyle/>
        <a:p>
          <a:endParaRPr lang="en-US"/>
        </a:p>
      </dgm:t>
    </dgm:pt>
    <dgm:pt modelId="{DBDEB98B-7EA7-A34D-B8EF-D35BB98E5354}" type="sibTrans" cxnId="{5659E79D-FC24-2249-A87A-AADA6C050376}">
      <dgm:prSet/>
      <dgm:spPr/>
      <dgm:t>
        <a:bodyPr/>
        <a:lstStyle/>
        <a:p>
          <a:endParaRPr lang="en-US"/>
        </a:p>
      </dgm:t>
    </dgm:pt>
    <dgm:pt modelId="{C3644A01-9476-7F43-A2C6-2E76136628A6}">
      <dgm:prSet phldrT="[Text]"/>
      <dgm:spPr/>
      <dgm:t>
        <a:bodyPr/>
        <a:lstStyle/>
        <a:p>
          <a:pPr rtl="0"/>
          <a:r>
            <a:rPr lang="en-US" dirty="0"/>
            <a:t>Hardening Zabbix </a:t>
          </a:r>
        </a:p>
      </dgm:t>
    </dgm:pt>
    <dgm:pt modelId="{828E8E69-3DE9-BB41-8A77-267C94AD2ACD}" type="parTrans" cxnId="{B175EF3C-E8F5-244C-9012-FDDB16E95975}">
      <dgm:prSet/>
      <dgm:spPr/>
      <dgm:t>
        <a:bodyPr/>
        <a:lstStyle/>
        <a:p>
          <a:endParaRPr lang="en-US"/>
        </a:p>
      </dgm:t>
    </dgm:pt>
    <dgm:pt modelId="{C0C31CC5-0FB4-A740-8D3E-77A346C8FBED}" type="sibTrans" cxnId="{B175EF3C-E8F5-244C-9012-FDDB16E95975}">
      <dgm:prSet/>
      <dgm:spPr/>
      <dgm:t>
        <a:bodyPr/>
        <a:lstStyle/>
        <a:p>
          <a:pPr rtl="0"/>
          <a:endParaRPr lang="en-US" dirty="0"/>
        </a:p>
      </dgm:t>
    </dgm:pt>
    <dgm:pt modelId="{D522D3BB-E238-844C-A830-4B83E35A570C}" type="pres">
      <dgm:prSet presAssocID="{25B4CDE6-6126-F94D-86BB-1799BD60D614}" presName="cycle" presStyleCnt="0">
        <dgm:presLayoutVars>
          <dgm:dir/>
          <dgm:resizeHandles val="exact"/>
        </dgm:presLayoutVars>
      </dgm:prSet>
      <dgm:spPr/>
    </dgm:pt>
    <dgm:pt modelId="{89B37CAF-9BE0-E34C-B225-ACD6A8866026}" type="pres">
      <dgm:prSet presAssocID="{AD241B89-109C-E34F-A350-C39FEDB618A7}" presName="node" presStyleLbl="node1" presStyleIdx="0" presStyleCnt="5">
        <dgm:presLayoutVars>
          <dgm:bulletEnabled val="1"/>
        </dgm:presLayoutVars>
      </dgm:prSet>
      <dgm:spPr/>
    </dgm:pt>
    <dgm:pt modelId="{C5AC7726-28A5-1040-BA13-75ED8C12DCD3}" type="pres">
      <dgm:prSet presAssocID="{92114CF8-8C2F-9C41-8DE1-38493EB39373}" presName="sibTrans" presStyleLbl="sibTrans2D1" presStyleIdx="0" presStyleCnt="5"/>
      <dgm:spPr/>
    </dgm:pt>
    <dgm:pt modelId="{220C9CE7-DBAA-9348-A723-EE1FE5CC7CC0}" type="pres">
      <dgm:prSet presAssocID="{92114CF8-8C2F-9C41-8DE1-38493EB39373}" presName="connectorText" presStyleLbl="sibTrans2D1" presStyleIdx="0" presStyleCnt="5"/>
      <dgm:spPr/>
    </dgm:pt>
    <dgm:pt modelId="{E880F738-9835-954C-8DE6-CCA013EBC3A2}" type="pres">
      <dgm:prSet presAssocID="{9CA1A8E0-6DE7-2C4C-97B8-9B7714EF7885}" presName="node" presStyleLbl="node1" presStyleIdx="1" presStyleCnt="5">
        <dgm:presLayoutVars>
          <dgm:bulletEnabled val="1"/>
        </dgm:presLayoutVars>
      </dgm:prSet>
      <dgm:spPr/>
    </dgm:pt>
    <dgm:pt modelId="{DF2F7F6D-B85B-5E4C-8FEC-78F8DD21D2C2}" type="pres">
      <dgm:prSet presAssocID="{CC8D503C-D8C2-CB41-8F62-392955EAFF32}" presName="sibTrans" presStyleLbl="sibTrans2D1" presStyleIdx="1" presStyleCnt="5"/>
      <dgm:spPr/>
    </dgm:pt>
    <dgm:pt modelId="{8771ABEB-01BF-E24E-BBE5-2E1FD2B221FC}" type="pres">
      <dgm:prSet presAssocID="{CC8D503C-D8C2-CB41-8F62-392955EAFF32}" presName="connectorText" presStyleLbl="sibTrans2D1" presStyleIdx="1" presStyleCnt="5"/>
      <dgm:spPr/>
    </dgm:pt>
    <dgm:pt modelId="{8AC6757A-7A26-1F47-A31C-ADC4F9A9E8DD}" type="pres">
      <dgm:prSet presAssocID="{31CEC47C-D708-6448-B84D-EDB57AAA465D}" presName="node" presStyleLbl="node1" presStyleIdx="2" presStyleCnt="5">
        <dgm:presLayoutVars>
          <dgm:bulletEnabled val="1"/>
        </dgm:presLayoutVars>
      </dgm:prSet>
      <dgm:spPr/>
    </dgm:pt>
    <dgm:pt modelId="{1DF04B9C-714D-FE4B-86DD-E018ED08355A}" type="pres">
      <dgm:prSet presAssocID="{74E175AD-CB4F-C04B-9FF8-98F902167674}" presName="sibTrans" presStyleLbl="sibTrans2D1" presStyleIdx="2" presStyleCnt="5"/>
      <dgm:spPr/>
    </dgm:pt>
    <dgm:pt modelId="{3E4FE0B1-17C0-0C45-8254-C1A5388D888F}" type="pres">
      <dgm:prSet presAssocID="{74E175AD-CB4F-C04B-9FF8-98F902167674}" presName="connectorText" presStyleLbl="sibTrans2D1" presStyleIdx="2" presStyleCnt="5"/>
      <dgm:spPr/>
    </dgm:pt>
    <dgm:pt modelId="{8F137269-D75A-7241-8636-AD57E891B26A}" type="pres">
      <dgm:prSet presAssocID="{669A2950-70D5-D540-83A9-56207603C0F8}" presName="node" presStyleLbl="node1" presStyleIdx="3" presStyleCnt="5">
        <dgm:presLayoutVars>
          <dgm:bulletEnabled val="1"/>
        </dgm:presLayoutVars>
      </dgm:prSet>
      <dgm:spPr/>
    </dgm:pt>
    <dgm:pt modelId="{F22EA61A-54D6-A74C-ACA6-FC2E548CDB37}" type="pres">
      <dgm:prSet presAssocID="{DBDEB98B-7EA7-A34D-B8EF-D35BB98E5354}" presName="sibTrans" presStyleLbl="sibTrans2D1" presStyleIdx="3" presStyleCnt="5"/>
      <dgm:spPr/>
    </dgm:pt>
    <dgm:pt modelId="{62A67E51-DE8F-8B49-B95A-172B20E7BAEC}" type="pres">
      <dgm:prSet presAssocID="{DBDEB98B-7EA7-A34D-B8EF-D35BB98E5354}" presName="connectorText" presStyleLbl="sibTrans2D1" presStyleIdx="3" presStyleCnt="5"/>
      <dgm:spPr/>
    </dgm:pt>
    <dgm:pt modelId="{2E06201F-3011-A94C-88DB-E35326B00269}" type="pres">
      <dgm:prSet presAssocID="{C3644A01-9476-7F43-A2C6-2E76136628A6}" presName="node" presStyleLbl="node1" presStyleIdx="4" presStyleCnt="5">
        <dgm:presLayoutVars>
          <dgm:bulletEnabled val="1"/>
        </dgm:presLayoutVars>
      </dgm:prSet>
      <dgm:spPr/>
    </dgm:pt>
    <dgm:pt modelId="{7397573E-24F3-6743-8205-AA7C5BDF6C33}" type="pres">
      <dgm:prSet presAssocID="{C0C31CC5-0FB4-A740-8D3E-77A346C8FBED}" presName="sibTrans" presStyleLbl="sibTrans2D1" presStyleIdx="4" presStyleCnt="5" custAng="998537" custScaleX="17313" custScaleY="10306" custLinFactX="-22769" custLinFactY="-100000" custLinFactNeighborX="-100000" custLinFactNeighborY="-183449"/>
      <dgm:spPr/>
    </dgm:pt>
    <dgm:pt modelId="{708F9FD6-38B5-B34C-939A-F9AC1272A029}" type="pres">
      <dgm:prSet presAssocID="{C0C31CC5-0FB4-A740-8D3E-77A346C8FBED}" presName="connectorText" presStyleLbl="sibTrans2D1" presStyleIdx="4" presStyleCnt="5"/>
      <dgm:spPr/>
    </dgm:pt>
  </dgm:ptLst>
  <dgm:cxnLst>
    <dgm:cxn modelId="{AF1A2F01-6668-F544-A0DC-A62BE4D742F0}" type="presOf" srcId="{9CA1A8E0-6DE7-2C4C-97B8-9B7714EF7885}" destId="{E880F738-9835-954C-8DE6-CCA013EBC3A2}" srcOrd="0" destOrd="0" presId="urn:microsoft.com/office/officeart/2005/8/layout/cycle2"/>
    <dgm:cxn modelId="{C9448A10-E634-9744-9D2A-7C382B3C544E}" type="presOf" srcId="{92114CF8-8C2F-9C41-8DE1-38493EB39373}" destId="{220C9CE7-DBAA-9348-A723-EE1FE5CC7CC0}" srcOrd="1" destOrd="0" presId="urn:microsoft.com/office/officeart/2005/8/layout/cycle2"/>
    <dgm:cxn modelId="{1A44FB3B-DF31-6B41-ABBF-FA45FDD27DE0}" type="presOf" srcId="{C0C31CC5-0FB4-A740-8D3E-77A346C8FBED}" destId="{7397573E-24F3-6743-8205-AA7C5BDF6C33}" srcOrd="0" destOrd="0" presId="urn:microsoft.com/office/officeart/2005/8/layout/cycle2"/>
    <dgm:cxn modelId="{B175EF3C-E8F5-244C-9012-FDDB16E95975}" srcId="{25B4CDE6-6126-F94D-86BB-1799BD60D614}" destId="{C3644A01-9476-7F43-A2C6-2E76136628A6}" srcOrd="4" destOrd="0" parTransId="{828E8E69-3DE9-BB41-8A77-267C94AD2ACD}" sibTransId="{C0C31CC5-0FB4-A740-8D3E-77A346C8FBED}"/>
    <dgm:cxn modelId="{38155B3E-D7E7-0545-951E-3404E69A20C2}" type="presOf" srcId="{92114CF8-8C2F-9C41-8DE1-38493EB39373}" destId="{C5AC7726-28A5-1040-BA13-75ED8C12DCD3}" srcOrd="0" destOrd="0" presId="urn:microsoft.com/office/officeart/2005/8/layout/cycle2"/>
    <dgm:cxn modelId="{E9FBD45E-0F08-684B-8170-E0B5850B260C}" srcId="{25B4CDE6-6126-F94D-86BB-1799BD60D614}" destId="{31CEC47C-D708-6448-B84D-EDB57AAA465D}" srcOrd="2" destOrd="0" parTransId="{232C58A4-AEB9-8B44-95E4-07A178FE284E}" sibTransId="{74E175AD-CB4F-C04B-9FF8-98F902167674}"/>
    <dgm:cxn modelId="{C3EA266F-68D6-FB48-B9BF-6AA9208FE2CF}" type="presOf" srcId="{25B4CDE6-6126-F94D-86BB-1799BD60D614}" destId="{D522D3BB-E238-844C-A830-4B83E35A570C}" srcOrd="0" destOrd="0" presId="urn:microsoft.com/office/officeart/2005/8/layout/cycle2"/>
    <dgm:cxn modelId="{B53C1A7D-2503-DA45-A08E-7E12362EFC80}" type="presOf" srcId="{74E175AD-CB4F-C04B-9FF8-98F902167674}" destId="{3E4FE0B1-17C0-0C45-8254-C1A5388D888F}" srcOrd="1" destOrd="0" presId="urn:microsoft.com/office/officeart/2005/8/layout/cycle2"/>
    <dgm:cxn modelId="{0C4C3D7D-C622-444F-933A-2C94B6A2E701}" type="presOf" srcId="{31CEC47C-D708-6448-B84D-EDB57AAA465D}" destId="{8AC6757A-7A26-1F47-A31C-ADC4F9A9E8DD}" srcOrd="0" destOrd="0" presId="urn:microsoft.com/office/officeart/2005/8/layout/cycle2"/>
    <dgm:cxn modelId="{AF1CCD7F-0653-2C4D-8C10-98179EE9A615}" type="presOf" srcId="{DBDEB98B-7EA7-A34D-B8EF-D35BB98E5354}" destId="{F22EA61A-54D6-A74C-ACA6-FC2E548CDB37}" srcOrd="0" destOrd="0" presId="urn:microsoft.com/office/officeart/2005/8/layout/cycle2"/>
    <dgm:cxn modelId="{5659E79D-FC24-2249-A87A-AADA6C050376}" srcId="{25B4CDE6-6126-F94D-86BB-1799BD60D614}" destId="{669A2950-70D5-D540-83A9-56207603C0F8}" srcOrd="3" destOrd="0" parTransId="{E692D7EF-6899-1E45-9DB2-8E6A0CEFDDC8}" sibTransId="{DBDEB98B-7EA7-A34D-B8EF-D35BB98E5354}"/>
    <dgm:cxn modelId="{F6062EA1-AB5F-164E-9DB1-D3821B7A8E1D}" type="presOf" srcId="{DBDEB98B-7EA7-A34D-B8EF-D35BB98E5354}" destId="{62A67E51-DE8F-8B49-B95A-172B20E7BAEC}" srcOrd="1" destOrd="0" presId="urn:microsoft.com/office/officeart/2005/8/layout/cycle2"/>
    <dgm:cxn modelId="{3797CBA2-BFF6-5647-91FC-3DA193299045}" srcId="{25B4CDE6-6126-F94D-86BB-1799BD60D614}" destId="{AD241B89-109C-E34F-A350-C39FEDB618A7}" srcOrd="0" destOrd="0" parTransId="{F05F5436-B92A-AD42-BD97-27A594872403}" sibTransId="{92114CF8-8C2F-9C41-8DE1-38493EB39373}"/>
    <dgm:cxn modelId="{0A5954A5-5548-BD4A-8853-89B1B1960C15}" srcId="{25B4CDE6-6126-F94D-86BB-1799BD60D614}" destId="{9CA1A8E0-6DE7-2C4C-97B8-9B7714EF7885}" srcOrd="1" destOrd="0" parTransId="{A0D6D000-30B1-DC4A-817E-2DF46CEE2984}" sibTransId="{CC8D503C-D8C2-CB41-8F62-392955EAFF32}"/>
    <dgm:cxn modelId="{D232C5A7-D869-0C49-83F8-704AB1341096}" type="presOf" srcId="{C0C31CC5-0FB4-A740-8D3E-77A346C8FBED}" destId="{708F9FD6-38B5-B34C-939A-F9AC1272A029}" srcOrd="1" destOrd="0" presId="urn:microsoft.com/office/officeart/2005/8/layout/cycle2"/>
    <dgm:cxn modelId="{3BFB27B6-FD2D-C140-B657-87D420ECF6F8}" type="presOf" srcId="{AD241B89-109C-E34F-A350-C39FEDB618A7}" destId="{89B37CAF-9BE0-E34C-B225-ACD6A8866026}" srcOrd="0" destOrd="0" presId="urn:microsoft.com/office/officeart/2005/8/layout/cycle2"/>
    <dgm:cxn modelId="{9F8FAFD4-7C24-BC45-80EF-DA0DB858C31D}" type="presOf" srcId="{74E175AD-CB4F-C04B-9FF8-98F902167674}" destId="{1DF04B9C-714D-FE4B-86DD-E018ED08355A}" srcOrd="0" destOrd="0" presId="urn:microsoft.com/office/officeart/2005/8/layout/cycle2"/>
    <dgm:cxn modelId="{3403C7E2-95E9-804D-871E-05B94D07764D}" type="presOf" srcId="{CC8D503C-D8C2-CB41-8F62-392955EAFF32}" destId="{DF2F7F6D-B85B-5E4C-8FEC-78F8DD21D2C2}" srcOrd="0" destOrd="0" presId="urn:microsoft.com/office/officeart/2005/8/layout/cycle2"/>
    <dgm:cxn modelId="{292F0CE4-811A-C54C-B0E9-906788B39549}" type="presOf" srcId="{669A2950-70D5-D540-83A9-56207603C0F8}" destId="{8F137269-D75A-7241-8636-AD57E891B26A}" srcOrd="0" destOrd="0" presId="urn:microsoft.com/office/officeart/2005/8/layout/cycle2"/>
    <dgm:cxn modelId="{72138DEA-4E8A-4C46-AC5E-9034A817452D}" type="presOf" srcId="{CC8D503C-D8C2-CB41-8F62-392955EAFF32}" destId="{8771ABEB-01BF-E24E-BBE5-2E1FD2B221FC}" srcOrd="1" destOrd="0" presId="urn:microsoft.com/office/officeart/2005/8/layout/cycle2"/>
    <dgm:cxn modelId="{B35286FE-D442-AB48-99FF-BF9DAC63B84B}" type="presOf" srcId="{C3644A01-9476-7F43-A2C6-2E76136628A6}" destId="{2E06201F-3011-A94C-88DB-E35326B00269}" srcOrd="0" destOrd="0" presId="urn:microsoft.com/office/officeart/2005/8/layout/cycle2"/>
    <dgm:cxn modelId="{ACC32F70-91F8-FB42-BB43-E23594115DBA}" type="presParOf" srcId="{D522D3BB-E238-844C-A830-4B83E35A570C}" destId="{89B37CAF-9BE0-E34C-B225-ACD6A8866026}" srcOrd="0" destOrd="0" presId="urn:microsoft.com/office/officeart/2005/8/layout/cycle2"/>
    <dgm:cxn modelId="{E5D3E9D4-512F-0841-9472-489BA98734DE}" type="presParOf" srcId="{D522D3BB-E238-844C-A830-4B83E35A570C}" destId="{C5AC7726-28A5-1040-BA13-75ED8C12DCD3}" srcOrd="1" destOrd="0" presId="urn:microsoft.com/office/officeart/2005/8/layout/cycle2"/>
    <dgm:cxn modelId="{5DD79169-55C9-8445-B588-DECACD3EBBA8}" type="presParOf" srcId="{C5AC7726-28A5-1040-BA13-75ED8C12DCD3}" destId="{220C9CE7-DBAA-9348-A723-EE1FE5CC7CC0}" srcOrd="0" destOrd="0" presId="urn:microsoft.com/office/officeart/2005/8/layout/cycle2"/>
    <dgm:cxn modelId="{8884AF74-DDE0-D149-A312-72201BEDD4A5}" type="presParOf" srcId="{D522D3BB-E238-844C-A830-4B83E35A570C}" destId="{E880F738-9835-954C-8DE6-CCA013EBC3A2}" srcOrd="2" destOrd="0" presId="urn:microsoft.com/office/officeart/2005/8/layout/cycle2"/>
    <dgm:cxn modelId="{1DB75FBE-1610-F44E-AFE7-602991C5D23B}" type="presParOf" srcId="{D522D3BB-E238-844C-A830-4B83E35A570C}" destId="{DF2F7F6D-B85B-5E4C-8FEC-78F8DD21D2C2}" srcOrd="3" destOrd="0" presId="urn:microsoft.com/office/officeart/2005/8/layout/cycle2"/>
    <dgm:cxn modelId="{441AFB9C-58AE-C144-88B4-7B47B9E2C79D}" type="presParOf" srcId="{DF2F7F6D-B85B-5E4C-8FEC-78F8DD21D2C2}" destId="{8771ABEB-01BF-E24E-BBE5-2E1FD2B221FC}" srcOrd="0" destOrd="0" presId="urn:microsoft.com/office/officeart/2005/8/layout/cycle2"/>
    <dgm:cxn modelId="{D394C5EB-13F9-6F44-881D-06CEEE6CCFFD}" type="presParOf" srcId="{D522D3BB-E238-844C-A830-4B83E35A570C}" destId="{8AC6757A-7A26-1F47-A31C-ADC4F9A9E8DD}" srcOrd="4" destOrd="0" presId="urn:microsoft.com/office/officeart/2005/8/layout/cycle2"/>
    <dgm:cxn modelId="{0BC7A74E-9CE3-6449-BCCF-7695CDD86403}" type="presParOf" srcId="{D522D3BB-E238-844C-A830-4B83E35A570C}" destId="{1DF04B9C-714D-FE4B-86DD-E018ED08355A}" srcOrd="5" destOrd="0" presId="urn:microsoft.com/office/officeart/2005/8/layout/cycle2"/>
    <dgm:cxn modelId="{63919BBC-6085-8745-9206-4D98759030D8}" type="presParOf" srcId="{1DF04B9C-714D-FE4B-86DD-E018ED08355A}" destId="{3E4FE0B1-17C0-0C45-8254-C1A5388D888F}" srcOrd="0" destOrd="0" presId="urn:microsoft.com/office/officeart/2005/8/layout/cycle2"/>
    <dgm:cxn modelId="{21EFC800-EDFC-214C-888E-740072054A18}" type="presParOf" srcId="{D522D3BB-E238-844C-A830-4B83E35A570C}" destId="{8F137269-D75A-7241-8636-AD57E891B26A}" srcOrd="6" destOrd="0" presId="urn:microsoft.com/office/officeart/2005/8/layout/cycle2"/>
    <dgm:cxn modelId="{F228C04D-2C97-994D-B70A-93FF6DC71FE7}" type="presParOf" srcId="{D522D3BB-E238-844C-A830-4B83E35A570C}" destId="{F22EA61A-54D6-A74C-ACA6-FC2E548CDB37}" srcOrd="7" destOrd="0" presId="urn:microsoft.com/office/officeart/2005/8/layout/cycle2"/>
    <dgm:cxn modelId="{48AE7D94-EB00-D440-80DA-6D7AA115FE5A}" type="presParOf" srcId="{F22EA61A-54D6-A74C-ACA6-FC2E548CDB37}" destId="{62A67E51-DE8F-8B49-B95A-172B20E7BAEC}" srcOrd="0" destOrd="0" presId="urn:microsoft.com/office/officeart/2005/8/layout/cycle2"/>
    <dgm:cxn modelId="{9409C1FE-016A-484C-B1B2-E5E353D52B6B}" type="presParOf" srcId="{D522D3BB-E238-844C-A830-4B83E35A570C}" destId="{2E06201F-3011-A94C-88DB-E35326B00269}" srcOrd="8" destOrd="0" presId="urn:microsoft.com/office/officeart/2005/8/layout/cycle2"/>
    <dgm:cxn modelId="{649F3C3A-E772-DE4F-869C-F7CE5377E96F}" type="presParOf" srcId="{D522D3BB-E238-844C-A830-4B83E35A570C}" destId="{7397573E-24F3-6743-8205-AA7C5BDF6C33}" srcOrd="9" destOrd="0" presId="urn:microsoft.com/office/officeart/2005/8/layout/cycle2"/>
    <dgm:cxn modelId="{6301ABFC-B21F-774F-8567-FB3248F45FC7}" type="presParOf" srcId="{7397573E-24F3-6743-8205-AA7C5BDF6C33}" destId="{708F9FD6-38B5-B34C-939A-F9AC1272A02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B37CAF-9BE0-E34C-B225-ACD6A8866026}">
      <dsp:nvSpPr>
        <dsp:cNvPr id="0" name=""/>
        <dsp:cNvSpPr/>
      </dsp:nvSpPr>
      <dsp:spPr>
        <a:xfrm>
          <a:off x="4600575" y="231"/>
          <a:ext cx="1314449" cy="131444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Generate Root CA </a:t>
          </a:r>
        </a:p>
      </dsp:txBody>
      <dsp:txXfrm>
        <a:off x="4793072" y="192728"/>
        <a:ext cx="929455" cy="929455"/>
      </dsp:txXfrm>
    </dsp:sp>
    <dsp:sp modelId="{C5AC7726-28A5-1040-BA13-75ED8C12DCD3}">
      <dsp:nvSpPr>
        <dsp:cNvPr id="0" name=""/>
        <dsp:cNvSpPr/>
      </dsp:nvSpPr>
      <dsp:spPr>
        <a:xfrm rot="2160000">
          <a:off x="5873411" y="1009740"/>
          <a:ext cx="349131" cy="44362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883413" y="1067683"/>
        <a:ext cx="244392" cy="266176"/>
      </dsp:txXfrm>
    </dsp:sp>
    <dsp:sp modelId="{E880F738-9835-954C-8DE6-CCA013EBC3A2}">
      <dsp:nvSpPr>
        <dsp:cNvPr id="0" name=""/>
        <dsp:cNvSpPr/>
      </dsp:nvSpPr>
      <dsp:spPr>
        <a:xfrm>
          <a:off x="6196918" y="1160042"/>
          <a:ext cx="1314449" cy="131444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Generate Intermediate CA</a:t>
          </a:r>
        </a:p>
      </dsp:txBody>
      <dsp:txXfrm>
        <a:off x="6389415" y="1352539"/>
        <a:ext cx="929455" cy="929455"/>
      </dsp:txXfrm>
    </dsp:sp>
    <dsp:sp modelId="{DF2F7F6D-B85B-5E4C-8FEC-78F8DD21D2C2}">
      <dsp:nvSpPr>
        <dsp:cNvPr id="0" name=""/>
        <dsp:cNvSpPr/>
      </dsp:nvSpPr>
      <dsp:spPr>
        <a:xfrm rot="6480000">
          <a:off x="6377756" y="2524363"/>
          <a:ext cx="349131" cy="44362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446309" y="2563282"/>
        <a:ext cx="244392" cy="266176"/>
      </dsp:txXfrm>
    </dsp:sp>
    <dsp:sp modelId="{8AC6757A-7A26-1F47-A31C-ADC4F9A9E8DD}">
      <dsp:nvSpPr>
        <dsp:cNvPr id="0" name=""/>
        <dsp:cNvSpPr/>
      </dsp:nvSpPr>
      <dsp:spPr>
        <a:xfrm>
          <a:off x="5587169" y="3036656"/>
          <a:ext cx="1314449" cy="131444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Create a Role</a:t>
          </a:r>
        </a:p>
      </dsp:txBody>
      <dsp:txXfrm>
        <a:off x="5779666" y="3229153"/>
        <a:ext cx="929455" cy="929455"/>
      </dsp:txXfrm>
    </dsp:sp>
    <dsp:sp modelId="{1DF04B9C-714D-FE4B-86DD-E018ED08355A}">
      <dsp:nvSpPr>
        <dsp:cNvPr id="0" name=""/>
        <dsp:cNvSpPr/>
      </dsp:nvSpPr>
      <dsp:spPr>
        <a:xfrm rot="10800000">
          <a:off x="5093115" y="3472068"/>
          <a:ext cx="349131" cy="44362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5197854" y="3560793"/>
        <a:ext cx="244392" cy="266176"/>
      </dsp:txXfrm>
    </dsp:sp>
    <dsp:sp modelId="{8F137269-D75A-7241-8636-AD57E891B26A}">
      <dsp:nvSpPr>
        <dsp:cNvPr id="0" name=""/>
        <dsp:cNvSpPr/>
      </dsp:nvSpPr>
      <dsp:spPr>
        <a:xfrm>
          <a:off x="3613980" y="3036656"/>
          <a:ext cx="1314449" cy="131444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Request a certificate</a:t>
          </a:r>
        </a:p>
      </dsp:txBody>
      <dsp:txXfrm>
        <a:off x="3806477" y="3229153"/>
        <a:ext cx="929455" cy="929455"/>
      </dsp:txXfrm>
    </dsp:sp>
    <dsp:sp modelId="{F22EA61A-54D6-A74C-ACA6-FC2E548CDB37}">
      <dsp:nvSpPr>
        <dsp:cNvPr id="0" name=""/>
        <dsp:cNvSpPr/>
      </dsp:nvSpPr>
      <dsp:spPr>
        <a:xfrm rot="15120000">
          <a:off x="3794818" y="2543158"/>
          <a:ext cx="349131" cy="44362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3863371" y="2681689"/>
        <a:ext cx="244392" cy="266176"/>
      </dsp:txXfrm>
    </dsp:sp>
    <dsp:sp modelId="{2E06201F-3011-A94C-88DB-E35326B00269}">
      <dsp:nvSpPr>
        <dsp:cNvPr id="0" name=""/>
        <dsp:cNvSpPr/>
      </dsp:nvSpPr>
      <dsp:spPr>
        <a:xfrm>
          <a:off x="3004231" y="1160042"/>
          <a:ext cx="1314449" cy="131444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Hardening Zabbix </a:t>
          </a:r>
        </a:p>
      </dsp:txBody>
      <dsp:txXfrm>
        <a:off x="3196728" y="1352539"/>
        <a:ext cx="929455" cy="929455"/>
      </dsp:txXfrm>
    </dsp:sp>
    <dsp:sp modelId="{7397573E-24F3-6743-8205-AA7C5BDF6C33}">
      <dsp:nvSpPr>
        <dsp:cNvPr id="0" name=""/>
        <dsp:cNvSpPr/>
      </dsp:nvSpPr>
      <dsp:spPr>
        <a:xfrm rot="20438537">
          <a:off x="3992786" y="-22860"/>
          <a:ext cx="60445" cy="4572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3993174" y="-11443"/>
        <a:ext cx="46729" cy="274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D8655-508C-444D-9287-D01287A9736A}" type="datetimeFigureOut">
              <a:rPr lang="en-EG" smtClean="0"/>
              <a:t>19/03/2024</a:t>
            </a:fld>
            <a:endParaRPr lang="en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D4D76-8049-6C4A-89E2-835952E816D1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686506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D4D76-8049-6C4A-89E2-835952E816D1}" type="slidenum">
              <a:rPr lang="en-EG" smtClean="0"/>
              <a:t>6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808759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D4D76-8049-6C4A-89E2-835952E816D1}" type="slidenum">
              <a:rPr lang="en-EG" smtClean="0"/>
              <a:t>10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215483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E89BE-28E6-9D8E-5BDC-E1BB84BDC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A91AB-0815-77F8-596B-F73AB5AB6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813A6-2E67-3441-26FF-EEADA77F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F973-9D66-5048-8717-56170DA69066}" type="datetimeFigureOut">
              <a:rPr lang="en-EG" smtClean="0"/>
              <a:t>19/03/2024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1765F-39AF-E6F2-21C3-CAB03FC2C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83758-7036-2B91-3894-59FDCE9D5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3355-EBFF-3D4B-A6BE-2B8A033CF286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531329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316C0-9AA0-9FE4-CB41-0253D837A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ABF084-2B2C-E852-9A68-F9AEC4F21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9B2FE-BB12-9EF1-8EA8-8558E7834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F973-9D66-5048-8717-56170DA69066}" type="datetimeFigureOut">
              <a:rPr lang="en-EG" smtClean="0"/>
              <a:t>19/03/2024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99F59-03C7-EC6D-8132-12A4697E6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C0AB7-6112-478D-B9F2-028CA4DEC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3355-EBFF-3D4B-A6BE-2B8A033CF286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235416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CFCBC2-B72E-9AE5-0169-5EF032511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881646-3797-8AF0-F0DF-159F51330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21A0D-AE89-995B-E846-C78C5DAB9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F973-9D66-5048-8717-56170DA69066}" type="datetimeFigureOut">
              <a:rPr lang="en-EG" smtClean="0"/>
              <a:t>19/03/2024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0C364-900A-A65C-D173-43AF90AB3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F5440-EB4D-BC85-C4F1-9F94364B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3355-EBFF-3D4B-A6BE-2B8A033CF286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4294581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21CD6-9981-AA92-D59D-88B9C6B9D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4611B-0FE5-ECA4-A896-AFE6034C2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3B636-46CF-A16D-7B12-81BC1D55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F973-9D66-5048-8717-56170DA69066}" type="datetimeFigureOut">
              <a:rPr lang="en-EG" smtClean="0"/>
              <a:t>19/03/2024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06FE6-F4C5-41D2-19C1-ED1B4F41B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B4566-64BF-135D-22D6-1396E3ABA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3355-EBFF-3D4B-A6BE-2B8A033CF286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635894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2C5DB-5D7C-E57D-56E1-DD447827B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FD4B2-843F-C7B8-3367-13147D11A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4D4FA-1875-AEA3-B8DE-8BE647B67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F973-9D66-5048-8717-56170DA69066}" type="datetimeFigureOut">
              <a:rPr lang="en-EG" smtClean="0"/>
              <a:t>19/03/2024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6EF43-B474-63D0-AF0B-0C69D7230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E65DA-0F59-D479-E1E6-22F172F06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3355-EBFF-3D4B-A6BE-2B8A033CF286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033186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A550-6913-B58F-8172-523FED04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F45A0-B726-BE16-62AB-E1B3B21B5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4202CF-00E7-E1A8-37AF-663184E64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1D5F3-B342-ABDC-AE36-20B6D3954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F973-9D66-5048-8717-56170DA69066}" type="datetimeFigureOut">
              <a:rPr lang="en-EG" smtClean="0"/>
              <a:t>19/03/2024</a:t>
            </a:fld>
            <a:endParaRPr lang="en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208D4-A019-FEEB-ACAE-ADCD0EDCE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22342-43EF-5FD5-C87D-B14DAA383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3355-EBFF-3D4B-A6BE-2B8A033CF286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419634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3508D-452B-CE55-B621-442129617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C14B0-0D44-3A85-21AC-6F361E66E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EBDD7-8A01-4050-A71B-B6310CC0F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49C46E-256E-E093-4141-A96AC9502F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058AE0-EF59-1B28-3849-357E8E9EAB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CFDDC5-13A0-E6DA-D913-979CA6D21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F973-9D66-5048-8717-56170DA69066}" type="datetimeFigureOut">
              <a:rPr lang="en-EG" smtClean="0"/>
              <a:t>19/03/2024</a:t>
            </a:fld>
            <a:endParaRPr lang="en-E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C33651-D269-17BC-345B-BA41465F4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5F542B-3752-8D5B-288C-16F007833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3355-EBFF-3D4B-A6BE-2B8A033CF286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882521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52087-D197-2722-D164-1D126B8A3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D6E34C-6635-4714-94EA-BDCBA42CC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F973-9D66-5048-8717-56170DA69066}" type="datetimeFigureOut">
              <a:rPr lang="en-EG" smtClean="0"/>
              <a:t>19/03/2024</a:t>
            </a:fld>
            <a:endParaRPr lang="en-E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44927C-3609-8D8F-0871-394F93525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D8277-F995-793D-4F53-FE547CC73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3355-EBFF-3D4B-A6BE-2B8A033CF286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962073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9F9EE0-FDA9-01D2-C1D1-D8469C182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F973-9D66-5048-8717-56170DA69066}" type="datetimeFigureOut">
              <a:rPr lang="en-EG" smtClean="0"/>
              <a:t>19/03/2024</a:t>
            </a:fld>
            <a:endParaRPr lang="en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73A0EC-98BE-044D-AB88-9E3340925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2DD25-F4AD-6C96-6357-0E3A1989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3355-EBFF-3D4B-A6BE-2B8A033CF286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026407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02864-B57C-3C3D-F568-D9862CE78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44824-FC04-95FC-6F17-A98E651ED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D86D2-B3D8-1520-4E8F-C368EBE1D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91177-9866-67D0-D550-738106471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F973-9D66-5048-8717-56170DA69066}" type="datetimeFigureOut">
              <a:rPr lang="en-EG" smtClean="0"/>
              <a:t>19/03/2024</a:t>
            </a:fld>
            <a:endParaRPr lang="en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0E07C-4F60-CA51-96FE-D97BA6399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47246-8574-6EFD-FFC5-E24B99EE7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3355-EBFF-3D4B-A6BE-2B8A033CF286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085881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1656C-9889-96E5-1E93-CB9C93DD0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55BF1A-85BD-1FB7-AF3E-BDE49BC82B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E3F4B-8548-91CE-480D-677E4C21C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7154C-8946-261E-0E0E-E41219159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F973-9D66-5048-8717-56170DA69066}" type="datetimeFigureOut">
              <a:rPr lang="en-EG" smtClean="0"/>
              <a:t>19/03/2024</a:t>
            </a:fld>
            <a:endParaRPr lang="en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AE200-0B41-42AC-EE18-8B62F94EE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94CFF-3B83-5D50-C487-3E837EE9C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3355-EBFF-3D4B-A6BE-2B8A033CF286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254693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4F950B-5A58-86A8-AB95-6CAE573D5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30B7C-0FA9-53BD-5EA6-DF13A0AD6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56160-3B67-C467-877A-F9B0B37F9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AF973-9D66-5048-8717-56170DA69066}" type="datetimeFigureOut">
              <a:rPr lang="en-EG" smtClean="0"/>
              <a:t>19/03/2024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C202F-D4D2-51DE-86C5-6D2AC5A3A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90F66-EF98-1879-2E3E-6D26ACD41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53355-EBFF-3D4B-A6BE-2B8A033CF286}" type="slidenum">
              <a:rPr lang="en-EG" smtClean="0"/>
              <a:t>‹#›</a:t>
            </a:fld>
            <a:endParaRPr lang="en-E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140F0D-4468-76E9-CB69-F98BDEA46E8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51320"/>
            <a:ext cx="419100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EG" sz="7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C2 General</a:t>
            </a:r>
          </a:p>
        </p:txBody>
      </p:sp>
    </p:spTree>
    <p:extLst>
      <p:ext uri="{BB962C8B-B14F-4D97-AF65-F5344CB8AC3E}">
        <p14:creationId xmlns:p14="http://schemas.microsoft.com/office/powerpoint/2010/main" val="213441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sl.com/faqs/what-is-an-x-509-certificat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965BF-94B1-D7BF-6CFD-4DB280EAFE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EG" dirty="0"/>
              <a:t>P</a:t>
            </a:r>
            <a:r>
              <a:rPr lang="en-US" dirty="0"/>
              <a:t>k</a:t>
            </a:r>
            <a:r>
              <a:rPr lang="en-EG" dirty="0"/>
              <a:t>i	 (Public key infrastructure)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4C938-B377-E065-CB30-4D29B3DF0A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1874290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5A75B-B8B4-9E01-385A-A6992C764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Two-Tier Hierarchy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C4264-7BF7-689E-1650-95AFD2E1C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25" y="1862491"/>
            <a:ext cx="11980739" cy="4351338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EG" dirty="0"/>
              <a:t>he most recommended </a:t>
            </a:r>
          </a:p>
        </p:txBody>
      </p:sp>
      <p:pic>
        <p:nvPicPr>
          <p:cNvPr id="4" name="Content Placeholder 8" descr="Diploma with solid fill">
            <a:extLst>
              <a:ext uri="{FF2B5EF4-FFF2-40B4-BE49-F238E27FC236}">
                <a16:creationId xmlns:a16="http://schemas.microsoft.com/office/drawing/2014/main" id="{DE777A70-23FC-E9A4-FA84-781308D9E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57864" y="1015419"/>
            <a:ext cx="2806828" cy="28068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6006CD8-B6EA-9768-3E77-E46C02132CD5}"/>
              </a:ext>
            </a:extLst>
          </p:cNvPr>
          <p:cNvSpPr/>
          <p:nvPr/>
        </p:nvSpPr>
        <p:spPr>
          <a:xfrm>
            <a:off x="7290257" y="3218991"/>
            <a:ext cx="1742042" cy="18891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EG" dirty="0"/>
              <a:t>oot CA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1F78F82-0E75-68CD-2C68-D3C80140468C}"/>
              </a:ext>
            </a:extLst>
          </p:cNvPr>
          <p:cNvSpPr/>
          <p:nvPr/>
        </p:nvSpPr>
        <p:spPr>
          <a:xfrm>
            <a:off x="7606538" y="1170552"/>
            <a:ext cx="1109480" cy="45111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G" dirty="0"/>
              <a:t>offline</a:t>
            </a:r>
          </a:p>
        </p:txBody>
      </p:sp>
      <p:pic>
        <p:nvPicPr>
          <p:cNvPr id="9" name="Content Placeholder 8" descr="Diploma with solid fill">
            <a:extLst>
              <a:ext uri="{FF2B5EF4-FFF2-40B4-BE49-F238E27FC236}">
                <a16:creationId xmlns:a16="http://schemas.microsoft.com/office/drawing/2014/main" id="{3920E392-4348-92DA-73F8-C0784754AA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98798" y="3647952"/>
            <a:ext cx="2806828" cy="28068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42C1121-3B76-7406-1886-02CC4AD27E9C}"/>
              </a:ext>
            </a:extLst>
          </p:cNvPr>
          <p:cNvSpPr/>
          <p:nvPr/>
        </p:nvSpPr>
        <p:spPr>
          <a:xfrm>
            <a:off x="4531191" y="5851524"/>
            <a:ext cx="1742042" cy="18891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Issuing </a:t>
            </a:r>
            <a:r>
              <a:rPr lang="en-EG" dirty="0"/>
              <a:t>CA-1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AAD8CAB-97EF-18E8-989E-CC51D563ABA1}"/>
              </a:ext>
            </a:extLst>
          </p:cNvPr>
          <p:cNvSpPr/>
          <p:nvPr/>
        </p:nvSpPr>
        <p:spPr>
          <a:xfrm>
            <a:off x="4847472" y="3803085"/>
            <a:ext cx="1109480" cy="45111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G" dirty="0"/>
              <a:t>online</a:t>
            </a:r>
          </a:p>
        </p:txBody>
      </p:sp>
      <p:pic>
        <p:nvPicPr>
          <p:cNvPr id="13" name="Content Placeholder 8" descr="Diploma with solid fill">
            <a:extLst>
              <a:ext uri="{FF2B5EF4-FFF2-40B4-BE49-F238E27FC236}">
                <a16:creationId xmlns:a16="http://schemas.microsoft.com/office/drawing/2014/main" id="{BB4E57DC-2C88-22C4-3865-DFCAEBE62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66184" y="3657472"/>
            <a:ext cx="2806828" cy="280682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3D7CFE8-E481-92E9-C99F-A6144E0A5494}"/>
              </a:ext>
            </a:extLst>
          </p:cNvPr>
          <p:cNvSpPr/>
          <p:nvPr/>
        </p:nvSpPr>
        <p:spPr>
          <a:xfrm>
            <a:off x="10098577" y="5861044"/>
            <a:ext cx="1742042" cy="18891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Issuing</a:t>
            </a:r>
            <a:r>
              <a:rPr lang="en-EG" u="sng" dirty="0"/>
              <a:t> CA-2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4F5F7C9-C883-A4CB-B44E-7E21BFD78184}"/>
              </a:ext>
            </a:extLst>
          </p:cNvPr>
          <p:cNvSpPr/>
          <p:nvPr/>
        </p:nvSpPr>
        <p:spPr>
          <a:xfrm>
            <a:off x="10414858" y="3812605"/>
            <a:ext cx="1109480" cy="45111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G" dirty="0"/>
              <a:t>online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13AF9E5A-D634-5F47-39F1-99D48ED4B661}"/>
              </a:ext>
            </a:extLst>
          </p:cNvPr>
          <p:cNvCxnSpPr>
            <a:endCxn id="9" idx="0"/>
          </p:cNvCxnSpPr>
          <p:nvPr/>
        </p:nvCxnSpPr>
        <p:spPr>
          <a:xfrm rot="10800000" flipV="1">
            <a:off x="5402212" y="2557468"/>
            <a:ext cx="1520752" cy="10904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BADE71D2-43A2-D9D3-A06F-C1D5716A3028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9564692" y="2557467"/>
            <a:ext cx="1404906" cy="11000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614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0C9AF-46E6-AFE9-114F-37E67BAC4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71304" cy="296745"/>
          </a:xfrm>
        </p:spPr>
        <p:txBody>
          <a:bodyPr>
            <a:normAutofit fontScale="90000"/>
          </a:bodyPr>
          <a:lstStyle/>
          <a:p>
            <a:r>
              <a:rPr lang="en-EG" dirty="0"/>
              <a:t>Three-Tier Hierarchy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27E2F-4217-EC13-D38E-97ADA6243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530" y="1911353"/>
            <a:ext cx="10515600" cy="4351338"/>
          </a:xfrm>
        </p:spPr>
        <p:txBody>
          <a:bodyPr/>
          <a:lstStyle/>
          <a:p>
            <a:endParaRPr lang="en-EG" dirty="0"/>
          </a:p>
        </p:txBody>
      </p:sp>
      <p:pic>
        <p:nvPicPr>
          <p:cNvPr id="15" name="Content Placeholder 8" descr="Diploma with solid fill">
            <a:extLst>
              <a:ext uri="{FF2B5EF4-FFF2-40B4-BE49-F238E27FC236}">
                <a16:creationId xmlns:a16="http://schemas.microsoft.com/office/drawing/2014/main" id="{268EC756-D1A0-3D5D-8B74-1EA40D06B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68270" y="1864066"/>
            <a:ext cx="1478945" cy="100222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026B94-9B39-07CC-23F6-4F492624A91B}"/>
              </a:ext>
            </a:extLst>
          </p:cNvPr>
          <p:cNvSpPr/>
          <p:nvPr/>
        </p:nvSpPr>
        <p:spPr>
          <a:xfrm>
            <a:off x="6786554" y="2647561"/>
            <a:ext cx="842376" cy="28575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</a:t>
            </a:r>
            <a:r>
              <a:rPr lang="en-EG" sz="1000" dirty="0"/>
              <a:t>oot CA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F424E0A-5BC1-055C-9742-01739BE62EE4}"/>
              </a:ext>
            </a:extLst>
          </p:cNvPr>
          <p:cNvSpPr/>
          <p:nvPr/>
        </p:nvSpPr>
        <p:spPr>
          <a:xfrm>
            <a:off x="6786555" y="1546312"/>
            <a:ext cx="842376" cy="50147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G" sz="1000" dirty="0"/>
              <a:t>offline</a:t>
            </a:r>
          </a:p>
        </p:txBody>
      </p:sp>
      <p:pic>
        <p:nvPicPr>
          <p:cNvPr id="18" name="Content Placeholder 8" descr="Diploma with solid fill">
            <a:extLst>
              <a:ext uri="{FF2B5EF4-FFF2-40B4-BE49-F238E27FC236}">
                <a16:creationId xmlns:a16="http://schemas.microsoft.com/office/drawing/2014/main" id="{952815F2-097B-FB6E-6FB6-3BE070822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49439" y="3316639"/>
            <a:ext cx="1478945" cy="100222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1B98F2F-59A0-4D56-5EDE-E66E62995F81}"/>
              </a:ext>
            </a:extLst>
          </p:cNvPr>
          <p:cNvSpPr/>
          <p:nvPr/>
        </p:nvSpPr>
        <p:spPr>
          <a:xfrm>
            <a:off x="8467723" y="4134062"/>
            <a:ext cx="966316" cy="2518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Intermediate </a:t>
            </a:r>
            <a:r>
              <a:rPr lang="en-EG" sz="1000" dirty="0"/>
              <a:t> CA-2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9B30FE1-BC98-4715-FF67-218C13C8B1D4}"/>
              </a:ext>
            </a:extLst>
          </p:cNvPr>
          <p:cNvSpPr/>
          <p:nvPr/>
        </p:nvSpPr>
        <p:spPr>
          <a:xfrm>
            <a:off x="8467724" y="2998885"/>
            <a:ext cx="842376" cy="50147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G" sz="1000" dirty="0"/>
              <a:t>offline</a:t>
            </a:r>
          </a:p>
        </p:txBody>
      </p:sp>
      <p:pic>
        <p:nvPicPr>
          <p:cNvPr id="21" name="Content Placeholder 8" descr="Diploma with solid fill">
            <a:extLst>
              <a:ext uri="{FF2B5EF4-FFF2-40B4-BE49-F238E27FC236}">
                <a16:creationId xmlns:a16="http://schemas.microsoft.com/office/drawing/2014/main" id="{362D78C2-B0B6-224E-BEC9-C4F852CF8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6150" y="3302346"/>
            <a:ext cx="1478945" cy="100222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671EA0B-4209-E56E-B7EE-3EAC2360770B}"/>
              </a:ext>
            </a:extLst>
          </p:cNvPr>
          <p:cNvSpPr/>
          <p:nvPr/>
        </p:nvSpPr>
        <p:spPr>
          <a:xfrm>
            <a:off x="5000496" y="4085841"/>
            <a:ext cx="966314" cy="2492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Intermediate </a:t>
            </a:r>
            <a:r>
              <a:rPr lang="en-EG" sz="1000" dirty="0"/>
              <a:t> CA-1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7E35251-0FA2-1810-7D4E-38904DBD32AA}"/>
              </a:ext>
            </a:extLst>
          </p:cNvPr>
          <p:cNvSpPr/>
          <p:nvPr/>
        </p:nvSpPr>
        <p:spPr>
          <a:xfrm>
            <a:off x="5124435" y="2984592"/>
            <a:ext cx="842376" cy="50147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G" sz="1000" dirty="0"/>
              <a:t>offline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808A73F1-A654-FBB3-49CF-BCBDC28D05DC}"/>
              </a:ext>
            </a:extLst>
          </p:cNvPr>
          <p:cNvCxnSpPr>
            <a:stCxn id="15" idx="3"/>
            <a:endCxn id="20" idx="0"/>
          </p:cNvCxnSpPr>
          <p:nvPr/>
        </p:nvCxnSpPr>
        <p:spPr>
          <a:xfrm>
            <a:off x="7947215" y="2365180"/>
            <a:ext cx="941697" cy="6337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69C0EC4B-B50A-45C1-7D14-4CF794F95CF6}"/>
              </a:ext>
            </a:extLst>
          </p:cNvPr>
          <p:cNvCxnSpPr>
            <a:stCxn id="15" idx="1"/>
            <a:endCxn id="23" idx="0"/>
          </p:cNvCxnSpPr>
          <p:nvPr/>
        </p:nvCxnSpPr>
        <p:spPr>
          <a:xfrm rot="10800000" flipV="1">
            <a:off x="5545624" y="2365180"/>
            <a:ext cx="922647" cy="6194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Content Placeholder 8" descr="Diploma with solid fill">
            <a:extLst>
              <a:ext uri="{FF2B5EF4-FFF2-40B4-BE49-F238E27FC236}">
                <a16:creationId xmlns:a16="http://schemas.microsoft.com/office/drawing/2014/main" id="{6FCA7866-59A2-5DE9-9C58-1CBB12B4F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1243" y="4797779"/>
            <a:ext cx="1478945" cy="1002228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2D7674B8-80E5-8B08-A2EB-DE73C5A232B0}"/>
              </a:ext>
            </a:extLst>
          </p:cNvPr>
          <p:cNvSpPr/>
          <p:nvPr/>
        </p:nvSpPr>
        <p:spPr>
          <a:xfrm>
            <a:off x="4019527" y="5581274"/>
            <a:ext cx="842376" cy="28575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G" sz="1000" dirty="0"/>
              <a:t> Issuing CA-1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466D06C-6E68-2251-002B-C788102DBF48}"/>
              </a:ext>
            </a:extLst>
          </p:cNvPr>
          <p:cNvSpPr/>
          <p:nvPr/>
        </p:nvSpPr>
        <p:spPr>
          <a:xfrm>
            <a:off x="4019528" y="4480025"/>
            <a:ext cx="842376" cy="50147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G" sz="1000" dirty="0"/>
              <a:t>online</a:t>
            </a:r>
          </a:p>
        </p:txBody>
      </p:sp>
      <p:pic>
        <p:nvPicPr>
          <p:cNvPr id="32" name="Content Placeholder 8" descr="Diploma with solid fill">
            <a:extLst>
              <a:ext uri="{FF2B5EF4-FFF2-40B4-BE49-F238E27FC236}">
                <a16:creationId xmlns:a16="http://schemas.microsoft.com/office/drawing/2014/main" id="{A75B5632-E059-0AB0-799F-0CE852CCF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30222" y="4812058"/>
            <a:ext cx="1478945" cy="1002228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2D394281-9E9F-B4D3-D508-EE1ABC0F85D3}"/>
              </a:ext>
            </a:extLst>
          </p:cNvPr>
          <p:cNvSpPr/>
          <p:nvPr/>
        </p:nvSpPr>
        <p:spPr>
          <a:xfrm>
            <a:off x="7148506" y="5595553"/>
            <a:ext cx="842376" cy="28575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Issuing </a:t>
            </a:r>
            <a:r>
              <a:rPr lang="en-EG" sz="1000" dirty="0"/>
              <a:t> CA-2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C68507D-A555-523B-0913-D1DB0209DE37}"/>
              </a:ext>
            </a:extLst>
          </p:cNvPr>
          <p:cNvSpPr/>
          <p:nvPr/>
        </p:nvSpPr>
        <p:spPr>
          <a:xfrm>
            <a:off x="7148506" y="4494304"/>
            <a:ext cx="842376" cy="50147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G" sz="1000" dirty="0"/>
              <a:t>online</a:t>
            </a:r>
          </a:p>
        </p:txBody>
      </p:sp>
      <p:pic>
        <p:nvPicPr>
          <p:cNvPr id="35" name="Content Placeholder 8" descr="Diploma with solid fill">
            <a:extLst>
              <a:ext uri="{FF2B5EF4-FFF2-40B4-BE49-F238E27FC236}">
                <a16:creationId xmlns:a16="http://schemas.microsoft.com/office/drawing/2014/main" id="{6F53D7C1-3290-FF74-72A1-884DDE9AD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0568" y="4883511"/>
            <a:ext cx="1478945" cy="100222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38B09DC7-2A5E-AC7F-AB81-8FB707F67E4C}"/>
              </a:ext>
            </a:extLst>
          </p:cNvPr>
          <p:cNvSpPr/>
          <p:nvPr/>
        </p:nvSpPr>
        <p:spPr>
          <a:xfrm>
            <a:off x="9848852" y="5667006"/>
            <a:ext cx="842376" cy="28575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Issuing</a:t>
            </a:r>
            <a:r>
              <a:rPr lang="en-EG" sz="1000" dirty="0"/>
              <a:t> CA-3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2D60E56-DE34-37AB-AB22-78F7BD2C737F}"/>
              </a:ext>
            </a:extLst>
          </p:cNvPr>
          <p:cNvSpPr/>
          <p:nvPr/>
        </p:nvSpPr>
        <p:spPr>
          <a:xfrm>
            <a:off x="9848853" y="4565757"/>
            <a:ext cx="842376" cy="50147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G" sz="1000" dirty="0"/>
              <a:t>online</a:t>
            </a: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61E76A9A-2E08-1377-417B-D65EE8B7231C}"/>
              </a:ext>
            </a:extLst>
          </p:cNvPr>
          <p:cNvCxnSpPr>
            <a:stCxn id="18" idx="3"/>
          </p:cNvCxnSpPr>
          <p:nvPr/>
        </p:nvCxnSpPr>
        <p:spPr>
          <a:xfrm>
            <a:off x="9628384" y="3817753"/>
            <a:ext cx="641656" cy="6765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DA7574BF-9512-3A1C-5EB1-456DD2DDBB25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 flipV="1">
            <a:off x="7569695" y="3817753"/>
            <a:ext cx="579745" cy="5864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EF7FB3BF-2EF4-D16C-A889-55A565BF7885}"/>
              </a:ext>
            </a:extLst>
          </p:cNvPr>
          <p:cNvCxnSpPr>
            <a:stCxn id="21" idx="1"/>
          </p:cNvCxnSpPr>
          <p:nvPr/>
        </p:nvCxnSpPr>
        <p:spPr>
          <a:xfrm rot="10800000" flipV="1">
            <a:off x="4440716" y="3803460"/>
            <a:ext cx="365435" cy="5824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034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EBDCA-A995-4182-81ED-CB660B745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Considration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E2D92-09BF-C5A6-A6AE-A6778BB5B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3767239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FA62A-8092-5F3E-0256-FA9C3202B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C0500-D324-8FD8-16D2-F3A1AC2D0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G" dirty="0"/>
              <a:t>What is PKI</a:t>
            </a:r>
          </a:p>
          <a:p>
            <a:r>
              <a:rPr lang="en-EG" dirty="0"/>
              <a:t>Process for generating signed certificate</a:t>
            </a:r>
          </a:p>
          <a:p>
            <a:r>
              <a:rPr lang="en-US" dirty="0"/>
              <a:t>W</a:t>
            </a:r>
            <a:r>
              <a:rPr lang="en-EG" dirty="0"/>
              <a:t>hat vault introduces</a:t>
            </a:r>
          </a:p>
          <a:p>
            <a:r>
              <a:rPr lang="en-US" dirty="0"/>
              <a:t>lab</a:t>
            </a:r>
            <a:r>
              <a:rPr lang="en-EG" dirty="0"/>
              <a:t> design</a:t>
            </a:r>
          </a:p>
          <a:p>
            <a:r>
              <a:rPr lang="en-US" dirty="0"/>
              <a:t>L</a:t>
            </a:r>
            <a:r>
              <a:rPr lang="en-EG" dirty="0"/>
              <a:t>ab steps</a:t>
            </a:r>
          </a:p>
          <a:p>
            <a:r>
              <a:rPr lang="en-US" dirty="0"/>
              <a:t>Lab</a:t>
            </a:r>
          </a:p>
          <a:p>
            <a:r>
              <a:rPr lang="en-US" dirty="0"/>
              <a:t>PKI hierarchy </a:t>
            </a:r>
          </a:p>
          <a:p>
            <a:r>
              <a:rPr lang="en-US" dirty="0"/>
              <a:t>Considerations </a:t>
            </a:r>
          </a:p>
          <a:p>
            <a:endParaRPr lang="en-EG" dirty="0"/>
          </a:p>
          <a:p>
            <a:endParaRPr lang="en-EG" dirty="0"/>
          </a:p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3980065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CC60A-4FCE-B966-6DB0-0440B5895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What is PKI?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29451-909D-61EB-E403-A95C7DC10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EG" dirty="0"/>
              <a:t>t stands for Public Key Infrastructure.</a:t>
            </a:r>
          </a:p>
          <a:p>
            <a:r>
              <a:rPr lang="en-US" dirty="0"/>
              <a:t>Authentication and encryption. </a:t>
            </a:r>
            <a:endParaRPr lang="en-EG" dirty="0"/>
          </a:p>
          <a:p>
            <a:r>
              <a:rPr lang="en-US" dirty="0"/>
              <a:t>I</a:t>
            </a:r>
            <a:r>
              <a:rPr lang="en-EG" dirty="0"/>
              <a:t>ssue SSL digital certificates 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Source Sans Pro" panose="020B0503030403020204" pitchFamily="34" charset="0"/>
              </a:rPr>
              <a:t>Managing certificate lifecycle</a:t>
            </a:r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16070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0AD56-F7CA-5ACE-1BD7-9BF30ACD9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EG" dirty="0"/>
              <a:t>rocess for generating Signed certificate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C46F9-7898-95FB-42F7-241391031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EG" dirty="0"/>
              <a:t>sing one of tools that’s </a:t>
            </a:r>
            <a:r>
              <a:rPr lang="en-EG" dirty="0">
                <a:solidFill>
                  <a:srgbClr val="333333"/>
                </a:solidFill>
                <a:latin typeface="Roboto" panose="02000000000000000000" pitchFamily="2" charset="0"/>
              </a:rPr>
              <a:t>working with </a:t>
            </a:r>
            <a:r>
              <a:rPr lang="en-US" dirty="0">
                <a:solidFill>
                  <a:srgbClr val="333333"/>
                </a:solidFill>
                <a:latin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X.509</a:t>
            </a:r>
            <a:r>
              <a:rPr lang="en-US" dirty="0">
                <a:solidFill>
                  <a:srgbClr val="333333"/>
                </a:solidFill>
                <a:latin typeface="Roboto" panose="02000000000000000000" pitchFamily="2" charset="0"/>
              </a:rPr>
              <a:t> certificates such as </a:t>
            </a:r>
            <a:r>
              <a:rPr lang="en-US" dirty="0" err="1">
                <a:solidFill>
                  <a:srgbClr val="333333"/>
                </a:solidFill>
                <a:latin typeface="Roboto" panose="02000000000000000000" pitchFamily="2" charset="0"/>
              </a:rPr>
              <a:t>openssl</a:t>
            </a:r>
            <a:r>
              <a:rPr lang="en-US" dirty="0">
                <a:solidFill>
                  <a:srgbClr val="333333"/>
                </a:solidFill>
                <a:latin typeface="Roboto" panose="02000000000000000000" pitchFamily="2" charset="0"/>
              </a:rPr>
              <a:t> to generate private key and </a:t>
            </a:r>
            <a:r>
              <a:rPr lang="en-US" dirty="0" err="1">
                <a:solidFill>
                  <a:srgbClr val="333333"/>
                </a:solidFill>
                <a:latin typeface="Roboto" panose="02000000000000000000" pitchFamily="2" charset="0"/>
              </a:rPr>
              <a:t>csr</a:t>
            </a:r>
            <a:r>
              <a:rPr lang="en-US" dirty="0">
                <a:solidFill>
                  <a:srgbClr val="333333"/>
                </a:solidFill>
                <a:latin typeface="Roboto" panose="02000000000000000000" pitchFamily="2" charset="0"/>
              </a:rPr>
              <a:t> certificate. </a:t>
            </a:r>
          </a:p>
          <a:p>
            <a:r>
              <a:rPr lang="en-US" dirty="0">
                <a:solidFill>
                  <a:srgbClr val="333333"/>
                </a:solidFill>
                <a:latin typeface="Roboto" panose="02000000000000000000" pitchFamily="2" charset="0"/>
              </a:rPr>
              <a:t>Sending the generated </a:t>
            </a:r>
            <a:r>
              <a:rPr lang="en-US" dirty="0" err="1">
                <a:solidFill>
                  <a:srgbClr val="333333"/>
                </a:solidFill>
                <a:latin typeface="Roboto" panose="02000000000000000000" pitchFamily="2" charset="0"/>
              </a:rPr>
              <a:t>csr</a:t>
            </a:r>
            <a:r>
              <a:rPr lang="en-US" dirty="0">
                <a:solidFill>
                  <a:srgbClr val="333333"/>
                </a:solidFill>
                <a:latin typeface="Roboto" panose="02000000000000000000" pitchFamily="2" charset="0"/>
              </a:rPr>
              <a:t> to the CA to sign it.</a:t>
            </a:r>
          </a:p>
          <a:p>
            <a:r>
              <a:rPr lang="en-US" dirty="0">
                <a:solidFill>
                  <a:srgbClr val="333333"/>
                </a:solidFill>
                <a:latin typeface="Roboto" panose="02000000000000000000" pitchFamily="2" charset="0"/>
              </a:rPr>
              <a:t>Import it to your key store</a:t>
            </a:r>
          </a:p>
          <a:p>
            <a:r>
              <a:rPr lang="en-US" dirty="0">
                <a:solidFill>
                  <a:srgbClr val="333333"/>
                </a:solidFill>
                <a:latin typeface="Roboto" panose="02000000000000000000" pitchFamily="2" charset="0"/>
              </a:rPr>
              <a:t>This process takes long time.</a:t>
            </a:r>
          </a:p>
          <a:p>
            <a:pPr marL="0" indent="0">
              <a:buNone/>
            </a:pPr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2216291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64E32-C145-BFF4-F9E0-9F45C37EE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EG" dirty="0"/>
              <a:t>hat Vault introduces	</a:t>
            </a:r>
            <a:br>
              <a:rPr lang="en-EG" dirty="0"/>
            </a:br>
            <a:r>
              <a:rPr lang="en-EG" dirty="0"/>
              <a:t>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7A81E-1284-F3EF-A51F-E8DCA8CF2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343536"/>
                </a:solidFill>
                <a:effectLst/>
                <a:latin typeface="metro-web"/>
              </a:rPr>
              <a:t>Vault PKI allows users to dynamically generate X.509 certificates quickly and on demand using single command.</a:t>
            </a:r>
            <a:endParaRPr lang="en-US" dirty="0"/>
          </a:p>
          <a:p>
            <a:r>
              <a:rPr lang="en-US" dirty="0"/>
              <a:t>Generating your private key and signed certificate directly.</a:t>
            </a:r>
          </a:p>
          <a:p>
            <a:r>
              <a:rPr lang="en-EG" dirty="0"/>
              <a:t> Certificates auto renewal </a:t>
            </a:r>
          </a:p>
        </p:txBody>
      </p:sp>
    </p:spTree>
    <p:extLst>
      <p:ext uri="{BB962C8B-B14F-4D97-AF65-F5344CB8AC3E}">
        <p14:creationId xmlns:p14="http://schemas.microsoft.com/office/powerpoint/2010/main" val="1606109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2">
            <a:extLst>
              <a:ext uri="{FF2B5EF4-FFF2-40B4-BE49-F238E27FC236}">
                <a16:creationId xmlns:a16="http://schemas.microsoft.com/office/drawing/2014/main" id="{7787677D-5D50-D276-00F8-070C8C7CD8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EG"/>
          </a:p>
        </p:txBody>
      </p:sp>
      <p:pic>
        <p:nvPicPr>
          <p:cNvPr id="22" name="Picture 21" descr="A screenshot of a computer&#10;&#10;Description automatically generated">
            <a:extLst>
              <a:ext uri="{FF2B5EF4-FFF2-40B4-BE49-F238E27FC236}">
                <a16:creationId xmlns:a16="http://schemas.microsoft.com/office/drawing/2014/main" id="{6E5B69A7-2AD7-2CF4-3238-F52D4A070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435" y="289559"/>
            <a:ext cx="11041325" cy="648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250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1CA92-9A08-0D64-D8D0-E2D357E4B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Lab Steps</a:t>
            </a:r>
            <a:endParaRPr lang="en-EG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636FE8E-D30F-EB2E-68B2-054671197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5574218"/>
              </p:ext>
            </p:extLst>
          </p:nvPr>
        </p:nvGraphicFramePr>
        <p:xfrm>
          <a:off x="381000" y="174783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5936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2038-333B-B5D3-8331-13763F98E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PKI Hierarchy </a:t>
            </a:r>
          </a:p>
        </p:txBody>
      </p:sp>
    </p:spTree>
    <p:extLst>
      <p:ext uri="{BB962C8B-B14F-4D97-AF65-F5344CB8AC3E}">
        <p14:creationId xmlns:p14="http://schemas.microsoft.com/office/powerpoint/2010/main" val="3106392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52986E0C-BECB-CBC0-48B3-49A55972B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One-Tier Hierarchy </a:t>
            </a:r>
          </a:p>
        </p:txBody>
      </p:sp>
      <p:pic>
        <p:nvPicPr>
          <p:cNvPr id="9" name="Content Placeholder 8" descr="Diploma with solid fill">
            <a:extLst>
              <a:ext uri="{FF2B5EF4-FFF2-40B4-BE49-F238E27FC236}">
                <a16:creationId xmlns:a16="http://schemas.microsoft.com/office/drawing/2014/main" id="{9AF110F6-BD18-130D-BE30-012FEB0C0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35647" y="1180518"/>
            <a:ext cx="3499105" cy="349910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C99B3EA-C482-9DA9-C4FA-5867778E54D9}"/>
              </a:ext>
            </a:extLst>
          </p:cNvPr>
          <p:cNvSpPr/>
          <p:nvPr/>
        </p:nvSpPr>
        <p:spPr>
          <a:xfrm>
            <a:off x="7499349" y="3908425"/>
            <a:ext cx="2171700" cy="3429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EG" dirty="0"/>
              <a:t>oot CA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79A3956-26C4-DD39-943A-E6F142035569}"/>
              </a:ext>
            </a:extLst>
          </p:cNvPr>
          <p:cNvSpPr/>
          <p:nvPr/>
        </p:nvSpPr>
        <p:spPr>
          <a:xfrm>
            <a:off x="8000603" y="1263874"/>
            <a:ext cx="1169192" cy="81879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G" dirty="0"/>
              <a:t>online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693F75-9E5E-85E9-E53F-F3C961720F15}"/>
              </a:ext>
            </a:extLst>
          </p:cNvPr>
          <p:cNvSpPr txBox="1"/>
          <p:nvPr/>
        </p:nvSpPr>
        <p:spPr>
          <a:xfrm>
            <a:off x="300037" y="1690688"/>
            <a:ext cx="551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G" dirty="0"/>
              <a:t>- T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he single CA is both a root CA and an issuing CA</a:t>
            </a:r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1816939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5796</TotalTime>
  <Words>229</Words>
  <Application>Microsoft Macintosh PowerPoint</Application>
  <PresentationFormat>Widescreen</PresentationFormat>
  <Paragraphs>60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metro-web</vt:lpstr>
      <vt:lpstr>Roboto</vt:lpstr>
      <vt:lpstr>Segoe UI</vt:lpstr>
      <vt:lpstr>Source Sans Pro</vt:lpstr>
      <vt:lpstr>Office Theme</vt:lpstr>
      <vt:lpstr>Pki  (Public key infrastructure)</vt:lpstr>
      <vt:lpstr>Agenda</vt:lpstr>
      <vt:lpstr>What is PKI? </vt:lpstr>
      <vt:lpstr>Process for generating Signed certificate </vt:lpstr>
      <vt:lpstr>What Vault introduces    </vt:lpstr>
      <vt:lpstr>PowerPoint Presentation</vt:lpstr>
      <vt:lpstr>Lab Steps</vt:lpstr>
      <vt:lpstr>PKI Hierarchy </vt:lpstr>
      <vt:lpstr>One-Tier Hierarchy </vt:lpstr>
      <vt:lpstr>Two-Tier Hierarchy </vt:lpstr>
      <vt:lpstr>Three-Tier Hierarchy </vt:lpstr>
      <vt:lpstr>Considration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Pki  (Public key infrastructure)</dc:title>
  <dc:creator>Ahmed Eldesoki, Vodafone</dc:creator>
  <cp:lastModifiedBy>Ahmed Eldesoki, Vodafone</cp:lastModifiedBy>
  <cp:revision>2</cp:revision>
  <cp:lastPrinted>2023-06-16T09:10:11Z</cp:lastPrinted>
  <dcterms:created xsi:type="dcterms:W3CDTF">2023-06-13T14:17:12Z</dcterms:created>
  <dcterms:modified xsi:type="dcterms:W3CDTF">2024-03-19T12:57:26Z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59f705-2ba0-454b-9cfc-6ce5bcaac040_Enabled">
    <vt:lpwstr>true</vt:lpwstr>
  </property>
  <property fmtid="{D5CDD505-2E9C-101B-9397-08002B2CF9AE}" pid="3" name="MSIP_Label_0359f705-2ba0-454b-9cfc-6ce5bcaac040_SetDate">
    <vt:lpwstr>2023-06-15T13:27:08Z</vt:lpwstr>
  </property>
  <property fmtid="{D5CDD505-2E9C-101B-9397-08002B2CF9AE}" pid="4" name="MSIP_Label_0359f705-2ba0-454b-9cfc-6ce5bcaac040_Method">
    <vt:lpwstr>Privileged</vt:lpwstr>
  </property>
  <property fmtid="{D5CDD505-2E9C-101B-9397-08002B2CF9AE}" pid="5" name="MSIP_Label_0359f705-2ba0-454b-9cfc-6ce5bcaac040_Name">
    <vt:lpwstr>0359f705-2ba0-454b-9cfc-6ce5bcaac040</vt:lpwstr>
  </property>
  <property fmtid="{D5CDD505-2E9C-101B-9397-08002B2CF9AE}" pid="6" name="MSIP_Label_0359f705-2ba0-454b-9cfc-6ce5bcaac040_SiteId">
    <vt:lpwstr>68283f3b-8487-4c86-adb3-a5228f18b893</vt:lpwstr>
  </property>
  <property fmtid="{D5CDD505-2E9C-101B-9397-08002B2CF9AE}" pid="7" name="MSIP_Label_0359f705-2ba0-454b-9cfc-6ce5bcaac040_ActionId">
    <vt:lpwstr>56dec05e-308d-4a19-b2ed-c50e16b2641a</vt:lpwstr>
  </property>
  <property fmtid="{D5CDD505-2E9C-101B-9397-08002B2CF9AE}" pid="8" name="MSIP_Label_0359f705-2ba0-454b-9cfc-6ce5bcaac040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C2 General</vt:lpwstr>
  </property>
</Properties>
</file>