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78" r:id="rId3"/>
    <p:sldId id="278" r:id="rId4"/>
    <p:sldId id="362" r:id="rId5"/>
    <p:sldId id="383" r:id="rId6"/>
    <p:sldId id="382" r:id="rId7"/>
    <p:sldId id="379" r:id="rId8"/>
    <p:sldId id="380" r:id="rId9"/>
    <p:sldId id="384" r:id="rId10"/>
    <p:sldId id="408" r:id="rId11"/>
    <p:sldId id="387" r:id="rId12"/>
    <p:sldId id="388" r:id="rId13"/>
    <p:sldId id="386" r:id="rId14"/>
    <p:sldId id="410" r:id="rId15"/>
    <p:sldId id="409" r:id="rId16"/>
    <p:sldId id="412" r:id="rId17"/>
    <p:sldId id="413" r:id="rId18"/>
    <p:sldId id="411" r:id="rId19"/>
    <p:sldId id="4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4640" autoAdjust="0"/>
  </p:normalViewPr>
  <p:slideViewPr>
    <p:cSldViewPr>
      <p:cViewPr>
        <p:scale>
          <a:sx n="66" d="100"/>
          <a:sy n="66" d="100"/>
        </p:scale>
        <p:origin x="-1344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22/02/1436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2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787C-5A8F-479A-AC89-C0CB4BA53924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50D3-F86E-465A-8880-A1D2F6AFA2FA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81E4-6714-45AA-80F2-9A5ADFB7164E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71D3-EBFE-4974-B492-05A031B4AD8E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20B2-C43E-431F-B596-7178CBA3D42D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F242-76F5-4659-910A-3E136A36D139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C392-AC2F-4D0E-8097-39C62B105F3F}" type="datetime1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FFE6-6C73-4005-8CC3-F1321390EC2E}" type="datetime1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AF9A-33B4-406E-B55F-76BA4012194F}" type="datetime1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070E-C970-4AE8-BB85-FDC95FCBEDC8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B42F-F1D7-4489-8CA3-645CAB4B8A46}" type="datetime1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D17D-1F5D-4876-8F76-3E24B5A1A7EF}" type="datetime1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q=http://unity3d.com/learn/tutorials/projects/roll-a-ball/introduction&amp;sa=D&amp;sntz=1&amp;usg=AFQjCNFadb8G0091NKOs6bBBRkp1P62rLA" TargetMode="External"/><Relationship Id="rId2" Type="http://schemas.openxmlformats.org/officeDocument/2006/relationships/hyperlink" Target="http://unity3d.com/un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cs373" TargetMode="External"/><Relationship Id="rId2" Type="http://schemas.openxmlformats.org/officeDocument/2006/relationships/hyperlink" Target="https://www.udacity.com/course/cs27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 (Part of code)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6867525" cy="526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 (Tic </a:t>
            </a:r>
            <a:r>
              <a:rPr lang="en-US" b="1" dirty="0" err="1" smtClean="0">
                <a:solidFill>
                  <a:srgbClr val="0070C0"/>
                </a:solidFill>
              </a:rPr>
              <a:t>Tac</a:t>
            </a:r>
            <a:r>
              <a:rPr lang="en-US" b="1" dirty="0" smtClean="0">
                <a:solidFill>
                  <a:srgbClr val="0070C0"/>
                </a:solidFill>
              </a:rPr>
              <a:t> Toe)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52673"/>
            <a:ext cx="7239000" cy="572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 (Tic </a:t>
            </a:r>
            <a:r>
              <a:rPr lang="en-US" b="1" dirty="0" err="1" smtClean="0">
                <a:solidFill>
                  <a:srgbClr val="0070C0"/>
                </a:solidFill>
              </a:rPr>
              <a:t>Tac</a:t>
            </a:r>
            <a:r>
              <a:rPr lang="en-US" b="1" dirty="0" smtClean="0">
                <a:solidFill>
                  <a:srgbClr val="0070C0"/>
                </a:solidFill>
              </a:rPr>
              <a:t> Toe)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962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025455"/>
            <a:ext cx="6477000" cy="57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1255693"/>
            <a:ext cx="22098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/>
              <a:t>Computer Wins</a:t>
            </a:r>
            <a:endParaRPr lang="ar-EG" sz="28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Min </a:t>
            </a:r>
            <a:r>
              <a:rPr lang="en-US" b="1" dirty="0" smtClean="0">
                <a:solidFill>
                  <a:srgbClr val="0070C0"/>
                </a:solidFill>
              </a:rPr>
              <a:t>Max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dirty="0" smtClean="0">
                <a:solidFill>
                  <a:srgbClr val="0070C0"/>
                </a:solidFill>
              </a:rPr>
              <a:t>reduce computation </a:t>
            </a:r>
            <a:r>
              <a:rPr lang="en-US" dirty="0" smtClean="0"/>
              <a:t>in Min Max algorithm:</a:t>
            </a:r>
          </a:p>
          <a:p>
            <a:pPr lvl="1"/>
            <a:r>
              <a:rPr lang="en-US" dirty="0" smtClean="0"/>
              <a:t>Using algorithm called </a:t>
            </a:r>
            <a:r>
              <a:rPr lang="en-US" dirty="0" smtClean="0">
                <a:solidFill>
                  <a:srgbClr val="0070C0"/>
                </a:solidFill>
              </a:rPr>
              <a:t>Alpha-Beta Pruning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7315200" cy="345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 in this Course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Not in this Course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65237"/>
            <a:ext cx="85344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Finite State Machine</a:t>
            </a:r>
          </a:p>
          <a:p>
            <a:r>
              <a:rPr lang="en-US" dirty="0" smtClean="0"/>
              <a:t>Decision Tree (Planning)</a:t>
            </a:r>
          </a:p>
          <a:p>
            <a:r>
              <a:rPr lang="en-US" dirty="0" smtClean="0"/>
              <a:t>Behavior Tree (Strategic Games)</a:t>
            </a:r>
          </a:p>
          <a:p>
            <a:r>
              <a:rPr lang="en-US" dirty="0" smtClean="0"/>
              <a:t>Markov Decision Process (Uncertainty)</a:t>
            </a:r>
          </a:p>
          <a:p>
            <a:r>
              <a:rPr lang="en-US" dirty="0" smtClean="0"/>
              <a:t>Semantic Network (Knowledge Representation)</a:t>
            </a:r>
          </a:p>
          <a:p>
            <a:r>
              <a:rPr lang="en-US" dirty="0" smtClean="0"/>
              <a:t>Machine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Not in this Course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Unity</a:t>
            </a:r>
          </a:p>
          <a:p>
            <a:pPr lvl="1"/>
            <a:r>
              <a:rPr lang="en-US" dirty="0" smtClean="0">
                <a:hlinkClick r:id="rId2"/>
              </a:rPr>
              <a:t>http://unity3d.com/unity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http://unity3d.com/learn/tutorials</a:t>
            </a:r>
            <a:endParaRPr lang="en-US" dirty="0" smtClean="0"/>
          </a:p>
        </p:txBody>
      </p:sp>
      <p:pic>
        <p:nvPicPr>
          <p:cNvPr id="2050" name="Picture 2" descr="http://unity3d.com/sites/default/files/header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3235257"/>
            <a:ext cx="8572500" cy="1641543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Not in this Course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219201"/>
            <a:ext cx="1905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Unity</a:t>
            </a:r>
          </a:p>
        </p:txBody>
      </p:sp>
      <p:pic>
        <p:nvPicPr>
          <p:cNvPr id="32770" name="Picture 2" descr="http://cdn.dice.com/wp-content/uploads/2013/06/unity-editor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95400"/>
            <a:ext cx="7070726" cy="5181600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Better AI Courses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>
            <a:normAutofit/>
          </a:bodyPr>
          <a:lstStyle/>
          <a:p>
            <a:r>
              <a:rPr lang="en-US" b="1" dirty="0" smtClean="0"/>
              <a:t>Better AI Courses:</a:t>
            </a:r>
          </a:p>
          <a:p>
            <a:pPr lvl="1"/>
            <a:r>
              <a:rPr lang="en-US" dirty="0" smtClean="0">
                <a:hlinkClick r:id="rId2"/>
              </a:rPr>
              <a:t>https://www.udacity.com/course/cs271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https://www.udacity.com/course/cs373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448050"/>
            <a:ext cx="66294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 Max Algorithm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Min-Max Algorithm:</a:t>
            </a:r>
          </a:p>
          <a:p>
            <a:pPr lvl="1"/>
            <a:r>
              <a:rPr lang="en-US" dirty="0" smtClean="0"/>
              <a:t>Min-Max algorithm is applied in two player games, such as </a:t>
            </a:r>
            <a:r>
              <a:rPr lang="en-US" dirty="0" smtClean="0">
                <a:solidFill>
                  <a:srgbClr val="0070C0"/>
                </a:solidFill>
              </a:rPr>
              <a:t>tic-tac-toe</a:t>
            </a:r>
            <a:r>
              <a:rPr lang="en-US" dirty="0" smtClean="0"/>
              <a:t>, checkers, </a:t>
            </a:r>
            <a:r>
              <a:rPr lang="en-US" dirty="0" smtClean="0">
                <a:solidFill>
                  <a:srgbClr val="0070C0"/>
                </a:solidFill>
              </a:rPr>
              <a:t>chess</a:t>
            </a:r>
            <a:r>
              <a:rPr lang="en-US" dirty="0" smtClean="0"/>
              <a:t>, go, and so on. </a:t>
            </a:r>
          </a:p>
          <a:p>
            <a:pPr lvl="1"/>
            <a:r>
              <a:rPr lang="en-US" dirty="0" smtClean="0"/>
              <a:t>There are two players involved, </a:t>
            </a:r>
            <a:r>
              <a:rPr lang="en-US" dirty="0" smtClean="0">
                <a:solidFill>
                  <a:srgbClr val="0070C0"/>
                </a:solidFill>
              </a:rPr>
              <a:t>MAX (</a:t>
            </a:r>
            <a:r>
              <a:rPr lang="en-US" b="1" dirty="0" smtClean="0">
                <a:solidFill>
                  <a:srgbClr val="0070C0"/>
                </a:solidFill>
              </a:rPr>
              <a:t>Computer player)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70C0"/>
                </a:solidFill>
              </a:rPr>
              <a:t> MIN (</a:t>
            </a:r>
            <a:r>
              <a:rPr lang="en-US" b="1" dirty="0" smtClean="0">
                <a:solidFill>
                  <a:srgbClr val="0070C0"/>
                </a:solidFill>
              </a:rPr>
              <a:t>Human player)</a:t>
            </a:r>
            <a:r>
              <a:rPr lang="en-US" dirty="0" smtClean="0"/>
              <a:t>. A search tree is generated, </a:t>
            </a:r>
            <a:r>
              <a:rPr lang="en-US" dirty="0" smtClean="0">
                <a:solidFill>
                  <a:srgbClr val="0070C0"/>
                </a:solidFill>
              </a:rPr>
              <a:t>depth-first</a:t>
            </a:r>
            <a:r>
              <a:rPr lang="en-US" dirty="0" smtClean="0"/>
              <a:t>, starting with the current game position </a:t>
            </a:r>
            <a:r>
              <a:rPr lang="en-US" dirty="0" err="1" smtClean="0"/>
              <a:t>upto</a:t>
            </a:r>
            <a:r>
              <a:rPr lang="en-US" dirty="0" smtClean="0"/>
              <a:t> the end game position.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The Min-Max Algorithm: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>
                <a:solidFill>
                  <a:srgbClr val="0070C0"/>
                </a:solidFill>
              </a:rPr>
              <a:t>tree of all possible moves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node </a:t>
            </a:r>
            <a:r>
              <a:rPr lang="en-US" dirty="0" smtClean="0"/>
              <a:t>holds a heuristic value (</a:t>
            </a:r>
            <a:r>
              <a:rPr lang="en-US" dirty="0" smtClean="0">
                <a:solidFill>
                  <a:srgbClr val="0070C0"/>
                </a:solidFill>
              </a:rPr>
              <a:t>Score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there is a situation on the tree in which </a:t>
            </a:r>
            <a:r>
              <a:rPr lang="en-US" dirty="0" smtClean="0">
                <a:solidFill>
                  <a:srgbClr val="0070C0"/>
                </a:solidFill>
              </a:rPr>
              <a:t>computer player wins</a:t>
            </a:r>
            <a:r>
              <a:rPr lang="en-US" dirty="0" smtClean="0"/>
              <a:t>, it would be represented by </a:t>
            </a:r>
            <a:r>
              <a:rPr lang="en-US" dirty="0" smtClean="0">
                <a:solidFill>
                  <a:srgbClr val="0070C0"/>
                </a:solidFill>
              </a:rPr>
              <a:t>positive infinity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there is a situation in which </a:t>
            </a:r>
            <a:r>
              <a:rPr lang="en-US" dirty="0" smtClean="0">
                <a:solidFill>
                  <a:srgbClr val="0070C0"/>
                </a:solidFill>
              </a:rPr>
              <a:t>Human player wins</a:t>
            </a:r>
            <a:r>
              <a:rPr lang="en-US" dirty="0" smtClean="0"/>
              <a:t>, it would be represented as </a:t>
            </a:r>
            <a:r>
              <a:rPr lang="en-US" dirty="0" smtClean="0">
                <a:solidFill>
                  <a:srgbClr val="0070C0"/>
                </a:solidFill>
              </a:rPr>
              <a:t>negative infinity</a:t>
            </a:r>
            <a:r>
              <a:rPr lang="en-US" dirty="0" smtClean="0"/>
              <a:t>.</a:t>
            </a:r>
          </a:p>
          <a:p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 (Tic </a:t>
            </a:r>
            <a:r>
              <a:rPr lang="en-US" b="1" dirty="0" err="1" smtClean="0">
                <a:solidFill>
                  <a:srgbClr val="0070C0"/>
                </a:solidFill>
              </a:rPr>
              <a:t>Tac</a:t>
            </a:r>
            <a:r>
              <a:rPr lang="en-US" b="1" dirty="0" smtClean="0">
                <a:solidFill>
                  <a:srgbClr val="0070C0"/>
                </a:solidFill>
              </a:rPr>
              <a:t> Toe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Start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29200" y="1600200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</a:t>
            </a: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895600"/>
            <a:ext cx="25404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 descr="http://mouserunner.com/MozllaTicTacToe/TicTackBack_400x4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95600"/>
            <a:ext cx="2209800" cy="2209800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 (Tic </a:t>
            </a:r>
            <a:r>
              <a:rPr lang="en-US" b="1" dirty="0" err="1" smtClean="0">
                <a:solidFill>
                  <a:srgbClr val="0070C0"/>
                </a:solidFill>
              </a:rPr>
              <a:t>Tac</a:t>
            </a:r>
            <a:r>
              <a:rPr lang="en-US" b="1" dirty="0" smtClean="0">
                <a:solidFill>
                  <a:srgbClr val="0070C0"/>
                </a:solidFill>
              </a:rPr>
              <a:t> Toe)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Tic-</a:t>
            </a:r>
            <a:r>
              <a:rPr lang="en-US" dirty="0" err="1" smtClean="0"/>
              <a:t>Tac</a:t>
            </a:r>
            <a:r>
              <a:rPr lang="en-US" dirty="0" smtClean="0"/>
              <a:t>-Toe, a possible heuristic evaluation function for the current board position is: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+100 for EACH 3-in-a-line for computer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+10 for EACH two-in-a-line (</a:t>
            </a:r>
            <a:r>
              <a:rPr lang="en-US" dirty="0" smtClean="0">
                <a:solidFill>
                  <a:srgbClr val="0070C0"/>
                </a:solidFill>
              </a:rPr>
              <a:t>with a empty cell</a:t>
            </a:r>
            <a:r>
              <a:rPr lang="en-US" dirty="0" smtClean="0"/>
              <a:t>) for computer.</a:t>
            </a:r>
          </a:p>
          <a:p>
            <a:pPr lvl="1"/>
            <a:r>
              <a:rPr lang="en-US" dirty="0" smtClean="0"/>
              <a:t>+1 for EACH one-in-a-line (</a:t>
            </a:r>
            <a:r>
              <a:rPr lang="en-US" dirty="0" smtClean="0">
                <a:solidFill>
                  <a:srgbClr val="0070C0"/>
                </a:solidFill>
              </a:rPr>
              <a:t>with two empty cells</a:t>
            </a:r>
            <a:r>
              <a:rPr lang="en-US" dirty="0" smtClean="0"/>
              <a:t>) for computer.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Negative scores for opponent</a:t>
            </a:r>
            <a:r>
              <a:rPr lang="en-US" dirty="0" smtClean="0"/>
              <a:t>, i.e., -100, -10, -1 for EACH opponent's 3-in-a-line, 2-in-a-line and 1-in-a-line.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0 otherwise </a:t>
            </a:r>
            <a:r>
              <a:rPr lang="en-US" dirty="0" smtClean="0"/>
              <a:t>(empty lines or lines with both computer's and opponent's seeds).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 (Tic </a:t>
            </a:r>
            <a:r>
              <a:rPr lang="en-US" b="1" dirty="0" err="1" smtClean="0">
                <a:solidFill>
                  <a:srgbClr val="0070C0"/>
                </a:solidFill>
              </a:rPr>
              <a:t>Tac</a:t>
            </a:r>
            <a:r>
              <a:rPr lang="en-US" b="1" dirty="0" smtClean="0">
                <a:solidFill>
                  <a:srgbClr val="0070C0"/>
                </a:solidFill>
              </a:rPr>
              <a:t> Toe)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2390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How does computer choose its next move ?</a:t>
            </a: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772400" cy="510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 (Tic </a:t>
            </a:r>
            <a:r>
              <a:rPr lang="en-US" b="1" dirty="0" err="1" smtClean="0">
                <a:solidFill>
                  <a:srgbClr val="0070C0"/>
                </a:solidFill>
              </a:rPr>
              <a:t>Tac</a:t>
            </a:r>
            <a:r>
              <a:rPr lang="en-US" b="1" dirty="0" smtClean="0">
                <a:solidFill>
                  <a:srgbClr val="0070C0"/>
                </a:solidFill>
              </a:rPr>
              <a:t> Toe)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algorithm evaluates </a:t>
            </a:r>
            <a:r>
              <a:rPr lang="en-US" sz="2800" b="1" dirty="0" smtClean="0">
                <a:solidFill>
                  <a:srgbClr val="0070C0"/>
                </a:solidFill>
              </a:rPr>
              <a:t>The Leaf Nodes</a:t>
            </a:r>
            <a:r>
              <a:rPr lang="en-US" sz="2800" dirty="0" smtClean="0"/>
              <a:t> (terminating "</a:t>
            </a:r>
            <a:r>
              <a:rPr lang="en-US" sz="2800" dirty="0" err="1" smtClean="0">
                <a:solidFill>
                  <a:srgbClr val="0070C0"/>
                </a:solidFill>
              </a:rPr>
              <a:t>gameover</a:t>
            </a:r>
            <a:r>
              <a:rPr lang="en-US" sz="2800" dirty="0" smtClean="0"/>
              <a:t>" nodes or at </a:t>
            </a:r>
            <a:r>
              <a:rPr lang="en-US" sz="2800" dirty="0" smtClean="0">
                <a:solidFill>
                  <a:srgbClr val="0070C0"/>
                </a:solidFill>
              </a:rPr>
              <a:t>maximum depth </a:t>
            </a:r>
            <a:r>
              <a:rPr lang="en-US" sz="2800" dirty="0" smtClean="0"/>
              <a:t>of 4 as an example) using the heuristic evaluation function.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70C0"/>
                </a:solidFill>
              </a:rPr>
              <a:t>minimizing player </a:t>
            </a:r>
            <a:r>
              <a:rPr lang="en-US" sz="2800" dirty="0" smtClean="0"/>
              <a:t>will choose, for each node, the </a:t>
            </a:r>
            <a:r>
              <a:rPr lang="en-US" sz="2800" dirty="0" smtClean="0">
                <a:solidFill>
                  <a:srgbClr val="0070C0"/>
                </a:solidFill>
              </a:rPr>
              <a:t>minimum of its children </a:t>
            </a:r>
            <a:r>
              <a:rPr lang="en-US" sz="2800" dirty="0" smtClean="0"/>
              <a:t>(score).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70C0"/>
                </a:solidFill>
              </a:rPr>
              <a:t>maximizing player </a:t>
            </a:r>
            <a:r>
              <a:rPr lang="en-US" sz="2800" dirty="0" smtClean="0"/>
              <a:t>chooses the </a:t>
            </a:r>
            <a:r>
              <a:rPr lang="en-US" sz="2800" dirty="0" smtClean="0">
                <a:solidFill>
                  <a:srgbClr val="0070C0"/>
                </a:solidFill>
              </a:rPr>
              <a:t>maximum of the children</a:t>
            </a:r>
            <a:r>
              <a:rPr lang="en-US" sz="2800" dirty="0" smtClean="0"/>
              <a:t> (score).</a:t>
            </a:r>
          </a:p>
          <a:p>
            <a:r>
              <a:rPr lang="en-US" sz="2800" dirty="0" smtClean="0"/>
              <a:t>Repeat until it reaches the root node, where it chooses the move with the maximum value.</a:t>
            </a:r>
            <a:endParaRPr lang="ar-EG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Min Max (Tic </a:t>
            </a:r>
            <a:r>
              <a:rPr lang="en-US" b="1" dirty="0" err="1" smtClean="0">
                <a:solidFill>
                  <a:srgbClr val="0070C0"/>
                </a:solidFill>
              </a:rPr>
              <a:t>Tac</a:t>
            </a:r>
            <a:r>
              <a:rPr lang="en-US" b="1" dirty="0" smtClean="0">
                <a:solidFill>
                  <a:srgbClr val="0070C0"/>
                </a:solidFill>
              </a:rPr>
              <a:t> Toe)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2390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How does computer choose its next move ?</a:t>
            </a:r>
          </a:p>
        </p:txBody>
      </p:sp>
      <p:sp>
        <p:nvSpPr>
          <p:cNvPr id="13314" name="AutoShape 2" descr="http://www.sparklinglockets.com/wp-content/uploads/2013/07/1604390093c6f3.jpg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557</Words>
  <Application>Microsoft Office PowerPoint</Application>
  <PresentationFormat>On-screen Show (4:3)</PresentationFormat>
  <Paragraphs>78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Min Max Algorithm</vt:lpstr>
      <vt:lpstr>Min Max</vt:lpstr>
      <vt:lpstr>Min Max (Tic Tac Toe game)</vt:lpstr>
      <vt:lpstr>Min Max (Tic Tac Toe)</vt:lpstr>
      <vt:lpstr>Min Max (Tic Tac Toe)</vt:lpstr>
      <vt:lpstr>Min Max (Tic Tac Toe)</vt:lpstr>
      <vt:lpstr>Min Max (Tic Tac Toe)</vt:lpstr>
      <vt:lpstr>Min Max (Part of code)</vt:lpstr>
      <vt:lpstr>Min Max (Tic Tac Toe)</vt:lpstr>
      <vt:lpstr>Min Max (Tic Tac Toe)</vt:lpstr>
      <vt:lpstr>Min Max</vt:lpstr>
      <vt:lpstr>Slide 14</vt:lpstr>
      <vt:lpstr>Not in this Course</vt:lpstr>
      <vt:lpstr>Not in this Course</vt:lpstr>
      <vt:lpstr>Not in this Course</vt:lpstr>
      <vt:lpstr>Better AI Courses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339</cp:revision>
  <dcterms:created xsi:type="dcterms:W3CDTF">2006-08-16T00:00:00Z</dcterms:created>
  <dcterms:modified xsi:type="dcterms:W3CDTF">2014-12-13T22:37:00Z</dcterms:modified>
</cp:coreProperties>
</file>