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8" r:id="rId5"/>
    <p:sldId id="312" r:id="rId6"/>
    <p:sldId id="333" r:id="rId7"/>
    <p:sldId id="336" r:id="rId8"/>
    <p:sldId id="337" r:id="rId9"/>
    <p:sldId id="341" r:id="rId10"/>
    <p:sldId id="342" r:id="rId11"/>
    <p:sldId id="340" r:id="rId12"/>
    <p:sldId id="343" r:id="rId13"/>
    <p:sldId id="344" r:id="rId14"/>
    <p:sldId id="347" r:id="rId15"/>
    <p:sldId id="351" r:id="rId16"/>
    <p:sldId id="352" r:id="rId17"/>
    <p:sldId id="353" r:id="rId18"/>
    <p:sldId id="354" r:id="rId19"/>
    <p:sldId id="356" r:id="rId20"/>
    <p:sldId id="355" r:id="rId21"/>
    <p:sldId id="357" r:id="rId22"/>
    <p:sldId id="358" r:id="rId23"/>
    <p:sldId id="359" r:id="rId24"/>
    <p:sldId id="360" r:id="rId25"/>
    <p:sldId id="361" r:id="rId26"/>
    <p:sldId id="362" r:id="rId27"/>
    <p:sldId id="363" r:id="rId28"/>
    <p:sldId id="349" r:id="rId29"/>
    <p:sldId id="330" r:id="rId30"/>
    <p:sldId id="32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05FB0E-5F12-48A1-B605-186268EC2888}">
          <p14:sldIdLst>
            <p14:sldId id="268"/>
            <p14:sldId id="312"/>
            <p14:sldId id="333"/>
            <p14:sldId id="336"/>
            <p14:sldId id="337"/>
            <p14:sldId id="341"/>
            <p14:sldId id="342"/>
            <p14:sldId id="340"/>
            <p14:sldId id="343"/>
            <p14:sldId id="344"/>
            <p14:sldId id="347"/>
            <p14:sldId id="351"/>
            <p14:sldId id="352"/>
            <p14:sldId id="353"/>
            <p14:sldId id="354"/>
            <p14:sldId id="356"/>
            <p14:sldId id="355"/>
            <p14:sldId id="357"/>
            <p14:sldId id="358"/>
            <p14:sldId id="359"/>
            <p14:sldId id="360"/>
            <p14:sldId id="361"/>
            <p14:sldId id="362"/>
            <p14:sldId id="363"/>
            <p14:sldId id="349"/>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871" autoAdjust="0"/>
  </p:normalViewPr>
  <p:slideViewPr>
    <p:cSldViewPr snapToGrid="0">
      <p:cViewPr>
        <p:scale>
          <a:sx n="50" d="100"/>
          <a:sy n="50" d="100"/>
        </p:scale>
        <p:origin x="150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03:16:52.549"/>
    </inkml:context>
    <inkml:brush xml:id="br0">
      <inkml:brushProperty name="width" value="0.35" units="cm"/>
      <inkml:brushProperty name="height" value="0.35" units="cm"/>
      <inkml:brushProperty name="color" value="#FFFFFF"/>
    </inkml:brush>
  </inkml:definitions>
  <inkml:trace contextRef="#ctx0" brushRef="#br0">444 137 24575,'-124'-2'0,"-134"4"0,257-2 0,0 0 0,0 0 0,0 0 0,0 0 0,0 1 0,0-1 0,0 0 0,0 0 0,0 0 0,0 1 0,0-1 0,0 1 0,0-1 0,0 1 0,0-1 0,0 1 0,1-1 0,-1 1 0,0 0 0,0 0 0,-1 1 0,2-1 0,0 0 0,0-1 0,0 1 0,0 0 0,0 0 0,0 0 0,0 0 0,1 0 0,-1-1 0,0 1 0,0 0 0,1 0 0,-1 0 0,0-1 0,1 1 0,-1 0 0,1 0 0,-1-1 0,1 1 0,1 1 0,46 40 0,-30-28 0,-8-5 0,-7-7 0,1 1 0,-1-1 0,0 1 0,0 0 0,-1 0 0,1 1 0,-1-1 0,1 0 0,2 7 0,-5-10 0,0 1 0,0-1 0,0 1 0,0-1 0,0 0 0,0 1 0,0-1 0,-1 0 0,1 1 0,0-1 0,0 1 0,0-1 0,-1 0 0,1 0 0,0 1 0,0-1 0,-1 0 0,1 1 0,0-1 0,0 0 0,-1 0 0,1 1 0,0-1 0,-1 0 0,1 0 0,0 0 0,-1 0 0,1 1 0,-1-1 0,1 0 0,0 0 0,-1 0 0,1 0 0,-1 0 0,1 0 0,0 0 0,-1 0 0,1 0 0,-1 0 0,1 0 0,0 0 0,-1 0 0,1-1 0,-1 1 0,-25-3 0,22 3 0,-99-8 0,102 8 0,1 0 0,0 0 0,0 0 0,0 0 0,-1 0 0,1 0 0,0 0 0,0 0 0,0 0 0,-1 0 0,1 0 0,0 0 0,0 0 0,0 0 0,-1 0 0,1 0 0,0 0 0,0 0 0,0 0 0,-1 0 0,1 0 0,0 0 0,0 0 0,0 0 0,0-1 0,-1 1 0,1 0 0,0 0 0,0 0 0,0 0 0,0 0 0,-1-1 0,1 1 0,0 0 0,0 0 0,0 0 0,0 0 0,0-1 0,0 1 0,0 0 0,0 0 0,0 0 0,0-1 0,-1 1 0,1 0 0,0 0 0,0 0 0,0-1 0,0 1 0,0 0 0,0 0 0,1-1 0,12-6 0,27-3 0,-37 9 0,11-3 0,0 0 0,0 0 0,-1-2 0,0 1 0,0-2 0,16-10 0,-27 16 0,0 0 0,1-1 0,-1 1 0,0-1 0,0 0 0,0 1 0,0-1 0,0 0 0,-1 0 0,1 0 0,-1-1 0,1 1 0,-1 0 0,0-1 0,0 1 0,0 0 0,0-1 0,0 0 0,0 1 0,-1-1 0,1 1 0,-1-1 0,0 0 0,0 1 0,0-1 0,0 0 0,0 1 0,0-1 0,-1 0 0,1 1 0,-1-1 0,0 1 0,0-1 0,0 1 0,0-1 0,0 1 0,-1 0 0,1-1 0,-1 1 0,-2-3 0,-6-6-151,0-1-1,-1 1 0,-1 1 0,0 0 1,0 1-1,-1 0 0,0 1 1,-14-7-1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03:17:21.54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03:17:21.54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03:43:13.075"/>
    </inkml:context>
    <inkml:brush xml:id="br0">
      <inkml:brushProperty name="width" value="0.2" units="cm"/>
      <inkml:brushProperty name="height" value="0.2" units="cm"/>
      <inkml:brushProperty name="color" value="#E71224"/>
    </inkml:brush>
  </inkml:definitions>
  <inkml:trace contextRef="#ctx0" brushRef="#br0">76 0 24575,'-1'56'0,"-2"0"0,-3-1 0,-2 0 0,-29 103 0,32-140 0,0 1 0,1-1 0,-2 20 0,6-32 0,0 1 0,0-1 0,0 0 0,1 1 0,0-1 0,0 0 0,0 1 0,1-1 0,0 0 0,0 0 0,1 0 0,5 9 0,1 2 0,0 0 0,-1 1 0,-1-1 0,-1 1 0,-1 1 0,0-1 0,-1 1 0,-1 0 0,-1 0 0,-1 0 0,0 0 0,-2 0 0,-2 22 0,3-40-28,0 0-1,0 0 1,0 0-1,0-1 1,0 1 0,0 0-1,0 0 1,0 0-1,0 0 1,0-1-1,0 1 1,-1 0-1,1 0 1,0 0 0,-1-1-1,1 1 1,0 0-1,-1-1 1,1 1-1,-1 0 1,1 0-1,-1-1 1,1 1 0,-1-1-1,0 1 1,1-1-1,-1 1 1,0-1-1,1 1 1,-1-1-1,0 1 1,0-1 0,1 0-1,-1 0 1,0 1-1,0-1 1,0 0-1,1 0 1,-1 0-1,0 0 1,0 0 0,0 0-1,1 0 1,-1 0-1,0 0 1,0 0-1,-1-1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03:43:14.664"/>
    </inkml:context>
    <inkml:brush xml:id="br0">
      <inkml:brushProperty name="width" value="0.2" units="cm"/>
      <inkml:brushProperty name="height" value="0.2" units="cm"/>
      <inkml:brushProperty name="color" value="#E71224"/>
    </inkml:brush>
  </inkml:definitions>
  <inkml:trace contextRef="#ctx0" brushRef="#br0">588 1 24575,'-2'19'0,"-1"1"0,-1-1 0,0 0 0,-2 0 0,0-1 0,-16 34 0,5-13 0,9-20 0,0-1 0,-1 0 0,-1 0 0,-1-1 0,-1-1 0,-17 21 0,25-32 0,-1 0 0,0 0 0,0 0 0,0-1 0,-1 0 0,1 0 0,-1 0 0,0 0 0,0-1 0,0 0 0,-1 0 0,1-1 0,-1 0 0,1 0 0,-1-1 0,0 1 0,0-1 0,0-1 0,0 1 0,0-1 0,-9-2 0,9 1 0,0-1 0,0 0 0,0-1 0,0 1 0,1-2 0,-1 1 0,1-1 0,0 1 0,0-2 0,0 1 0,-7-7 0,-4-7 0,1 0 0,-16-23 0,25 29 0,-2 0 0,1 1 0,-2 0 0,1 1 0,-1 0 0,-1 0 0,0 1 0,0 0 0,-18-9 0,1 4-1365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95DBC-6ED3-481A-9B26-8D5ECC6FBA08}"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1711A-923F-4A65-BCAA-D3BDF6ECCF9F}" type="slidenum">
              <a:rPr lang="en-US" smtClean="0"/>
              <a:t>‹#›</a:t>
            </a:fld>
            <a:endParaRPr lang="en-US"/>
          </a:p>
        </p:txBody>
      </p:sp>
    </p:spTree>
    <p:extLst>
      <p:ext uri="{BB962C8B-B14F-4D97-AF65-F5344CB8AC3E}">
        <p14:creationId xmlns:p14="http://schemas.microsoft.com/office/powerpoint/2010/main" val="173064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rtl="0" fontAlgn="base">
              <a:lnSpc>
                <a:spcPct val="107000"/>
              </a:lnSpc>
              <a:spcAft>
                <a:spcPts val="5"/>
              </a:spcAft>
              <a:buClr>
                <a:srgbClr val="000000"/>
              </a:buClr>
              <a:buSzPts val="1200"/>
              <a:buFont typeface="Wingdings" panose="05000000000000000000" pitchFamily="2" charset="2"/>
              <a:buChar char=""/>
            </a:pPr>
            <a:r>
              <a:rPr lang="en-US"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Wingdings" panose="05000000000000000000" pitchFamily="2" charset="2"/>
              </a:rPr>
              <a:t>Handling Read Hits and Misses </a:t>
            </a:r>
            <a:endParaRPr lang="en-US" sz="18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228600">
              <a:lnSpc>
                <a:spcPct val="107000"/>
              </a:lnSpc>
              <a:spcAft>
                <a:spcPts val="800"/>
              </a:spcAft>
            </a:pPr>
            <a:r>
              <a:rPr lang="en-US" sz="1800" b="1" dirty="0">
                <a:solidFill>
                  <a:srgbClr val="000000"/>
                </a:solidFill>
                <a:effectLst/>
                <a:latin typeface="Arial" panose="020B0604020202020204" pitchFamily="34" charset="0"/>
                <a:ea typeface="Arial" panose="020B060402020202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225425" marR="81915" indent="-6350" algn="just">
              <a:lnSpc>
                <a:spcPct val="111000"/>
              </a:lnSpc>
              <a:spcAft>
                <a:spcPts val="20"/>
              </a:spcAft>
            </a:pPr>
            <a:r>
              <a:rPr lang="en-US" sz="1800" dirty="0">
                <a:solidFill>
                  <a:srgbClr val="000000"/>
                </a:solidFill>
                <a:effectLst/>
                <a:latin typeface="Arial" panose="020B0604020202020204" pitchFamily="34" charset="0"/>
                <a:ea typeface="Arial" panose="020B0604020202020204" pitchFamily="34" charset="0"/>
              </a:rPr>
              <a:t>All Read Hits are straight forward. No stalling on the processor for Read Hits. However, Read Misses stall the processor so as to fetch the requested data block from the Main Memory in the meantime. Fetching of the data block is followed by updating the Cache Line and then finally followed by a Read Hit to complete the read cycle. Read Miss has the most expensive penalty in the design. </a:t>
            </a:r>
            <a:endParaRPr lang="en-US" sz="1800" dirty="0">
              <a:solidFill>
                <a:srgbClr val="000000"/>
              </a:solidFill>
              <a:effectLst/>
              <a:latin typeface="Calibri" panose="020F0502020204030204" pitchFamily="34" charset="0"/>
              <a:ea typeface="Calibri" panose="020F0502020204030204" pitchFamily="34" charset="0"/>
            </a:endParaRPr>
          </a:p>
          <a:p>
            <a:pPr marL="228600">
              <a:lnSpc>
                <a:spcPct val="107000"/>
              </a:lnSpc>
              <a:spcAft>
                <a:spcPts val="800"/>
              </a:spcAft>
            </a:pPr>
            <a:r>
              <a:rPr lang="en-US" sz="1800" dirty="0">
                <a:solidFill>
                  <a:srgbClr val="000000"/>
                </a:solidFill>
                <a:effectLst/>
                <a:latin typeface="Arial" panose="020B0604020202020204" pitchFamily="34" charset="0"/>
                <a:ea typeface="Arial" panose="020B060402020202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342900" lvl="0" indent="-342900" fontAlgn="base">
              <a:lnSpc>
                <a:spcPct val="107000"/>
              </a:lnSpc>
              <a:spcAft>
                <a:spcPts val="5"/>
              </a:spcAft>
              <a:buClr>
                <a:srgbClr val="000000"/>
              </a:buClr>
              <a:buSzPts val="1200"/>
              <a:buFont typeface="Wingdings" panose="05000000000000000000" pitchFamily="2" charset="2"/>
              <a:buChar char=""/>
            </a:pPr>
            <a:r>
              <a:rPr lang="en-US"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Wingdings" panose="05000000000000000000" pitchFamily="2" charset="2"/>
              </a:rPr>
              <a:t>Handling Write Hits and Misses </a:t>
            </a:r>
            <a:endParaRPr lang="en-US" sz="18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228600">
              <a:lnSpc>
                <a:spcPct val="107000"/>
              </a:lnSpc>
              <a:spcAft>
                <a:spcPts val="800"/>
              </a:spcAft>
            </a:pPr>
            <a:r>
              <a:rPr lang="en-US" sz="1800" b="1" dirty="0">
                <a:solidFill>
                  <a:srgbClr val="000000"/>
                </a:solidFill>
                <a:effectLst/>
                <a:latin typeface="Arial" panose="020B0604020202020204" pitchFamily="34" charset="0"/>
                <a:ea typeface="Arial" panose="020B060402020202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Arial" panose="020B0604020202020204" pitchFamily="34" charset="0"/>
                <a:ea typeface="Arial" panose="020B0604020202020204" pitchFamily="34" charset="0"/>
              </a:rPr>
              <a:t>All Write Hits/Misses stall the processor for the same number of cycles. Hence, they are equivalent in the amount of penalty. This is because of the Write-Through Policy in the design that forces writing to the Main Memory on all Write Hits for Data Coherence/Consistency between the Main Memory and the Cache. Write-Around Policy is followed on Write Misses. The misses write the data directly to the Main Memory, without loading the data block to the Cache</a:t>
            </a:r>
            <a:endParaRPr lang="en-US" dirty="0"/>
          </a:p>
        </p:txBody>
      </p:sp>
      <p:sp>
        <p:nvSpPr>
          <p:cNvPr id="4" name="Slide Number Placeholder 3"/>
          <p:cNvSpPr>
            <a:spLocks noGrp="1"/>
          </p:cNvSpPr>
          <p:nvPr>
            <p:ph type="sldNum" sz="quarter" idx="5"/>
          </p:nvPr>
        </p:nvSpPr>
        <p:spPr/>
        <p:txBody>
          <a:bodyPr/>
          <a:lstStyle/>
          <a:p>
            <a:fld id="{FEB1711A-923F-4A65-BCAA-D3BDF6ECCF9F}" type="slidenum">
              <a:rPr lang="en-US" smtClean="0"/>
              <a:t>25</a:t>
            </a:fld>
            <a:endParaRPr lang="en-US"/>
          </a:p>
        </p:txBody>
      </p:sp>
    </p:spTree>
    <p:extLst>
      <p:ext uri="{BB962C8B-B14F-4D97-AF65-F5344CB8AC3E}">
        <p14:creationId xmlns:p14="http://schemas.microsoft.com/office/powerpoint/2010/main" val="199672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74827111-C1E2-4810-B97E-8EFFEC72590C}" type="datetime1">
              <a:rPr lang="en-US" smtClean="0"/>
              <a:t>9/13/2023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01268FD9-BD52-4FD9-BD05-E236E214F219}" type="datetime1">
              <a:rPr lang="en-US" smtClean="0"/>
              <a:t>9/13/2023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45C7BD1-962E-4965-82C0-48A601EB8DB8}" type="datetime1">
              <a:rPr lang="en-US" smtClean="0"/>
              <a:t>9/13/2023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5D1E392F-97E6-4333-8F1F-A78B0B4F9C19}" type="datetime1">
              <a:rPr lang="en-US" smtClean="0"/>
              <a:t>9/13/2023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2335A146-606E-4380-95AA-7DDAEB1C0A8A}" type="datetime1">
              <a:rPr lang="en-US" smtClean="0"/>
              <a:t>9/13/2023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0BC57F56-5954-4044-AC15-3591340B3045}" type="datetime1">
              <a:rPr lang="en-US" smtClean="0"/>
              <a:t>9/13/2023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64876FD3-874D-4585-9896-968A13D66AED}" type="datetime1">
              <a:rPr lang="en-US" smtClean="0"/>
              <a:t>9/13/2023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70792AC-014F-4B71-890C-F466C1580186}" type="datetime1">
              <a:rPr lang="en-US" smtClean="0"/>
              <a:t>9/13/2023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1490C13-70A4-4999-81B7-034A00702118}" type="datetime1">
              <a:rPr lang="en-US" smtClean="0"/>
              <a:t>9/13/2023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2CC996F8-D9D4-48A0-B93B-976AD132ED5F}" type="datetime1">
              <a:rPr lang="en-US" smtClean="0"/>
              <a:t>9/13/2023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20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customXml" Target="../ink/ink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16194" y="530943"/>
            <a:ext cx="7040492" cy="3794170"/>
          </a:xfrm>
        </p:spPr>
        <p:txBody>
          <a:bodyPr>
            <a:noAutofit/>
          </a:bodyPr>
          <a:lstStyle/>
          <a:p>
            <a:r>
              <a:rPr lang="en-US" sz="5400" dirty="0"/>
              <a:t>Cache Controller Implementation With Write-Through Policy </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92500" lnSpcReduction="10000"/>
          </a:bodyPr>
          <a:lstStyle/>
          <a:p>
            <a:r>
              <a:rPr lang="en-US" sz="2400" dirty="0"/>
              <a:t>By: - Ahmed Mahmoud Hoseiny</a:t>
            </a:r>
          </a:p>
          <a:p>
            <a:r>
              <a:rPr lang="en-US" sz="2400" dirty="0"/>
              <a:t>     - Kareem </a:t>
            </a:r>
            <a:r>
              <a:rPr lang="en-US" sz="2400" dirty="0" err="1"/>
              <a:t>Elsaeed</a:t>
            </a:r>
            <a:r>
              <a:rPr lang="en-US" sz="2400" dirty="0"/>
              <a:t> Abdel Hafez</a:t>
            </a:r>
          </a:p>
          <a:p>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4" name="Slide Number Placeholder 3">
            <a:extLst>
              <a:ext uri="{FF2B5EF4-FFF2-40B4-BE49-F238E27FC236}">
                <a16:creationId xmlns:a16="http://schemas.microsoft.com/office/drawing/2014/main" id="{2AEC306D-AB82-4DBC-57CC-CFA9180A835D}"/>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7B17312-6179-B73C-C07C-7370115720D9}"/>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0EC344A0-EB20-4FFF-F58E-5966B783F115}"/>
              </a:ext>
            </a:extLst>
          </p:cNvPr>
          <p:cNvPicPr>
            <a:picLocks noChangeAspect="1"/>
          </p:cNvPicPr>
          <p:nvPr/>
        </p:nvPicPr>
        <p:blipFill rotWithShape="1">
          <a:blip r:embed="rId2">
            <a:extLst>
              <a:ext uri="{28A0092B-C50C-407E-A947-70E740481C1C}">
                <a14:useLocalDpi xmlns:a14="http://schemas.microsoft.com/office/drawing/2010/main" val="0"/>
              </a:ext>
            </a:extLst>
          </a:blip>
          <a:srcRect l="58509" t="38407" r="-1034" b="-1722"/>
          <a:stretch/>
        </p:blipFill>
        <p:spPr bwMode="auto">
          <a:xfrm>
            <a:off x="3107644" y="0"/>
            <a:ext cx="5976712" cy="70485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385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1039177" y="5885718"/>
            <a:ext cx="10113645" cy="743682"/>
          </a:xfrm>
        </p:spPr>
        <p:txBody>
          <a:bodyPr/>
          <a:lstStyle/>
          <a:p>
            <a:pPr algn="ctr"/>
            <a:r>
              <a:rPr lang="en-US" dirty="0"/>
              <a:t>The State Diagram of The FSM</a:t>
            </a:r>
          </a:p>
        </p:txBody>
      </p:sp>
      <p:pic>
        <p:nvPicPr>
          <p:cNvPr id="2" name="Content Placeholder 7">
            <a:extLst>
              <a:ext uri="{FF2B5EF4-FFF2-40B4-BE49-F238E27FC236}">
                <a16:creationId xmlns:a16="http://schemas.microsoft.com/office/drawing/2014/main" id="{0D46285F-FF1D-559E-AD09-6AE050E253E2}"/>
              </a:ext>
            </a:extLst>
          </p:cNvPr>
          <p:cNvPicPr>
            <a:picLocks noChangeAspect="1"/>
          </p:cNvPicPr>
          <p:nvPr/>
        </p:nvPicPr>
        <p:blipFill>
          <a:blip r:embed="rId2"/>
          <a:stretch>
            <a:fillRect/>
          </a:stretch>
        </p:blipFill>
        <p:spPr>
          <a:xfrm>
            <a:off x="1402165" y="0"/>
            <a:ext cx="9294847" cy="5885718"/>
          </a:xfrm>
          <a:prstGeom prst="rect">
            <a:avLst/>
          </a:prstGeom>
          <a:solidFill>
            <a:schemeClr val="bg1">
              <a:lumMod val="85000"/>
            </a:schemeClr>
          </a:solidFill>
        </p:spPr>
      </p:pic>
      <p:pic>
        <p:nvPicPr>
          <p:cNvPr id="3" name="Picture 2">
            <a:extLst>
              <a:ext uri="{FF2B5EF4-FFF2-40B4-BE49-F238E27FC236}">
                <a16:creationId xmlns:a16="http://schemas.microsoft.com/office/drawing/2014/main" id="{C4462606-D31F-51F7-9978-A98B2F0727B0}"/>
              </a:ext>
            </a:extLst>
          </p:cNvPr>
          <p:cNvPicPr>
            <a:picLocks noChangeAspect="1"/>
          </p:cNvPicPr>
          <p:nvPr/>
        </p:nvPicPr>
        <p:blipFill rotWithShape="1">
          <a:blip r:embed="rId3"/>
          <a:srcRect t="88704"/>
          <a:stretch/>
        </p:blipFill>
        <p:spPr>
          <a:xfrm>
            <a:off x="6400369" y="5407868"/>
            <a:ext cx="5791631" cy="590574"/>
          </a:xfrm>
          <a:prstGeom prst="rect">
            <a:avLst/>
          </a:prstGeom>
        </p:spPr>
      </p:pic>
    </p:spTree>
    <p:extLst>
      <p:ext uri="{BB962C8B-B14F-4D97-AF65-F5344CB8AC3E}">
        <p14:creationId xmlns:p14="http://schemas.microsoft.com/office/powerpoint/2010/main" val="123401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1039177" y="5885718"/>
            <a:ext cx="10113645" cy="743682"/>
          </a:xfrm>
        </p:spPr>
        <p:txBody>
          <a:bodyPr/>
          <a:lstStyle/>
          <a:p>
            <a:pPr algn="ctr"/>
            <a:r>
              <a:rPr lang="en-US" dirty="0"/>
              <a:t>The modifications of RISC_V</a:t>
            </a:r>
          </a:p>
        </p:txBody>
      </p:sp>
      <p:pic>
        <p:nvPicPr>
          <p:cNvPr id="4" name="Picture 3">
            <a:extLst>
              <a:ext uri="{FF2B5EF4-FFF2-40B4-BE49-F238E27FC236}">
                <a16:creationId xmlns:a16="http://schemas.microsoft.com/office/drawing/2014/main" id="{50546BA8-81DC-2E87-BBA0-7242FF5A075C}"/>
              </a:ext>
            </a:extLst>
          </p:cNvPr>
          <p:cNvPicPr>
            <a:picLocks noChangeAspect="1"/>
          </p:cNvPicPr>
          <p:nvPr/>
        </p:nvPicPr>
        <p:blipFill>
          <a:blip r:embed="rId2"/>
          <a:stretch>
            <a:fillRect/>
          </a:stretch>
        </p:blipFill>
        <p:spPr>
          <a:xfrm>
            <a:off x="791027" y="0"/>
            <a:ext cx="10609943" cy="6052063"/>
          </a:xfrm>
          <a:prstGeom prst="rect">
            <a:avLst/>
          </a:prstGeom>
        </p:spPr>
      </p:pic>
    </p:spTree>
    <p:extLst>
      <p:ext uri="{BB962C8B-B14F-4D97-AF65-F5344CB8AC3E}">
        <p14:creationId xmlns:p14="http://schemas.microsoft.com/office/powerpoint/2010/main" val="11453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1039177" y="5885718"/>
            <a:ext cx="10113645" cy="743682"/>
          </a:xfrm>
        </p:spPr>
        <p:txBody>
          <a:bodyPr/>
          <a:lstStyle/>
          <a:p>
            <a:pPr algn="ctr"/>
            <a:r>
              <a:rPr lang="en-US" dirty="0"/>
              <a:t>The modifications of RISC_V</a:t>
            </a:r>
          </a:p>
        </p:txBody>
      </p:sp>
      <p:pic>
        <p:nvPicPr>
          <p:cNvPr id="3" name="Picture 2">
            <a:extLst>
              <a:ext uri="{FF2B5EF4-FFF2-40B4-BE49-F238E27FC236}">
                <a16:creationId xmlns:a16="http://schemas.microsoft.com/office/drawing/2014/main" id="{1E8AC2AC-1C39-9657-8D3B-5EF931213293}"/>
              </a:ext>
            </a:extLst>
          </p:cNvPr>
          <p:cNvPicPr>
            <a:picLocks noChangeAspect="1"/>
          </p:cNvPicPr>
          <p:nvPr/>
        </p:nvPicPr>
        <p:blipFill>
          <a:blip r:embed="rId2"/>
          <a:stretch>
            <a:fillRect/>
          </a:stretch>
        </p:blipFill>
        <p:spPr>
          <a:xfrm>
            <a:off x="707839" y="1125068"/>
            <a:ext cx="2648320" cy="4201111"/>
          </a:xfrm>
          <a:prstGeom prst="rect">
            <a:avLst/>
          </a:prstGeom>
        </p:spPr>
      </p:pic>
      <p:sp>
        <p:nvSpPr>
          <p:cNvPr id="6" name="Arrow: Right 5">
            <a:extLst>
              <a:ext uri="{FF2B5EF4-FFF2-40B4-BE49-F238E27FC236}">
                <a16:creationId xmlns:a16="http://schemas.microsoft.com/office/drawing/2014/main" id="{7542F0E1-08D3-4622-354B-171DABC5B791}"/>
              </a:ext>
            </a:extLst>
          </p:cNvPr>
          <p:cNvSpPr/>
          <p:nvPr/>
        </p:nvSpPr>
        <p:spPr>
          <a:xfrm>
            <a:off x="3817257" y="2630537"/>
            <a:ext cx="1799772" cy="1190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628ADCC-BA76-85FA-2699-ECB5FF41411C}"/>
              </a:ext>
            </a:extLst>
          </p:cNvPr>
          <p:cNvPicPr>
            <a:picLocks noChangeAspect="1"/>
          </p:cNvPicPr>
          <p:nvPr/>
        </p:nvPicPr>
        <p:blipFill>
          <a:blip r:embed="rId3"/>
          <a:stretch>
            <a:fillRect/>
          </a:stretch>
        </p:blipFill>
        <p:spPr>
          <a:xfrm>
            <a:off x="6350342" y="1553875"/>
            <a:ext cx="5423250" cy="3040307"/>
          </a:xfrm>
          <a:prstGeom prst="rect">
            <a:avLst/>
          </a:prstGeom>
        </p:spPr>
      </p:pic>
    </p:spTree>
    <p:extLst>
      <p:ext uri="{BB962C8B-B14F-4D97-AF65-F5344CB8AC3E}">
        <p14:creationId xmlns:p14="http://schemas.microsoft.com/office/powerpoint/2010/main" val="198438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1039177" y="5885718"/>
            <a:ext cx="10113645" cy="743682"/>
          </a:xfrm>
        </p:spPr>
        <p:txBody>
          <a:bodyPr/>
          <a:lstStyle/>
          <a:p>
            <a:pPr algn="ctr"/>
            <a:r>
              <a:rPr lang="en-US" dirty="0"/>
              <a:t>The modifications of RISC_V</a:t>
            </a:r>
          </a:p>
        </p:txBody>
      </p:sp>
      <p:pic>
        <p:nvPicPr>
          <p:cNvPr id="4" name="Picture 3">
            <a:extLst>
              <a:ext uri="{FF2B5EF4-FFF2-40B4-BE49-F238E27FC236}">
                <a16:creationId xmlns:a16="http://schemas.microsoft.com/office/drawing/2014/main" id="{7F5AA142-A4F4-C8A6-E1F3-4F5E57120004}"/>
              </a:ext>
            </a:extLst>
          </p:cNvPr>
          <p:cNvPicPr>
            <a:picLocks noChangeAspect="1"/>
          </p:cNvPicPr>
          <p:nvPr/>
        </p:nvPicPr>
        <p:blipFill>
          <a:blip r:embed="rId2"/>
          <a:stretch>
            <a:fillRect/>
          </a:stretch>
        </p:blipFill>
        <p:spPr>
          <a:xfrm>
            <a:off x="4223657" y="861641"/>
            <a:ext cx="2593378" cy="4410784"/>
          </a:xfrm>
          <a:prstGeom prst="rect">
            <a:avLst/>
          </a:prstGeom>
        </p:spPr>
      </p:pic>
    </p:spTree>
    <p:extLst>
      <p:ext uri="{BB962C8B-B14F-4D97-AF65-F5344CB8AC3E}">
        <p14:creationId xmlns:p14="http://schemas.microsoft.com/office/powerpoint/2010/main" val="54086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1039177" y="5885718"/>
            <a:ext cx="10113645" cy="743682"/>
          </a:xfrm>
        </p:spPr>
        <p:txBody>
          <a:bodyPr/>
          <a:lstStyle/>
          <a:p>
            <a:pPr algn="ctr"/>
            <a:r>
              <a:rPr lang="en-US" dirty="0"/>
              <a:t>The modifications of RISC_V</a:t>
            </a:r>
          </a:p>
        </p:txBody>
      </p:sp>
      <p:grpSp>
        <p:nvGrpSpPr>
          <p:cNvPr id="36" name="Group 35">
            <a:extLst>
              <a:ext uri="{FF2B5EF4-FFF2-40B4-BE49-F238E27FC236}">
                <a16:creationId xmlns:a16="http://schemas.microsoft.com/office/drawing/2014/main" id="{7729BCFA-BAB6-F0F2-A6F2-A713F0DEA368}"/>
              </a:ext>
            </a:extLst>
          </p:cNvPr>
          <p:cNvGrpSpPr/>
          <p:nvPr/>
        </p:nvGrpSpPr>
        <p:grpSpPr>
          <a:xfrm>
            <a:off x="3421626" y="1478571"/>
            <a:ext cx="4770268" cy="3900858"/>
            <a:chOff x="1252537" y="1673779"/>
            <a:chExt cx="3384995" cy="3074919"/>
          </a:xfrm>
        </p:grpSpPr>
        <p:pic>
          <p:nvPicPr>
            <p:cNvPr id="3" name="Picture 2">
              <a:extLst>
                <a:ext uri="{FF2B5EF4-FFF2-40B4-BE49-F238E27FC236}">
                  <a16:creationId xmlns:a16="http://schemas.microsoft.com/office/drawing/2014/main" id="{7D909452-BCA7-0876-FDAC-F4C84521F37F}"/>
                </a:ext>
              </a:extLst>
            </p:cNvPr>
            <p:cNvPicPr>
              <a:picLocks noChangeAspect="1"/>
            </p:cNvPicPr>
            <p:nvPr/>
          </p:nvPicPr>
          <p:blipFill>
            <a:blip r:embed="rId2"/>
            <a:stretch>
              <a:fillRect/>
            </a:stretch>
          </p:blipFill>
          <p:spPr>
            <a:xfrm>
              <a:off x="1252537" y="1673779"/>
              <a:ext cx="3384995" cy="3074919"/>
            </a:xfrm>
            <a:prstGeom prst="rect">
              <a:avLst/>
            </a:prstGeom>
          </p:spPr>
        </p:pic>
        <p:cxnSp>
          <p:nvCxnSpPr>
            <p:cNvPr id="33" name="Straight Connector 32">
              <a:extLst>
                <a:ext uri="{FF2B5EF4-FFF2-40B4-BE49-F238E27FC236}">
                  <a16:creationId xmlns:a16="http://schemas.microsoft.com/office/drawing/2014/main" id="{5ED45005-4E2A-3A67-E1F1-2813EAB59F82}"/>
                </a:ext>
              </a:extLst>
            </p:cNvPr>
            <p:cNvCxnSpPr>
              <a:cxnSpLocks/>
            </p:cNvCxnSpPr>
            <p:nvPr/>
          </p:nvCxnSpPr>
          <p:spPr>
            <a:xfrm flipH="1">
              <a:off x="2945034" y="2042160"/>
              <a:ext cx="11621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A6544DD-0640-8D26-1185-D48C162D293B}"/>
                </a:ext>
              </a:extLst>
            </p:cNvPr>
            <p:cNvSpPr txBox="1"/>
            <p:nvPr/>
          </p:nvSpPr>
          <p:spPr>
            <a:xfrm>
              <a:off x="3292265" y="1673779"/>
              <a:ext cx="1264920" cy="315394"/>
            </a:xfrm>
            <a:prstGeom prst="rect">
              <a:avLst/>
            </a:prstGeom>
            <a:noFill/>
          </p:spPr>
          <p:txBody>
            <a:bodyPr wrap="square" rtlCol="0">
              <a:spAutoFit/>
            </a:bodyPr>
            <a:lstStyle/>
            <a:p>
              <a:r>
                <a:rPr lang="en-GB" sz="2000" b="1" dirty="0" err="1">
                  <a:solidFill>
                    <a:srgbClr val="FF0000"/>
                  </a:solidFill>
                </a:rPr>
                <a:t>MemRead</a:t>
              </a:r>
              <a:endParaRPr lang="en-US" sz="2000" b="1" dirty="0">
                <a:solidFill>
                  <a:srgbClr val="FF0000"/>
                </a:solidFill>
              </a:endParaRPr>
            </a:p>
          </p:txBody>
        </p:sp>
      </p:grpSp>
    </p:spTree>
    <p:extLst>
      <p:ext uri="{BB962C8B-B14F-4D97-AF65-F5344CB8AC3E}">
        <p14:creationId xmlns:p14="http://schemas.microsoft.com/office/powerpoint/2010/main" val="195083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1039177" y="5885718"/>
            <a:ext cx="10113645" cy="743682"/>
          </a:xfrm>
        </p:spPr>
        <p:txBody>
          <a:bodyPr/>
          <a:lstStyle/>
          <a:p>
            <a:pPr algn="ctr"/>
            <a:r>
              <a:rPr lang="en-US" dirty="0"/>
              <a:t>The modifications of RISC_V</a:t>
            </a:r>
          </a:p>
        </p:txBody>
      </p:sp>
      <p:pic>
        <p:nvPicPr>
          <p:cNvPr id="4" name="Picture 3">
            <a:extLst>
              <a:ext uri="{FF2B5EF4-FFF2-40B4-BE49-F238E27FC236}">
                <a16:creationId xmlns:a16="http://schemas.microsoft.com/office/drawing/2014/main" id="{4316E195-60BA-4CFF-2038-5C3111F65B48}"/>
              </a:ext>
            </a:extLst>
          </p:cNvPr>
          <p:cNvPicPr>
            <a:picLocks noChangeAspect="1"/>
          </p:cNvPicPr>
          <p:nvPr/>
        </p:nvPicPr>
        <p:blipFill>
          <a:blip r:embed="rId2"/>
          <a:stretch>
            <a:fillRect/>
          </a:stretch>
        </p:blipFill>
        <p:spPr>
          <a:xfrm>
            <a:off x="0" y="2191247"/>
            <a:ext cx="11993036" cy="3694471"/>
          </a:xfrm>
          <a:prstGeom prst="rect">
            <a:avLst/>
          </a:prstGeom>
        </p:spPr>
      </p:pic>
      <p:sp>
        <p:nvSpPr>
          <p:cNvPr id="6" name="TextBox 5">
            <a:extLst>
              <a:ext uri="{FF2B5EF4-FFF2-40B4-BE49-F238E27FC236}">
                <a16:creationId xmlns:a16="http://schemas.microsoft.com/office/drawing/2014/main" id="{A5CA5089-25AB-E92C-105F-4251075E944F}"/>
              </a:ext>
            </a:extLst>
          </p:cNvPr>
          <p:cNvSpPr txBox="1"/>
          <p:nvPr/>
        </p:nvSpPr>
        <p:spPr>
          <a:xfrm>
            <a:off x="6951411" y="1791137"/>
            <a:ext cx="1782575" cy="400110"/>
          </a:xfrm>
          <a:prstGeom prst="rect">
            <a:avLst/>
          </a:prstGeom>
          <a:solidFill>
            <a:schemeClr val="bg1">
              <a:lumMod val="95000"/>
            </a:schemeClr>
          </a:solidFill>
        </p:spPr>
        <p:txBody>
          <a:bodyPr wrap="square" rtlCol="0">
            <a:spAutoFit/>
          </a:bodyPr>
          <a:lstStyle/>
          <a:p>
            <a:r>
              <a:rPr lang="en-GB" sz="2000" b="1" dirty="0" err="1">
                <a:solidFill>
                  <a:srgbClr val="FF0000"/>
                </a:solidFill>
              </a:rPr>
              <a:t>MemRead</a:t>
            </a:r>
            <a:endParaRPr lang="en-US" sz="2000" b="1" dirty="0">
              <a:solidFill>
                <a:srgbClr val="FF0000"/>
              </a:solidFill>
            </a:endParaRPr>
          </a:p>
        </p:txBody>
      </p:sp>
      <p:grpSp>
        <p:nvGrpSpPr>
          <p:cNvPr id="10" name="Group 9">
            <a:extLst>
              <a:ext uri="{FF2B5EF4-FFF2-40B4-BE49-F238E27FC236}">
                <a16:creationId xmlns:a16="http://schemas.microsoft.com/office/drawing/2014/main" id="{286D93D8-7C11-32AC-4CE5-41F09344CCDA}"/>
              </a:ext>
            </a:extLst>
          </p:cNvPr>
          <p:cNvGrpSpPr/>
          <p:nvPr/>
        </p:nvGrpSpPr>
        <p:grpSpPr>
          <a:xfrm>
            <a:off x="7468920" y="2148600"/>
            <a:ext cx="211680" cy="314640"/>
            <a:chOff x="7468920" y="2148600"/>
            <a:chExt cx="211680" cy="314640"/>
          </a:xfrm>
        </p:grpSpPr>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64F6197B-D64C-7AAA-CB22-5EC09DCCA5BA}"/>
                    </a:ext>
                  </a:extLst>
                </p14:cNvPr>
                <p14:cNvContentPartPr/>
                <p14:nvPr/>
              </p14:nvContentPartPr>
              <p14:xfrm>
                <a:off x="7577280" y="2148600"/>
                <a:ext cx="29520" cy="312120"/>
              </p14:xfrm>
            </p:contentPart>
          </mc:Choice>
          <mc:Fallback>
            <p:pic>
              <p:nvPicPr>
                <p:cNvPr id="8" name="Ink 7">
                  <a:extLst>
                    <a:ext uri="{FF2B5EF4-FFF2-40B4-BE49-F238E27FC236}">
                      <a16:creationId xmlns:a16="http://schemas.microsoft.com/office/drawing/2014/main" id="{64F6197B-D64C-7AAA-CB22-5EC09DCCA5BA}"/>
                    </a:ext>
                  </a:extLst>
                </p:cNvPr>
                <p:cNvPicPr/>
                <p:nvPr/>
              </p:nvPicPr>
              <p:blipFill>
                <a:blip r:embed="rId4"/>
                <a:stretch>
                  <a:fillRect/>
                </a:stretch>
              </p:blipFill>
              <p:spPr>
                <a:xfrm>
                  <a:off x="7541280" y="2112600"/>
                  <a:ext cx="10116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1214010C-D514-83FB-EDCB-67F0667D69AC}"/>
                    </a:ext>
                  </a:extLst>
                </p14:cNvPr>
                <p14:cNvContentPartPr/>
                <p14:nvPr/>
              </p14:nvContentPartPr>
              <p14:xfrm>
                <a:off x="7468920" y="2316000"/>
                <a:ext cx="211680" cy="147240"/>
              </p14:xfrm>
            </p:contentPart>
          </mc:Choice>
          <mc:Fallback>
            <p:pic>
              <p:nvPicPr>
                <p:cNvPr id="9" name="Ink 8">
                  <a:extLst>
                    <a:ext uri="{FF2B5EF4-FFF2-40B4-BE49-F238E27FC236}">
                      <a16:creationId xmlns:a16="http://schemas.microsoft.com/office/drawing/2014/main" id="{1214010C-D514-83FB-EDCB-67F0667D69AC}"/>
                    </a:ext>
                  </a:extLst>
                </p:cNvPr>
                <p:cNvPicPr/>
                <p:nvPr/>
              </p:nvPicPr>
              <p:blipFill>
                <a:blip r:embed="rId6"/>
                <a:stretch>
                  <a:fillRect/>
                </a:stretch>
              </p:blipFill>
              <p:spPr>
                <a:xfrm>
                  <a:off x="7432920" y="2280000"/>
                  <a:ext cx="283320" cy="218880"/>
                </a:xfrm>
                <a:prstGeom prst="rect">
                  <a:avLst/>
                </a:prstGeom>
              </p:spPr>
            </p:pic>
          </mc:Fallback>
        </mc:AlternateContent>
      </p:grpSp>
      <p:sp>
        <p:nvSpPr>
          <p:cNvPr id="18" name="TextBox 17">
            <a:extLst>
              <a:ext uri="{FF2B5EF4-FFF2-40B4-BE49-F238E27FC236}">
                <a16:creationId xmlns:a16="http://schemas.microsoft.com/office/drawing/2014/main" id="{29F1EFDC-F4B9-CD17-0C80-3EB317A939B4}"/>
              </a:ext>
            </a:extLst>
          </p:cNvPr>
          <p:cNvSpPr txBox="1"/>
          <p:nvPr/>
        </p:nvSpPr>
        <p:spPr>
          <a:xfrm>
            <a:off x="7304567" y="2732565"/>
            <a:ext cx="376033" cy="2805896"/>
          </a:xfrm>
          <a:prstGeom prst="rect">
            <a:avLst/>
          </a:prstGeom>
          <a:noFill/>
        </p:spPr>
        <p:txBody>
          <a:bodyPr wrap="square" rtlCol="0">
            <a:spAutoFit/>
          </a:bodyPr>
          <a:lstStyle/>
          <a:p>
            <a:pPr>
              <a:lnSpc>
                <a:spcPct val="150000"/>
              </a:lnSpc>
            </a:pPr>
            <a:r>
              <a:rPr lang="en-GB" sz="2000" b="1" dirty="0">
                <a:solidFill>
                  <a:srgbClr val="FF0000"/>
                </a:solidFill>
              </a:rPr>
              <a:t>1</a:t>
            </a:r>
          </a:p>
          <a:p>
            <a:pPr>
              <a:lnSpc>
                <a:spcPct val="150000"/>
              </a:lnSpc>
            </a:pPr>
            <a:r>
              <a:rPr lang="en-GB" sz="2000" b="1" dirty="0">
                <a:solidFill>
                  <a:srgbClr val="FF0000"/>
                </a:solidFill>
              </a:rPr>
              <a:t>0</a:t>
            </a:r>
          </a:p>
          <a:p>
            <a:pPr>
              <a:lnSpc>
                <a:spcPct val="150000"/>
              </a:lnSpc>
            </a:pPr>
            <a:r>
              <a:rPr lang="en-GB" sz="2000" b="1" dirty="0">
                <a:solidFill>
                  <a:srgbClr val="FF0000"/>
                </a:solidFill>
              </a:rPr>
              <a:t>0</a:t>
            </a:r>
          </a:p>
          <a:p>
            <a:pPr>
              <a:lnSpc>
                <a:spcPct val="150000"/>
              </a:lnSpc>
            </a:pPr>
            <a:r>
              <a:rPr lang="en-GB" sz="2000" b="1" dirty="0">
                <a:solidFill>
                  <a:srgbClr val="FF0000"/>
                </a:solidFill>
              </a:rPr>
              <a:t>0</a:t>
            </a:r>
          </a:p>
          <a:p>
            <a:pPr>
              <a:lnSpc>
                <a:spcPct val="150000"/>
              </a:lnSpc>
            </a:pPr>
            <a:r>
              <a:rPr lang="en-GB" sz="2000" b="1" dirty="0">
                <a:solidFill>
                  <a:srgbClr val="FF0000"/>
                </a:solidFill>
              </a:rPr>
              <a:t>0</a:t>
            </a:r>
          </a:p>
          <a:p>
            <a:pPr>
              <a:lnSpc>
                <a:spcPct val="150000"/>
              </a:lnSpc>
            </a:pPr>
            <a:r>
              <a:rPr lang="en-GB" sz="2000" b="1" dirty="0">
                <a:solidFill>
                  <a:srgbClr val="FF0000"/>
                </a:solidFill>
              </a:rPr>
              <a:t>0</a:t>
            </a:r>
          </a:p>
        </p:txBody>
      </p:sp>
    </p:spTree>
    <p:extLst>
      <p:ext uri="{BB962C8B-B14F-4D97-AF65-F5344CB8AC3E}">
        <p14:creationId xmlns:p14="http://schemas.microsoft.com/office/powerpoint/2010/main" val="63025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806768" y="5986462"/>
            <a:ext cx="10113645" cy="743682"/>
          </a:xfrm>
        </p:spPr>
        <p:txBody>
          <a:bodyPr/>
          <a:lstStyle/>
          <a:p>
            <a:pPr algn="ctr"/>
            <a:r>
              <a:rPr lang="en-US" dirty="0"/>
              <a:t>Test Program for RISC_V </a:t>
            </a:r>
          </a:p>
        </p:txBody>
      </p:sp>
      <p:pic>
        <p:nvPicPr>
          <p:cNvPr id="20" name="Picture 19">
            <a:extLst>
              <a:ext uri="{FF2B5EF4-FFF2-40B4-BE49-F238E27FC236}">
                <a16:creationId xmlns:a16="http://schemas.microsoft.com/office/drawing/2014/main" id="{9448E866-B225-863B-A7A1-33286C519158}"/>
              </a:ext>
            </a:extLst>
          </p:cNvPr>
          <p:cNvPicPr>
            <a:picLocks noChangeAspect="1"/>
          </p:cNvPicPr>
          <p:nvPr/>
        </p:nvPicPr>
        <p:blipFill>
          <a:blip r:embed="rId2"/>
          <a:stretch>
            <a:fillRect/>
          </a:stretch>
        </p:blipFill>
        <p:spPr>
          <a:xfrm>
            <a:off x="723034" y="289951"/>
            <a:ext cx="10745931" cy="5696511"/>
          </a:xfrm>
          <a:prstGeom prst="rect">
            <a:avLst/>
          </a:prstGeom>
        </p:spPr>
      </p:pic>
      <p:sp>
        <p:nvSpPr>
          <p:cNvPr id="21" name="Rectangle 20">
            <a:extLst>
              <a:ext uri="{FF2B5EF4-FFF2-40B4-BE49-F238E27FC236}">
                <a16:creationId xmlns:a16="http://schemas.microsoft.com/office/drawing/2014/main" id="{51A0B60E-91AC-53BB-611D-314F4521E23B}"/>
              </a:ext>
            </a:extLst>
          </p:cNvPr>
          <p:cNvSpPr/>
          <p:nvPr/>
        </p:nvSpPr>
        <p:spPr>
          <a:xfrm>
            <a:off x="1790700" y="3867150"/>
            <a:ext cx="9202882" cy="4381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763C36-18D9-BFA6-CF31-FF763CE5648C}"/>
              </a:ext>
            </a:extLst>
          </p:cNvPr>
          <p:cNvSpPr/>
          <p:nvPr/>
        </p:nvSpPr>
        <p:spPr>
          <a:xfrm>
            <a:off x="1790700" y="5307011"/>
            <a:ext cx="9202882" cy="288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6618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806768" y="5986462"/>
            <a:ext cx="10113645" cy="743682"/>
          </a:xfrm>
        </p:spPr>
        <p:txBody>
          <a:bodyPr/>
          <a:lstStyle/>
          <a:p>
            <a:pPr algn="ctr"/>
            <a:r>
              <a:rPr lang="en-US" dirty="0"/>
              <a:t>Test Program for RISC_V</a:t>
            </a:r>
          </a:p>
        </p:txBody>
      </p:sp>
      <p:pic>
        <p:nvPicPr>
          <p:cNvPr id="3" name="Picture 2">
            <a:extLst>
              <a:ext uri="{FF2B5EF4-FFF2-40B4-BE49-F238E27FC236}">
                <a16:creationId xmlns:a16="http://schemas.microsoft.com/office/drawing/2014/main" id="{2AEFE9ED-DF10-FB63-F8F8-47025809595E}"/>
              </a:ext>
            </a:extLst>
          </p:cNvPr>
          <p:cNvPicPr>
            <a:picLocks noChangeAspect="1"/>
          </p:cNvPicPr>
          <p:nvPr/>
        </p:nvPicPr>
        <p:blipFill rotWithShape="1">
          <a:blip r:embed="rId2"/>
          <a:srcRect b="54348"/>
          <a:stretch/>
        </p:blipFill>
        <p:spPr>
          <a:xfrm>
            <a:off x="0" y="365125"/>
            <a:ext cx="12206320" cy="5029200"/>
          </a:xfrm>
          <a:prstGeom prst="rect">
            <a:avLst/>
          </a:prstGeom>
        </p:spPr>
      </p:pic>
    </p:spTree>
    <p:extLst>
      <p:ext uri="{BB962C8B-B14F-4D97-AF65-F5344CB8AC3E}">
        <p14:creationId xmlns:p14="http://schemas.microsoft.com/office/powerpoint/2010/main" val="104109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806768" y="5986462"/>
            <a:ext cx="10113645" cy="743682"/>
          </a:xfrm>
        </p:spPr>
        <p:txBody>
          <a:bodyPr/>
          <a:lstStyle/>
          <a:p>
            <a:pPr algn="ctr"/>
            <a:r>
              <a:rPr lang="en-US" dirty="0"/>
              <a:t>Test Program for RISC_V (Cont..) </a:t>
            </a:r>
          </a:p>
        </p:txBody>
      </p:sp>
      <p:pic>
        <p:nvPicPr>
          <p:cNvPr id="4" name="Picture 3">
            <a:extLst>
              <a:ext uri="{FF2B5EF4-FFF2-40B4-BE49-F238E27FC236}">
                <a16:creationId xmlns:a16="http://schemas.microsoft.com/office/drawing/2014/main" id="{7022DE0A-5099-6802-5274-5EAB69F2AA05}"/>
              </a:ext>
            </a:extLst>
          </p:cNvPr>
          <p:cNvPicPr>
            <a:picLocks noChangeAspect="1"/>
          </p:cNvPicPr>
          <p:nvPr/>
        </p:nvPicPr>
        <p:blipFill rotWithShape="1">
          <a:blip r:embed="rId2"/>
          <a:srcRect t="45659"/>
          <a:stretch/>
        </p:blipFill>
        <p:spPr>
          <a:xfrm>
            <a:off x="0" y="0"/>
            <a:ext cx="12206370" cy="5986462"/>
          </a:xfrm>
          <a:prstGeom prst="rect">
            <a:avLst/>
          </a:prstGeom>
        </p:spPr>
      </p:pic>
      <p:sp>
        <p:nvSpPr>
          <p:cNvPr id="6" name="Rectangle 5">
            <a:extLst>
              <a:ext uri="{FF2B5EF4-FFF2-40B4-BE49-F238E27FC236}">
                <a16:creationId xmlns:a16="http://schemas.microsoft.com/office/drawing/2014/main" id="{30220EAA-6388-7AA7-F0A1-D853E9B4E5D3}"/>
              </a:ext>
            </a:extLst>
          </p:cNvPr>
          <p:cNvSpPr/>
          <p:nvPr/>
        </p:nvSpPr>
        <p:spPr>
          <a:xfrm>
            <a:off x="647700" y="0"/>
            <a:ext cx="9810750" cy="15049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BBD4281-B90A-63A7-F676-DA9F86E9E7B8}"/>
              </a:ext>
            </a:extLst>
          </p:cNvPr>
          <p:cNvSpPr/>
          <p:nvPr/>
        </p:nvSpPr>
        <p:spPr>
          <a:xfrm>
            <a:off x="647700" y="1488281"/>
            <a:ext cx="11125892" cy="119776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053C56-534A-08A6-1FE0-575AFD072A1A}"/>
              </a:ext>
            </a:extLst>
          </p:cNvPr>
          <p:cNvSpPr/>
          <p:nvPr/>
        </p:nvSpPr>
        <p:spPr>
          <a:xfrm>
            <a:off x="647700" y="2686051"/>
            <a:ext cx="11334750" cy="3600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9630F4-24CC-9585-6904-626BBE25557E}"/>
              </a:ext>
            </a:extLst>
          </p:cNvPr>
          <p:cNvSpPr/>
          <p:nvPr/>
        </p:nvSpPr>
        <p:spPr>
          <a:xfrm>
            <a:off x="647700" y="3069000"/>
            <a:ext cx="11334750" cy="3600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F0D063-762B-A02C-9272-6E6477D5365C}"/>
              </a:ext>
            </a:extLst>
          </p:cNvPr>
          <p:cNvSpPr/>
          <p:nvPr/>
        </p:nvSpPr>
        <p:spPr>
          <a:xfrm>
            <a:off x="647700" y="4941888"/>
            <a:ext cx="9810750" cy="4278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07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A642-6791-60D3-D229-F35D6D167CB4}"/>
              </a:ext>
            </a:extLst>
          </p:cNvPr>
          <p:cNvSpPr>
            <a:spLocks noGrp="1"/>
          </p:cNvSpPr>
          <p:nvPr>
            <p:ph type="title"/>
          </p:nvPr>
        </p:nvSpPr>
        <p:spPr>
          <a:xfrm>
            <a:off x="1066800" y="954186"/>
            <a:ext cx="11293503" cy="702305"/>
          </a:xfrm>
        </p:spPr>
        <p:txBody>
          <a:bodyPr>
            <a:normAutofit fontScale="90000"/>
          </a:bodyPr>
          <a:lstStyle/>
          <a:p>
            <a:r>
              <a:rPr lang="en-US" dirty="0"/>
              <a:t>Specifications </a:t>
            </a:r>
          </a:p>
        </p:txBody>
      </p:sp>
      <p:sp>
        <p:nvSpPr>
          <p:cNvPr id="4" name="Slide Number Placeholder 3">
            <a:extLst>
              <a:ext uri="{FF2B5EF4-FFF2-40B4-BE49-F238E27FC236}">
                <a16:creationId xmlns:a16="http://schemas.microsoft.com/office/drawing/2014/main" id="{F00CF8BD-69ED-DDAE-B053-D930D3AE6AAA}"/>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7" name="Content Placeholder 8">
            <a:extLst>
              <a:ext uri="{FF2B5EF4-FFF2-40B4-BE49-F238E27FC236}">
                <a16:creationId xmlns:a16="http://schemas.microsoft.com/office/drawing/2014/main" id="{E10FD5AF-4354-DF68-D374-0E3EC931CFD9}"/>
              </a:ext>
            </a:extLst>
          </p:cNvPr>
          <p:cNvSpPr>
            <a:spLocks noGrp="1"/>
          </p:cNvSpPr>
          <p:nvPr>
            <p:ph idx="1"/>
          </p:nvPr>
        </p:nvSpPr>
        <p:spPr>
          <a:xfrm>
            <a:off x="1096963" y="2108200"/>
            <a:ext cx="10058400" cy="3760788"/>
          </a:xfrm>
        </p:spPr>
        <p:txBody>
          <a:bodyPr>
            <a:normAutofit/>
          </a:bodyPr>
          <a:lstStyle/>
          <a:p>
            <a:pPr>
              <a:buFont typeface="Arial" panose="020B0604020202020204" pitchFamily="34" charset="0"/>
              <a:buChar char="•"/>
            </a:pPr>
            <a:r>
              <a:rPr lang="en-US" sz="2400" dirty="0">
                <a:latin typeface="RalewayRegular"/>
              </a:rPr>
              <a:t>  One level of caching between the CPU and main memory.  </a:t>
            </a:r>
          </a:p>
        </p:txBody>
      </p:sp>
      <p:pic>
        <p:nvPicPr>
          <p:cNvPr id="8" name="Picture 7">
            <a:extLst>
              <a:ext uri="{FF2B5EF4-FFF2-40B4-BE49-F238E27FC236}">
                <a16:creationId xmlns:a16="http://schemas.microsoft.com/office/drawing/2014/main" id="{2175102C-0C56-3679-034D-FA645DDED054}"/>
              </a:ext>
            </a:extLst>
          </p:cNvPr>
          <p:cNvPicPr>
            <a:picLocks noChangeAspect="1"/>
          </p:cNvPicPr>
          <p:nvPr/>
        </p:nvPicPr>
        <p:blipFill rotWithShape="1">
          <a:blip r:embed="rId2">
            <a:extLst>
              <a:ext uri="{28A0092B-C50C-407E-A947-70E740481C1C}">
                <a14:useLocalDpi xmlns:a14="http://schemas.microsoft.com/office/drawing/2010/main" val="0"/>
              </a:ext>
            </a:extLst>
          </a:blip>
          <a:srcRect r="46622" b="71321"/>
          <a:stretch/>
        </p:blipFill>
        <p:spPr bwMode="auto">
          <a:xfrm>
            <a:off x="2047075" y="2513171"/>
            <a:ext cx="8097849" cy="33906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91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806768" y="5986462"/>
            <a:ext cx="10113645" cy="743682"/>
          </a:xfrm>
        </p:spPr>
        <p:txBody>
          <a:bodyPr/>
          <a:lstStyle/>
          <a:p>
            <a:pPr algn="ctr"/>
            <a:r>
              <a:rPr lang="en-GB" dirty="0"/>
              <a:t>Waveforms (1)</a:t>
            </a:r>
            <a:endParaRPr lang="en-US" dirty="0"/>
          </a:p>
        </p:txBody>
      </p:sp>
      <p:pic>
        <p:nvPicPr>
          <p:cNvPr id="2" name="Picture 1">
            <a:extLst>
              <a:ext uri="{FF2B5EF4-FFF2-40B4-BE49-F238E27FC236}">
                <a16:creationId xmlns:a16="http://schemas.microsoft.com/office/drawing/2014/main" id="{EEE09421-7579-58CD-65F8-048602C02CB1}"/>
              </a:ext>
            </a:extLst>
          </p:cNvPr>
          <p:cNvPicPr>
            <a:picLocks noChangeAspect="1"/>
          </p:cNvPicPr>
          <p:nvPr/>
        </p:nvPicPr>
        <p:blipFill>
          <a:blip r:embed="rId2"/>
          <a:stretch>
            <a:fillRect/>
          </a:stretch>
        </p:blipFill>
        <p:spPr>
          <a:xfrm>
            <a:off x="74258" y="469650"/>
            <a:ext cx="12043483" cy="5198700"/>
          </a:xfrm>
          <a:prstGeom prst="rect">
            <a:avLst/>
          </a:prstGeom>
        </p:spPr>
      </p:pic>
    </p:spTree>
    <p:extLst>
      <p:ext uri="{BB962C8B-B14F-4D97-AF65-F5344CB8AC3E}">
        <p14:creationId xmlns:p14="http://schemas.microsoft.com/office/powerpoint/2010/main" val="242775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806768" y="5986462"/>
            <a:ext cx="10113645" cy="743682"/>
          </a:xfrm>
        </p:spPr>
        <p:txBody>
          <a:bodyPr/>
          <a:lstStyle/>
          <a:p>
            <a:pPr algn="ctr"/>
            <a:r>
              <a:rPr lang="en-GB" dirty="0"/>
              <a:t>Waveforms (2) write miss</a:t>
            </a:r>
            <a:endParaRPr lang="en-US" dirty="0"/>
          </a:p>
        </p:txBody>
      </p:sp>
      <p:pic>
        <p:nvPicPr>
          <p:cNvPr id="4" name="Picture 3">
            <a:extLst>
              <a:ext uri="{FF2B5EF4-FFF2-40B4-BE49-F238E27FC236}">
                <a16:creationId xmlns:a16="http://schemas.microsoft.com/office/drawing/2014/main" id="{937EBF9B-ABA8-E3C5-9B11-3FAD8FAC49EA}"/>
              </a:ext>
            </a:extLst>
          </p:cNvPr>
          <p:cNvPicPr>
            <a:picLocks noChangeAspect="1"/>
          </p:cNvPicPr>
          <p:nvPr/>
        </p:nvPicPr>
        <p:blipFill>
          <a:blip r:embed="rId2"/>
          <a:stretch>
            <a:fillRect/>
          </a:stretch>
        </p:blipFill>
        <p:spPr>
          <a:xfrm>
            <a:off x="914400" y="0"/>
            <a:ext cx="10363200" cy="6205940"/>
          </a:xfrm>
          <a:prstGeom prst="rect">
            <a:avLst/>
          </a:prstGeom>
        </p:spPr>
      </p:pic>
      <p:sp>
        <p:nvSpPr>
          <p:cNvPr id="6" name="Rectangle 5">
            <a:extLst>
              <a:ext uri="{FF2B5EF4-FFF2-40B4-BE49-F238E27FC236}">
                <a16:creationId xmlns:a16="http://schemas.microsoft.com/office/drawing/2014/main" id="{70079E57-31B2-D433-AD15-F2B14BF3D169}"/>
              </a:ext>
            </a:extLst>
          </p:cNvPr>
          <p:cNvSpPr/>
          <p:nvPr/>
        </p:nvSpPr>
        <p:spPr>
          <a:xfrm>
            <a:off x="5924550" y="0"/>
            <a:ext cx="1981200" cy="62059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3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806768" y="5986462"/>
            <a:ext cx="10113645" cy="743682"/>
          </a:xfrm>
        </p:spPr>
        <p:txBody>
          <a:bodyPr/>
          <a:lstStyle/>
          <a:p>
            <a:pPr algn="ctr"/>
            <a:r>
              <a:rPr lang="en-GB" dirty="0"/>
              <a:t>Waveforms (3) read miss</a:t>
            </a:r>
            <a:endParaRPr lang="en-US" dirty="0"/>
          </a:p>
        </p:txBody>
      </p:sp>
      <p:pic>
        <p:nvPicPr>
          <p:cNvPr id="3" name="Picture 2">
            <a:extLst>
              <a:ext uri="{FF2B5EF4-FFF2-40B4-BE49-F238E27FC236}">
                <a16:creationId xmlns:a16="http://schemas.microsoft.com/office/drawing/2014/main" id="{54F74D8A-3460-2853-3803-8F4D0C09361E}"/>
              </a:ext>
            </a:extLst>
          </p:cNvPr>
          <p:cNvPicPr>
            <a:picLocks noChangeAspect="1"/>
          </p:cNvPicPr>
          <p:nvPr/>
        </p:nvPicPr>
        <p:blipFill>
          <a:blip r:embed="rId2"/>
          <a:stretch>
            <a:fillRect/>
          </a:stretch>
        </p:blipFill>
        <p:spPr>
          <a:xfrm>
            <a:off x="0" y="-1"/>
            <a:ext cx="11773592" cy="6148857"/>
          </a:xfrm>
          <a:prstGeom prst="rect">
            <a:avLst/>
          </a:prstGeom>
        </p:spPr>
      </p:pic>
      <p:sp>
        <p:nvSpPr>
          <p:cNvPr id="8" name="Rectangle 7">
            <a:extLst>
              <a:ext uri="{FF2B5EF4-FFF2-40B4-BE49-F238E27FC236}">
                <a16:creationId xmlns:a16="http://schemas.microsoft.com/office/drawing/2014/main" id="{CA0AA1A8-5726-D9D3-9A83-B3606DF7C4DE}"/>
              </a:ext>
            </a:extLst>
          </p:cNvPr>
          <p:cNvSpPr/>
          <p:nvPr/>
        </p:nvSpPr>
        <p:spPr>
          <a:xfrm>
            <a:off x="3524250" y="46037"/>
            <a:ext cx="2857500" cy="610281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61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806768" y="5986462"/>
            <a:ext cx="10113645" cy="743682"/>
          </a:xfrm>
        </p:spPr>
        <p:txBody>
          <a:bodyPr/>
          <a:lstStyle/>
          <a:p>
            <a:pPr algn="ctr"/>
            <a:r>
              <a:rPr lang="en-GB" dirty="0"/>
              <a:t>Waveforms (3) read hit</a:t>
            </a:r>
            <a:endParaRPr lang="en-US" dirty="0"/>
          </a:p>
        </p:txBody>
      </p:sp>
      <p:pic>
        <p:nvPicPr>
          <p:cNvPr id="4" name="Picture 3">
            <a:extLst>
              <a:ext uri="{FF2B5EF4-FFF2-40B4-BE49-F238E27FC236}">
                <a16:creationId xmlns:a16="http://schemas.microsoft.com/office/drawing/2014/main" id="{9A50A380-CE2A-56B4-21A4-180FDCEAADF1}"/>
              </a:ext>
            </a:extLst>
          </p:cNvPr>
          <p:cNvPicPr>
            <a:picLocks noChangeAspect="1"/>
          </p:cNvPicPr>
          <p:nvPr/>
        </p:nvPicPr>
        <p:blipFill>
          <a:blip r:embed="rId2"/>
          <a:stretch>
            <a:fillRect/>
          </a:stretch>
        </p:blipFill>
        <p:spPr>
          <a:xfrm>
            <a:off x="4116" y="557212"/>
            <a:ext cx="12187884" cy="5429250"/>
          </a:xfrm>
          <a:prstGeom prst="rect">
            <a:avLst/>
          </a:prstGeom>
        </p:spPr>
      </p:pic>
      <p:sp>
        <p:nvSpPr>
          <p:cNvPr id="6" name="Rectangle 5">
            <a:extLst>
              <a:ext uri="{FF2B5EF4-FFF2-40B4-BE49-F238E27FC236}">
                <a16:creationId xmlns:a16="http://schemas.microsoft.com/office/drawing/2014/main" id="{7A6F9CA5-0208-7315-E38F-111FAECF7E18}"/>
              </a:ext>
            </a:extLst>
          </p:cNvPr>
          <p:cNvSpPr/>
          <p:nvPr/>
        </p:nvSpPr>
        <p:spPr>
          <a:xfrm>
            <a:off x="5619750" y="323850"/>
            <a:ext cx="1790700" cy="58293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86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a:xfrm>
            <a:off x="806768" y="5986462"/>
            <a:ext cx="10113645" cy="743682"/>
          </a:xfrm>
        </p:spPr>
        <p:txBody>
          <a:bodyPr/>
          <a:lstStyle/>
          <a:p>
            <a:pPr algn="ctr"/>
            <a:r>
              <a:rPr lang="en-GB" dirty="0"/>
              <a:t>Waveforms (3) write hit</a:t>
            </a:r>
            <a:endParaRPr lang="en-US" dirty="0"/>
          </a:p>
        </p:txBody>
      </p:sp>
      <p:pic>
        <p:nvPicPr>
          <p:cNvPr id="4" name="Picture 3">
            <a:extLst>
              <a:ext uri="{FF2B5EF4-FFF2-40B4-BE49-F238E27FC236}">
                <a16:creationId xmlns:a16="http://schemas.microsoft.com/office/drawing/2014/main" id="{9A50A380-CE2A-56B4-21A4-180FDCEAADF1}"/>
              </a:ext>
            </a:extLst>
          </p:cNvPr>
          <p:cNvPicPr>
            <a:picLocks noChangeAspect="1"/>
          </p:cNvPicPr>
          <p:nvPr/>
        </p:nvPicPr>
        <p:blipFill>
          <a:blip r:embed="rId2"/>
          <a:stretch>
            <a:fillRect/>
          </a:stretch>
        </p:blipFill>
        <p:spPr>
          <a:xfrm>
            <a:off x="4116" y="557212"/>
            <a:ext cx="12187884" cy="5429250"/>
          </a:xfrm>
          <a:prstGeom prst="rect">
            <a:avLst/>
          </a:prstGeom>
        </p:spPr>
      </p:pic>
      <p:sp>
        <p:nvSpPr>
          <p:cNvPr id="6" name="Rectangle 5">
            <a:extLst>
              <a:ext uri="{FF2B5EF4-FFF2-40B4-BE49-F238E27FC236}">
                <a16:creationId xmlns:a16="http://schemas.microsoft.com/office/drawing/2014/main" id="{7A6F9CA5-0208-7315-E38F-111FAECF7E18}"/>
              </a:ext>
            </a:extLst>
          </p:cNvPr>
          <p:cNvSpPr/>
          <p:nvPr/>
        </p:nvSpPr>
        <p:spPr>
          <a:xfrm>
            <a:off x="7219950" y="381000"/>
            <a:ext cx="3257550" cy="577215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1226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A642-6791-60D3-D229-F35D6D167CB4}"/>
              </a:ext>
            </a:extLst>
          </p:cNvPr>
          <p:cNvSpPr>
            <a:spLocks noGrp="1"/>
          </p:cNvSpPr>
          <p:nvPr>
            <p:ph type="title"/>
          </p:nvPr>
        </p:nvSpPr>
        <p:spPr>
          <a:xfrm>
            <a:off x="1066800" y="954186"/>
            <a:ext cx="11293503" cy="702305"/>
          </a:xfrm>
        </p:spPr>
        <p:txBody>
          <a:bodyPr>
            <a:normAutofit fontScale="90000"/>
          </a:bodyPr>
          <a:lstStyle/>
          <a:p>
            <a:r>
              <a:rPr lang="en-US" dirty="0"/>
              <a:t>Hit and Miss Latencies  </a:t>
            </a:r>
          </a:p>
        </p:txBody>
      </p:sp>
      <p:sp>
        <p:nvSpPr>
          <p:cNvPr id="4" name="Slide Number Placeholder 3">
            <a:extLst>
              <a:ext uri="{FF2B5EF4-FFF2-40B4-BE49-F238E27FC236}">
                <a16:creationId xmlns:a16="http://schemas.microsoft.com/office/drawing/2014/main" id="{F00CF8BD-69ED-DDAE-B053-D930D3AE6AAA}"/>
              </a:ext>
            </a:extLst>
          </p:cNvPr>
          <p:cNvSpPr>
            <a:spLocks noGrp="1"/>
          </p:cNvSpPr>
          <p:nvPr>
            <p:ph type="sldNum" sz="quarter" idx="12"/>
          </p:nvPr>
        </p:nvSpPr>
        <p:spPr/>
        <p:txBody>
          <a:bodyPr/>
          <a:lstStyle/>
          <a:p>
            <a:fld id="{3A98EE3D-8CD1-4C3F-BD1C-C98C9596463C}" type="slidenum">
              <a:rPr lang="en-US" smtClean="0"/>
              <a:t>25</a:t>
            </a:fld>
            <a:endParaRPr lang="en-US" dirty="0"/>
          </a:p>
        </p:txBody>
      </p:sp>
      <p:graphicFrame>
        <p:nvGraphicFramePr>
          <p:cNvPr id="6" name="Content Placeholder 5">
            <a:extLst>
              <a:ext uri="{FF2B5EF4-FFF2-40B4-BE49-F238E27FC236}">
                <a16:creationId xmlns:a16="http://schemas.microsoft.com/office/drawing/2014/main" id="{9EFC6ECD-9BA3-AAB7-F12D-EBCFABAA81A7}"/>
              </a:ext>
            </a:extLst>
          </p:cNvPr>
          <p:cNvGraphicFramePr>
            <a:graphicFrameLocks noGrp="1"/>
          </p:cNvGraphicFramePr>
          <p:nvPr>
            <p:ph idx="1"/>
          </p:nvPr>
        </p:nvGraphicFramePr>
        <p:xfrm>
          <a:off x="1332412" y="1973784"/>
          <a:ext cx="9573863" cy="4093186"/>
        </p:xfrm>
        <a:graphic>
          <a:graphicData uri="http://schemas.openxmlformats.org/drawingml/2006/table">
            <a:tbl>
              <a:tblPr firstRow="1" firstCol="1" bandRow="1">
                <a:tableStyleId>{5C22544A-7EE6-4342-B048-85BDC9FD1C3A}</a:tableStyleId>
              </a:tblPr>
              <a:tblGrid>
                <a:gridCol w="2726662">
                  <a:extLst>
                    <a:ext uri="{9D8B030D-6E8A-4147-A177-3AD203B41FA5}">
                      <a16:colId xmlns:a16="http://schemas.microsoft.com/office/drawing/2014/main" val="2323229888"/>
                    </a:ext>
                  </a:extLst>
                </a:gridCol>
                <a:gridCol w="3543999">
                  <a:extLst>
                    <a:ext uri="{9D8B030D-6E8A-4147-A177-3AD203B41FA5}">
                      <a16:colId xmlns:a16="http://schemas.microsoft.com/office/drawing/2014/main" val="1885507007"/>
                    </a:ext>
                  </a:extLst>
                </a:gridCol>
                <a:gridCol w="3303202">
                  <a:extLst>
                    <a:ext uri="{9D8B030D-6E8A-4147-A177-3AD203B41FA5}">
                      <a16:colId xmlns:a16="http://schemas.microsoft.com/office/drawing/2014/main" val="1790104334"/>
                    </a:ext>
                  </a:extLst>
                </a:gridCol>
              </a:tblGrid>
              <a:tr h="1193558">
                <a:tc>
                  <a:txBody>
                    <a:bodyPr/>
                    <a:lstStyle/>
                    <a:p>
                      <a:pPr marR="4445" algn="ctr">
                        <a:lnSpc>
                          <a:spcPct val="107000"/>
                        </a:lnSpc>
                        <a:spcAft>
                          <a:spcPts val="800"/>
                        </a:spcAft>
                      </a:pPr>
                      <a:r>
                        <a:rPr lang="en-US" sz="2800" dirty="0">
                          <a:effectLst/>
                        </a:rPr>
                        <a:t>Action</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algn="ctr">
                        <a:lnSpc>
                          <a:spcPct val="107000"/>
                        </a:lnSpc>
                        <a:spcAft>
                          <a:spcPts val="800"/>
                        </a:spcAft>
                      </a:pPr>
                      <a:r>
                        <a:rPr lang="en-US" sz="2800" dirty="0">
                          <a:effectLst/>
                        </a:rPr>
                        <a:t>Latency (clock cycles)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3175" algn="ctr">
                        <a:lnSpc>
                          <a:spcPct val="107000"/>
                        </a:lnSpc>
                        <a:spcAft>
                          <a:spcPts val="800"/>
                        </a:spcAft>
                      </a:pPr>
                      <a:r>
                        <a:rPr lang="en-US" sz="2800">
                          <a:effectLst/>
                        </a:rPr>
                        <a:t>Stall (clock cycles)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extLst>
                  <a:ext uri="{0D108BD9-81ED-4DB2-BD59-A6C34878D82A}">
                    <a16:rowId xmlns:a16="http://schemas.microsoft.com/office/drawing/2014/main" val="3089302552"/>
                  </a:ext>
                </a:extLst>
              </a:tr>
              <a:tr h="786036">
                <a:tc>
                  <a:txBody>
                    <a:bodyPr/>
                    <a:lstStyle/>
                    <a:p>
                      <a:pPr marR="2540" algn="ctr">
                        <a:lnSpc>
                          <a:spcPct val="107000"/>
                        </a:lnSpc>
                        <a:spcAft>
                          <a:spcPts val="800"/>
                        </a:spcAft>
                      </a:pPr>
                      <a:r>
                        <a:rPr lang="en-US" sz="2400" dirty="0">
                          <a:effectLst/>
                        </a:rPr>
                        <a:t>Read Hit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3810" algn="ctr">
                        <a:lnSpc>
                          <a:spcPct val="107000"/>
                        </a:lnSpc>
                        <a:spcAft>
                          <a:spcPts val="800"/>
                        </a:spcAft>
                      </a:pPr>
                      <a:r>
                        <a:rPr lang="en-US" sz="2400">
                          <a:effectLst/>
                        </a:rPr>
                        <a:t>1</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1270" algn="ctr">
                        <a:lnSpc>
                          <a:spcPct val="107000"/>
                        </a:lnSpc>
                        <a:spcAft>
                          <a:spcPts val="800"/>
                        </a:spcAft>
                      </a:pPr>
                      <a:r>
                        <a:rPr lang="en-US" sz="2400" dirty="0">
                          <a:effectLst/>
                        </a:rPr>
                        <a:t>-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extLst>
                  <a:ext uri="{0D108BD9-81ED-4DB2-BD59-A6C34878D82A}">
                    <a16:rowId xmlns:a16="http://schemas.microsoft.com/office/drawing/2014/main" val="4099828651"/>
                  </a:ext>
                </a:extLst>
              </a:tr>
              <a:tr h="699005">
                <a:tc>
                  <a:txBody>
                    <a:bodyPr/>
                    <a:lstStyle/>
                    <a:p>
                      <a:pPr marR="635" algn="ctr">
                        <a:lnSpc>
                          <a:spcPct val="107000"/>
                        </a:lnSpc>
                        <a:spcAft>
                          <a:spcPts val="800"/>
                        </a:spcAft>
                      </a:pPr>
                      <a:r>
                        <a:rPr lang="en-US" sz="2400" b="1" dirty="0">
                          <a:solidFill>
                            <a:srgbClr val="FF0000"/>
                          </a:solidFill>
                          <a:effectLst/>
                        </a:rPr>
                        <a:t>Read Miss </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3810" algn="ctr">
                        <a:lnSpc>
                          <a:spcPct val="107000"/>
                        </a:lnSpc>
                        <a:spcAft>
                          <a:spcPts val="800"/>
                        </a:spcAft>
                      </a:pPr>
                      <a:r>
                        <a:rPr lang="en-US" sz="2400" b="1" dirty="0">
                          <a:solidFill>
                            <a:srgbClr val="FF0000"/>
                          </a:solidFill>
                          <a:effectLst/>
                        </a:rPr>
                        <a:t>6 </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3810" algn="ctr">
                        <a:lnSpc>
                          <a:spcPct val="107000"/>
                        </a:lnSpc>
                        <a:spcAft>
                          <a:spcPts val="800"/>
                        </a:spcAft>
                      </a:pPr>
                      <a:r>
                        <a:rPr lang="en-US" sz="2400" b="1" dirty="0">
                          <a:solidFill>
                            <a:srgbClr val="FF0000"/>
                          </a:solidFill>
                          <a:effectLst/>
                        </a:rPr>
                        <a:t>5 </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extLst>
                  <a:ext uri="{0D108BD9-81ED-4DB2-BD59-A6C34878D82A}">
                    <a16:rowId xmlns:a16="http://schemas.microsoft.com/office/drawing/2014/main" val="3103267930"/>
                  </a:ext>
                </a:extLst>
              </a:tr>
              <a:tr h="715582">
                <a:tc>
                  <a:txBody>
                    <a:bodyPr/>
                    <a:lstStyle/>
                    <a:p>
                      <a:pPr marR="2540" algn="ctr">
                        <a:lnSpc>
                          <a:spcPct val="107000"/>
                        </a:lnSpc>
                        <a:spcAft>
                          <a:spcPts val="800"/>
                        </a:spcAft>
                      </a:pPr>
                      <a:r>
                        <a:rPr lang="en-US" sz="2400">
                          <a:effectLst/>
                        </a:rPr>
                        <a:t>Write Hit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3810" algn="ctr">
                        <a:lnSpc>
                          <a:spcPct val="107000"/>
                        </a:lnSpc>
                        <a:spcAft>
                          <a:spcPts val="800"/>
                        </a:spcAft>
                      </a:pPr>
                      <a:r>
                        <a:rPr lang="en-US" sz="2400" dirty="0">
                          <a:effectLst/>
                        </a:rPr>
                        <a:t>2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3810" algn="ctr">
                        <a:lnSpc>
                          <a:spcPct val="107000"/>
                        </a:lnSpc>
                        <a:spcAft>
                          <a:spcPts val="800"/>
                        </a:spcAft>
                      </a:pPr>
                      <a:r>
                        <a:rPr lang="en-US" sz="2400" dirty="0">
                          <a:effectLst/>
                        </a:rPr>
                        <a:t>1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extLst>
                  <a:ext uri="{0D108BD9-81ED-4DB2-BD59-A6C34878D82A}">
                    <a16:rowId xmlns:a16="http://schemas.microsoft.com/office/drawing/2014/main" val="1681570399"/>
                  </a:ext>
                </a:extLst>
              </a:tr>
              <a:tr h="699005">
                <a:tc>
                  <a:txBody>
                    <a:bodyPr/>
                    <a:lstStyle/>
                    <a:p>
                      <a:pPr marR="3810" algn="ctr">
                        <a:lnSpc>
                          <a:spcPct val="107000"/>
                        </a:lnSpc>
                        <a:spcAft>
                          <a:spcPts val="800"/>
                        </a:spcAft>
                      </a:pPr>
                      <a:r>
                        <a:rPr lang="en-US" sz="2400">
                          <a:effectLst/>
                        </a:rPr>
                        <a:t>Write Miss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3810" algn="ctr">
                        <a:lnSpc>
                          <a:spcPct val="107000"/>
                        </a:lnSpc>
                        <a:spcAft>
                          <a:spcPts val="800"/>
                        </a:spcAft>
                      </a:pPr>
                      <a:r>
                        <a:rPr lang="en-US" sz="2400" dirty="0">
                          <a:effectLst/>
                        </a:rPr>
                        <a:t>2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tc>
                  <a:txBody>
                    <a:bodyPr/>
                    <a:lstStyle/>
                    <a:p>
                      <a:pPr marR="3810" algn="ctr">
                        <a:lnSpc>
                          <a:spcPct val="107000"/>
                        </a:lnSpc>
                        <a:spcAft>
                          <a:spcPts val="800"/>
                        </a:spcAft>
                      </a:pPr>
                      <a:r>
                        <a:rPr lang="en-US" sz="2400" dirty="0">
                          <a:effectLst/>
                        </a:rPr>
                        <a:t>1</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3025" marR="73025" marT="6350" marB="0" anchor="ctr"/>
                </a:tc>
                <a:extLst>
                  <a:ext uri="{0D108BD9-81ED-4DB2-BD59-A6C34878D82A}">
                    <a16:rowId xmlns:a16="http://schemas.microsoft.com/office/drawing/2014/main" val="1316410071"/>
                  </a:ext>
                </a:extLst>
              </a:tr>
            </a:tbl>
          </a:graphicData>
        </a:graphic>
      </p:graphicFrame>
    </p:spTree>
    <p:extLst>
      <p:ext uri="{BB962C8B-B14F-4D97-AF65-F5344CB8AC3E}">
        <p14:creationId xmlns:p14="http://schemas.microsoft.com/office/powerpoint/2010/main" val="83925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093C43-F129-11DF-D009-C56594034E68}"/>
              </a:ext>
            </a:extLst>
          </p:cNvPr>
          <p:cNvSpPr>
            <a:spLocks noGrp="1"/>
          </p:cNvSpPr>
          <p:nvPr>
            <p:ph type="title"/>
          </p:nvPr>
        </p:nvSpPr>
        <p:spPr>
          <a:xfrm>
            <a:off x="3319938" y="5703156"/>
            <a:ext cx="5552123" cy="743682"/>
          </a:xfrm>
        </p:spPr>
        <p:txBody>
          <a:bodyPr/>
          <a:lstStyle/>
          <a:p>
            <a:pPr algn="ctr"/>
            <a:r>
              <a:rPr lang="en-GB" dirty="0"/>
              <a:t>GITHUB REPOSITORY</a:t>
            </a:r>
            <a:endParaRPr lang="en-US" dirty="0"/>
          </a:p>
        </p:txBody>
      </p:sp>
      <p:sp>
        <p:nvSpPr>
          <p:cNvPr id="4" name="Slide Number Placeholder 3">
            <a:extLst>
              <a:ext uri="{FF2B5EF4-FFF2-40B4-BE49-F238E27FC236}">
                <a16:creationId xmlns:a16="http://schemas.microsoft.com/office/drawing/2014/main" id="{D6252809-AA42-C03E-7FCB-CDFCF590D2CA}"/>
              </a:ext>
            </a:extLst>
          </p:cNvPr>
          <p:cNvSpPr>
            <a:spLocks noGrp="1"/>
          </p:cNvSpPr>
          <p:nvPr>
            <p:ph type="sldNum" sz="quarter" idx="12"/>
          </p:nvPr>
        </p:nvSpPr>
        <p:spPr/>
        <p:txBody>
          <a:bodyPr/>
          <a:lstStyle/>
          <a:p>
            <a:fld id="{3A98EE3D-8CD1-4C3F-BD1C-C98C9596463C}" type="slidenum">
              <a:rPr lang="en-US" smtClean="0"/>
              <a:t>26</a:t>
            </a:fld>
            <a:endParaRPr lang="en-US" dirty="0"/>
          </a:p>
        </p:txBody>
      </p:sp>
      <p:pic>
        <p:nvPicPr>
          <p:cNvPr id="3" name="Picture 2">
            <a:extLst>
              <a:ext uri="{FF2B5EF4-FFF2-40B4-BE49-F238E27FC236}">
                <a16:creationId xmlns:a16="http://schemas.microsoft.com/office/drawing/2014/main" id="{7AE10E90-400B-C372-A20C-BEB42296FE1F}"/>
              </a:ext>
            </a:extLst>
          </p:cNvPr>
          <p:cNvPicPr>
            <a:picLocks noChangeAspect="1"/>
          </p:cNvPicPr>
          <p:nvPr/>
        </p:nvPicPr>
        <p:blipFill>
          <a:blip r:embed="rId2"/>
          <a:stretch>
            <a:fillRect/>
          </a:stretch>
        </p:blipFill>
        <p:spPr>
          <a:xfrm>
            <a:off x="8382000" y="1089420"/>
            <a:ext cx="3619500" cy="3619500"/>
          </a:xfrm>
          <a:prstGeom prst="rect">
            <a:avLst/>
          </a:prstGeom>
        </p:spPr>
      </p:pic>
      <p:pic>
        <p:nvPicPr>
          <p:cNvPr id="7" name="Picture 6">
            <a:extLst>
              <a:ext uri="{FF2B5EF4-FFF2-40B4-BE49-F238E27FC236}">
                <a16:creationId xmlns:a16="http://schemas.microsoft.com/office/drawing/2014/main" id="{AB858D6D-35BA-AD1D-DEDD-0D48F9140170}"/>
              </a:ext>
            </a:extLst>
          </p:cNvPr>
          <p:cNvPicPr>
            <a:picLocks noChangeAspect="1"/>
          </p:cNvPicPr>
          <p:nvPr/>
        </p:nvPicPr>
        <p:blipFill>
          <a:blip r:embed="rId3"/>
          <a:stretch>
            <a:fillRect/>
          </a:stretch>
        </p:blipFill>
        <p:spPr>
          <a:xfrm>
            <a:off x="190500" y="910430"/>
            <a:ext cx="7954962" cy="3977481"/>
          </a:xfrm>
          <a:prstGeom prst="rect">
            <a:avLst/>
          </a:prstGeom>
        </p:spPr>
      </p:pic>
    </p:spTree>
    <p:extLst>
      <p:ext uri="{BB962C8B-B14F-4D97-AF65-F5344CB8AC3E}">
        <p14:creationId xmlns:p14="http://schemas.microsoft.com/office/powerpoint/2010/main" val="162385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110DA3-FB64-CAEF-4F51-1143366A9664}"/>
              </a:ext>
            </a:extLst>
          </p:cNvPr>
          <p:cNvSpPr>
            <a:spLocks noGrp="1"/>
          </p:cNvSpPr>
          <p:nvPr>
            <p:ph type="ctrTitle"/>
          </p:nvPr>
        </p:nvSpPr>
        <p:spPr/>
        <p:txBody>
          <a:bodyPr/>
          <a:lstStyle/>
          <a:p>
            <a:pPr algn="ctr"/>
            <a:r>
              <a:rPr lang="en-GB" dirty="0"/>
              <a:t>Thank you </a:t>
            </a:r>
            <a:endParaRPr lang="en-US" dirty="0"/>
          </a:p>
        </p:txBody>
      </p:sp>
      <p:sp>
        <p:nvSpPr>
          <p:cNvPr id="6" name="Subtitle 5">
            <a:extLst>
              <a:ext uri="{FF2B5EF4-FFF2-40B4-BE49-F238E27FC236}">
                <a16:creationId xmlns:a16="http://schemas.microsoft.com/office/drawing/2014/main" id="{CF906851-26D3-0FEF-E72B-76000F04557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95304C2-C4D8-AA45-4525-D13C5C17EA93}"/>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7497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A642-6791-60D3-D229-F35D6D167CB4}"/>
              </a:ext>
            </a:extLst>
          </p:cNvPr>
          <p:cNvSpPr>
            <a:spLocks noGrp="1"/>
          </p:cNvSpPr>
          <p:nvPr>
            <p:ph type="title"/>
          </p:nvPr>
        </p:nvSpPr>
        <p:spPr>
          <a:xfrm>
            <a:off x="1066800" y="954186"/>
            <a:ext cx="11293503" cy="702305"/>
          </a:xfrm>
        </p:spPr>
        <p:txBody>
          <a:bodyPr>
            <a:normAutofit fontScale="90000"/>
          </a:bodyPr>
          <a:lstStyle/>
          <a:p>
            <a:r>
              <a:rPr lang="en-US" dirty="0"/>
              <a:t>Specifications </a:t>
            </a:r>
          </a:p>
        </p:txBody>
      </p:sp>
      <p:sp>
        <p:nvSpPr>
          <p:cNvPr id="4" name="Slide Number Placeholder 3">
            <a:extLst>
              <a:ext uri="{FF2B5EF4-FFF2-40B4-BE49-F238E27FC236}">
                <a16:creationId xmlns:a16="http://schemas.microsoft.com/office/drawing/2014/main" id="{F00CF8BD-69ED-DDAE-B053-D930D3AE6AAA}"/>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7" name="Content Placeholder 8">
            <a:extLst>
              <a:ext uri="{FF2B5EF4-FFF2-40B4-BE49-F238E27FC236}">
                <a16:creationId xmlns:a16="http://schemas.microsoft.com/office/drawing/2014/main" id="{E10FD5AF-4354-DF68-D374-0E3EC931CFD9}"/>
              </a:ext>
            </a:extLst>
          </p:cNvPr>
          <p:cNvSpPr>
            <a:spLocks noGrp="1"/>
          </p:cNvSpPr>
          <p:nvPr>
            <p:ph idx="1"/>
          </p:nvPr>
        </p:nvSpPr>
        <p:spPr>
          <a:xfrm>
            <a:off x="1096963" y="2108200"/>
            <a:ext cx="10058400" cy="3760788"/>
          </a:xfrm>
        </p:spPr>
        <p:txBody>
          <a:bodyPr>
            <a:normAutofit/>
          </a:bodyPr>
          <a:lstStyle/>
          <a:p>
            <a:pPr>
              <a:buFont typeface="Arial" panose="020B0604020202020204" pitchFamily="34" charset="0"/>
              <a:buChar char="•"/>
            </a:pPr>
            <a:r>
              <a:rPr lang="en-US" sz="2400" dirty="0">
                <a:latin typeface="RalewayRegular"/>
              </a:rPr>
              <a:t>  The main memory module:</a:t>
            </a:r>
          </a:p>
          <a:p>
            <a:pPr lvl="1">
              <a:buFont typeface="Arial" panose="020B0604020202020204" pitchFamily="34" charset="0"/>
              <a:buChar char="•"/>
            </a:pPr>
            <a:r>
              <a:rPr lang="en-US" sz="2200" dirty="0">
                <a:latin typeface="RalewayRegular"/>
              </a:rPr>
              <a:t>It has a capacity of 4 Kbytes (word addressable using 10 bits).</a:t>
            </a:r>
          </a:p>
          <a:p>
            <a:pPr lvl="1">
              <a:buFont typeface="Arial" panose="020B0604020202020204" pitchFamily="34" charset="0"/>
              <a:buChar char="•"/>
            </a:pPr>
            <a:r>
              <a:rPr lang="en-US" sz="2200" dirty="0">
                <a:latin typeface="RalewayRegular"/>
              </a:rPr>
              <a:t>It is accessed (for read) takes 4 clock cycles and (for write) takes 1 cycle.</a:t>
            </a:r>
          </a:p>
          <a:p>
            <a:pPr>
              <a:buFont typeface="Arial" panose="020B0604020202020204" pitchFamily="34" charset="0"/>
              <a:buChar char="•"/>
            </a:pPr>
            <a:r>
              <a:rPr lang="en-US" sz="2400" dirty="0">
                <a:latin typeface="RalewayRegular"/>
              </a:rPr>
              <a:t> The cache array module:</a:t>
            </a:r>
          </a:p>
          <a:p>
            <a:pPr lvl="1">
              <a:buFont typeface="Arial" panose="020B0604020202020204" pitchFamily="34" charset="0"/>
              <a:buChar char="•"/>
            </a:pPr>
            <a:r>
              <a:rPr lang="en-US" sz="2200" dirty="0">
                <a:latin typeface="RalewayRegular"/>
              </a:rPr>
              <a:t>The total cache capacity is 512 bytes.</a:t>
            </a:r>
          </a:p>
          <a:p>
            <a:pPr lvl="1">
              <a:buFont typeface="Arial" panose="020B0604020202020204" pitchFamily="34" charset="0"/>
              <a:buChar char="•"/>
            </a:pPr>
            <a:r>
              <a:rPr lang="en-US" sz="2200" dirty="0">
                <a:latin typeface="RalewayRegular"/>
              </a:rPr>
              <a:t>That each cache block is 16 bytes.</a:t>
            </a:r>
          </a:p>
          <a:p>
            <a:pPr lvl="1">
              <a:buFont typeface="Arial" panose="020B0604020202020204" pitchFamily="34" charset="0"/>
              <a:buChar char="•"/>
            </a:pPr>
            <a:r>
              <a:rPr lang="en-US" sz="2200" dirty="0">
                <a:latin typeface="RalewayRegular"/>
              </a:rPr>
              <a:t>The cache has 32 blocks in total.</a:t>
            </a:r>
          </a:p>
          <a:p>
            <a:pPr lvl="1">
              <a:buFont typeface="Arial" panose="020B0604020202020204" pitchFamily="34" charset="0"/>
              <a:buChar char="•"/>
            </a:pPr>
            <a:r>
              <a:rPr lang="en-US" sz="2200" dirty="0">
                <a:latin typeface="RalewayRegular"/>
              </a:rPr>
              <a:t>The cache uses direct mapping.</a:t>
            </a:r>
          </a:p>
          <a:p>
            <a:pPr lvl="1">
              <a:buFont typeface="Arial" panose="020B0604020202020204" pitchFamily="34" charset="0"/>
              <a:buChar char="•"/>
            </a:pPr>
            <a:endParaRPr lang="en-US" sz="2200" dirty="0">
              <a:latin typeface="RalewayRegular"/>
            </a:endParaRPr>
          </a:p>
        </p:txBody>
      </p:sp>
    </p:spTree>
    <p:extLst>
      <p:ext uri="{BB962C8B-B14F-4D97-AF65-F5344CB8AC3E}">
        <p14:creationId xmlns:p14="http://schemas.microsoft.com/office/powerpoint/2010/main" val="31193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500"/>
                                        <p:tgtEl>
                                          <p:spTgt spid="7">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7B17312-6179-B73C-C07C-7370115720D9}"/>
              </a:ext>
            </a:extLst>
          </p:cNvPr>
          <p:cNvSpPr>
            <a:spLocks noGrp="1"/>
          </p:cNvSpPr>
          <p:nvPr>
            <p:ph type="body" sz="half" idx="2"/>
          </p:nvPr>
        </p:nvSpPr>
        <p:spPr/>
        <p:txBody>
          <a:bodyPr/>
          <a:lstStyle/>
          <a:p>
            <a:endParaRPr lang="en-US" dirty="0"/>
          </a:p>
        </p:txBody>
      </p:sp>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2" name="Picture 1">
            <a:extLst>
              <a:ext uri="{FF2B5EF4-FFF2-40B4-BE49-F238E27FC236}">
                <a16:creationId xmlns:a16="http://schemas.microsoft.com/office/drawing/2014/main" id="{CE98EC7C-2D2B-D05A-1C22-ED6EFE62778F}"/>
              </a:ext>
            </a:extLst>
          </p:cNvPr>
          <p:cNvPicPr>
            <a:picLocks noChangeAspect="1"/>
          </p:cNvPicPr>
          <p:nvPr/>
        </p:nvPicPr>
        <p:blipFill>
          <a:blip r:embed="rId2"/>
          <a:stretch>
            <a:fillRect/>
          </a:stretch>
        </p:blipFill>
        <p:spPr>
          <a:xfrm>
            <a:off x="0" y="-3502"/>
            <a:ext cx="5692877" cy="6861502"/>
          </a:xfrm>
          <a:prstGeom prst="rect">
            <a:avLst/>
          </a:prstGeom>
        </p:spPr>
      </p:pic>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28EF350F-BAA4-25A7-A92F-919552F2769C}"/>
              </a:ext>
            </a:extLst>
          </p:cNvPr>
          <p:cNvPicPr>
            <a:picLocks noChangeAspect="1"/>
          </p:cNvPicPr>
          <p:nvPr/>
        </p:nvPicPr>
        <p:blipFill>
          <a:blip r:embed="rId3"/>
          <a:stretch>
            <a:fillRect/>
          </a:stretch>
        </p:blipFill>
        <p:spPr>
          <a:xfrm>
            <a:off x="5692877" y="1167569"/>
            <a:ext cx="6499123" cy="977925"/>
          </a:xfrm>
          <a:prstGeom prst="rect">
            <a:avLst/>
          </a:prstGeom>
        </p:spPr>
      </p:pic>
      <p:pic>
        <p:nvPicPr>
          <p:cNvPr id="9" name="Picture 8">
            <a:extLst>
              <a:ext uri="{FF2B5EF4-FFF2-40B4-BE49-F238E27FC236}">
                <a16:creationId xmlns:a16="http://schemas.microsoft.com/office/drawing/2014/main" id="{98339F59-B038-D304-6AE1-BB478502CAA9}"/>
              </a:ext>
            </a:extLst>
          </p:cNvPr>
          <p:cNvPicPr>
            <a:picLocks noChangeAspect="1"/>
          </p:cNvPicPr>
          <p:nvPr/>
        </p:nvPicPr>
        <p:blipFill>
          <a:blip r:embed="rId4"/>
          <a:stretch>
            <a:fillRect/>
          </a:stretch>
        </p:blipFill>
        <p:spPr>
          <a:xfrm>
            <a:off x="5692877" y="2145494"/>
            <a:ext cx="6499123" cy="2725438"/>
          </a:xfrm>
          <a:prstGeom prst="rect">
            <a:avLst/>
          </a:prstGeom>
        </p:spPr>
      </p:pic>
    </p:spTree>
    <p:extLst>
      <p:ext uri="{BB962C8B-B14F-4D97-AF65-F5344CB8AC3E}">
        <p14:creationId xmlns:p14="http://schemas.microsoft.com/office/powerpoint/2010/main" val="18487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7B17312-6179-B73C-C07C-7370115720D9}"/>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4A073980-9B00-FE46-4AE7-011F6C44050F}"/>
              </a:ext>
            </a:extLst>
          </p:cNvPr>
          <p:cNvPicPr>
            <a:picLocks noChangeAspect="1"/>
          </p:cNvPicPr>
          <p:nvPr/>
        </p:nvPicPr>
        <p:blipFill>
          <a:blip r:embed="rId2"/>
          <a:stretch>
            <a:fillRect/>
          </a:stretch>
        </p:blipFill>
        <p:spPr>
          <a:xfrm>
            <a:off x="0" y="-1"/>
            <a:ext cx="12192000" cy="6834909"/>
          </a:xfrm>
          <a:prstGeom prst="rect">
            <a:avLst/>
          </a:prstGeom>
        </p:spPr>
      </p:pic>
    </p:spTree>
    <p:extLst>
      <p:ext uri="{BB962C8B-B14F-4D97-AF65-F5344CB8AC3E}">
        <p14:creationId xmlns:p14="http://schemas.microsoft.com/office/powerpoint/2010/main" val="20968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7B17312-6179-B73C-C07C-7370115720D9}"/>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EF0E3694-BEF7-7612-5F52-AE66C9384276}"/>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7" name="Title 6">
            <a:extLst>
              <a:ext uri="{FF2B5EF4-FFF2-40B4-BE49-F238E27FC236}">
                <a16:creationId xmlns:a16="http://schemas.microsoft.com/office/drawing/2014/main" id="{1E63D585-1BFF-0E1D-871D-70B652DB92EC}"/>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CEAEA69B-C33F-D299-771F-06C4F43FE1A4}"/>
              </a:ext>
            </a:extLst>
          </p:cNvPr>
          <p:cNvPicPr>
            <a:picLocks noChangeAspect="1"/>
          </p:cNvPicPr>
          <p:nvPr/>
        </p:nvPicPr>
        <p:blipFill>
          <a:blip r:embed="rId2"/>
          <a:stretch>
            <a:fillRect/>
          </a:stretch>
        </p:blipFill>
        <p:spPr>
          <a:xfrm>
            <a:off x="1803721" y="0"/>
            <a:ext cx="8700379" cy="6446838"/>
          </a:xfrm>
          <a:prstGeom prst="rect">
            <a:avLst/>
          </a:prstGeom>
        </p:spPr>
      </p:pic>
    </p:spTree>
    <p:extLst>
      <p:ext uri="{BB962C8B-B14F-4D97-AF65-F5344CB8AC3E}">
        <p14:creationId xmlns:p14="http://schemas.microsoft.com/office/powerpoint/2010/main" val="17792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A642-6791-60D3-D229-F35D6D167CB4}"/>
              </a:ext>
            </a:extLst>
          </p:cNvPr>
          <p:cNvSpPr>
            <a:spLocks noGrp="1"/>
          </p:cNvSpPr>
          <p:nvPr>
            <p:ph type="title"/>
          </p:nvPr>
        </p:nvSpPr>
        <p:spPr>
          <a:xfrm>
            <a:off x="1066800" y="954186"/>
            <a:ext cx="11293503" cy="702305"/>
          </a:xfrm>
        </p:spPr>
        <p:txBody>
          <a:bodyPr>
            <a:normAutofit fontScale="90000"/>
          </a:bodyPr>
          <a:lstStyle/>
          <a:p>
            <a:r>
              <a:rPr lang="en-US" dirty="0"/>
              <a:t>Specifications </a:t>
            </a:r>
          </a:p>
        </p:txBody>
      </p:sp>
      <p:sp>
        <p:nvSpPr>
          <p:cNvPr id="4" name="Slide Number Placeholder 3">
            <a:extLst>
              <a:ext uri="{FF2B5EF4-FFF2-40B4-BE49-F238E27FC236}">
                <a16:creationId xmlns:a16="http://schemas.microsoft.com/office/drawing/2014/main" id="{F00CF8BD-69ED-DDAE-B053-D930D3AE6AAA}"/>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7" name="Content Placeholder 8">
            <a:extLst>
              <a:ext uri="{FF2B5EF4-FFF2-40B4-BE49-F238E27FC236}">
                <a16:creationId xmlns:a16="http://schemas.microsoft.com/office/drawing/2014/main" id="{E10FD5AF-4354-DF68-D374-0E3EC931CFD9}"/>
              </a:ext>
            </a:extLst>
          </p:cNvPr>
          <p:cNvSpPr>
            <a:spLocks noGrp="1"/>
          </p:cNvSpPr>
          <p:nvPr>
            <p:ph idx="1"/>
          </p:nvPr>
        </p:nvSpPr>
        <p:spPr>
          <a:xfrm>
            <a:off x="1096963" y="2108200"/>
            <a:ext cx="10058400" cy="3760788"/>
          </a:xfrm>
        </p:spPr>
        <p:txBody>
          <a:bodyPr>
            <a:normAutofit/>
          </a:bodyPr>
          <a:lstStyle/>
          <a:p>
            <a:pPr>
              <a:buFont typeface="Arial" panose="020B0604020202020204" pitchFamily="34" charset="0"/>
              <a:buChar char="•"/>
            </a:pPr>
            <a:r>
              <a:rPr lang="en-US" sz="2400" dirty="0">
                <a:latin typeface="RalewayRegular"/>
              </a:rPr>
              <a:t>  The cache uses write-through for write-hit and write-around policies for write-miss.</a:t>
            </a:r>
            <a:endParaRPr lang="en-US" sz="2200" dirty="0">
              <a:latin typeface="RalewayRegular"/>
            </a:endParaRPr>
          </a:p>
        </p:txBody>
      </p:sp>
      <p:sp>
        <p:nvSpPr>
          <p:cNvPr id="3" name="AutoShape 2" descr="Write-through vs write-back cache">
            <a:extLst>
              <a:ext uri="{FF2B5EF4-FFF2-40B4-BE49-F238E27FC236}">
                <a16:creationId xmlns:a16="http://schemas.microsoft.com/office/drawing/2014/main" id="{CA245D8E-E2E9-D2BA-B17C-4E0F9C91EF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55B388C-4C27-24C4-03D1-CB4D1FC10AFC}"/>
              </a:ext>
            </a:extLst>
          </p:cNvPr>
          <p:cNvPicPr>
            <a:picLocks noChangeAspect="1"/>
          </p:cNvPicPr>
          <p:nvPr/>
        </p:nvPicPr>
        <p:blipFill rotWithShape="1">
          <a:blip r:embed="rId2"/>
          <a:srcRect r="47709" b="10259"/>
          <a:stretch/>
        </p:blipFill>
        <p:spPr>
          <a:xfrm>
            <a:off x="3459163" y="2796754"/>
            <a:ext cx="2789237" cy="3102863"/>
          </a:xfrm>
          <a:prstGeom prst="rect">
            <a:avLst/>
          </a:prstGeom>
        </p:spPr>
      </p:pic>
      <p:grpSp>
        <p:nvGrpSpPr>
          <p:cNvPr id="15" name="Group 14">
            <a:extLst>
              <a:ext uri="{FF2B5EF4-FFF2-40B4-BE49-F238E27FC236}">
                <a16:creationId xmlns:a16="http://schemas.microsoft.com/office/drawing/2014/main" id="{763C258D-9C63-3B1A-D1AA-69891FDC70CB}"/>
              </a:ext>
            </a:extLst>
          </p:cNvPr>
          <p:cNvGrpSpPr/>
          <p:nvPr/>
        </p:nvGrpSpPr>
        <p:grpSpPr>
          <a:xfrm>
            <a:off x="6248400" y="2700338"/>
            <a:ext cx="2789237" cy="3102863"/>
            <a:chOff x="6248400" y="2700338"/>
            <a:chExt cx="2789237" cy="3102863"/>
          </a:xfrm>
        </p:grpSpPr>
        <p:pic>
          <p:nvPicPr>
            <p:cNvPr id="6" name="Picture 5">
              <a:extLst>
                <a:ext uri="{FF2B5EF4-FFF2-40B4-BE49-F238E27FC236}">
                  <a16:creationId xmlns:a16="http://schemas.microsoft.com/office/drawing/2014/main" id="{B96E65EE-F701-8A54-F993-A2FF951E14F3}"/>
                </a:ext>
              </a:extLst>
            </p:cNvPr>
            <p:cNvPicPr>
              <a:picLocks noChangeAspect="1"/>
            </p:cNvPicPr>
            <p:nvPr/>
          </p:nvPicPr>
          <p:blipFill rotWithShape="1">
            <a:blip r:embed="rId2"/>
            <a:srcRect r="47709" b="10259"/>
            <a:stretch/>
          </p:blipFill>
          <p:spPr>
            <a:xfrm>
              <a:off x="6248400" y="2700338"/>
              <a:ext cx="2789237" cy="3102863"/>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667BA0DC-3469-812E-8446-1E668FCF6CDF}"/>
                    </a:ext>
                  </a:extLst>
                </p14:cNvPr>
                <p14:cNvContentPartPr/>
                <p14:nvPr/>
              </p14:nvContentPartPr>
              <p14:xfrm>
                <a:off x="7079220" y="3974040"/>
                <a:ext cx="160200" cy="99000"/>
              </p14:xfrm>
            </p:contentPart>
          </mc:Choice>
          <mc:Fallback>
            <p:pic>
              <p:nvPicPr>
                <p:cNvPr id="8" name="Ink 7">
                  <a:extLst>
                    <a:ext uri="{FF2B5EF4-FFF2-40B4-BE49-F238E27FC236}">
                      <a16:creationId xmlns:a16="http://schemas.microsoft.com/office/drawing/2014/main" id="{667BA0DC-3469-812E-8446-1E668FCF6CDF}"/>
                    </a:ext>
                  </a:extLst>
                </p:cNvPr>
                <p:cNvPicPr/>
                <p:nvPr/>
              </p:nvPicPr>
              <p:blipFill>
                <a:blip r:embed="rId4"/>
                <a:stretch>
                  <a:fillRect/>
                </a:stretch>
              </p:blipFill>
              <p:spPr>
                <a:xfrm>
                  <a:off x="7016220" y="3911040"/>
                  <a:ext cx="285840" cy="22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B0D2BA06-9001-FBC7-5004-E48835526727}"/>
                  </a:ext>
                </a:extLst>
              </p14:cNvPr>
              <p14:cNvContentPartPr/>
              <p14:nvPr/>
            </p14:nvContentPartPr>
            <p14:xfrm>
              <a:off x="9357300" y="3718080"/>
              <a:ext cx="360" cy="360"/>
            </p14:xfrm>
          </p:contentPart>
        </mc:Choice>
        <mc:Fallback>
          <p:pic>
            <p:nvPicPr>
              <p:cNvPr id="13" name="Ink 12">
                <a:extLst>
                  <a:ext uri="{FF2B5EF4-FFF2-40B4-BE49-F238E27FC236}">
                    <a16:creationId xmlns:a16="http://schemas.microsoft.com/office/drawing/2014/main" id="{B0D2BA06-9001-FBC7-5004-E48835526727}"/>
                  </a:ext>
                </a:extLst>
              </p:cNvPr>
              <p:cNvPicPr/>
              <p:nvPr/>
            </p:nvPicPr>
            <p:blipFill>
              <a:blip r:embed="rId6"/>
              <a:stretch>
                <a:fillRect/>
              </a:stretch>
            </p:blipFill>
            <p:spPr>
              <a:xfrm>
                <a:off x="9294300" y="3655080"/>
                <a:ext cx="126000" cy="126000"/>
              </a:xfrm>
              <a:prstGeom prst="rect">
                <a:avLst/>
              </a:prstGeom>
            </p:spPr>
          </p:pic>
        </mc:Fallback>
      </mc:AlternateContent>
      <p:sp>
        <p:nvSpPr>
          <p:cNvPr id="16" name="TextBox 15">
            <a:extLst>
              <a:ext uri="{FF2B5EF4-FFF2-40B4-BE49-F238E27FC236}">
                <a16:creationId xmlns:a16="http://schemas.microsoft.com/office/drawing/2014/main" id="{480FF4F3-C952-FF4D-CBCC-DB0A185F71D1}"/>
              </a:ext>
            </a:extLst>
          </p:cNvPr>
          <p:cNvSpPr txBox="1"/>
          <p:nvPr/>
        </p:nvSpPr>
        <p:spPr>
          <a:xfrm>
            <a:off x="3597215" y="5899617"/>
            <a:ext cx="1821180" cy="381318"/>
          </a:xfrm>
          <a:prstGeom prst="rect">
            <a:avLst/>
          </a:prstGeom>
          <a:noFill/>
        </p:spPr>
        <p:txBody>
          <a:bodyPr wrap="square" rtlCol="0">
            <a:spAutoFit/>
          </a:bodyPr>
          <a:lstStyle/>
          <a:p>
            <a:r>
              <a:rPr lang="en-US" b="1" dirty="0">
                <a:solidFill>
                  <a:srgbClr val="FF0000"/>
                </a:solidFill>
              </a:rPr>
              <a:t>Write-through</a:t>
            </a:r>
          </a:p>
        </p:txBody>
      </p:sp>
      <p:sp>
        <p:nvSpPr>
          <p:cNvPr id="17" name="TextBox 16">
            <a:extLst>
              <a:ext uri="{FF2B5EF4-FFF2-40B4-BE49-F238E27FC236}">
                <a16:creationId xmlns:a16="http://schemas.microsoft.com/office/drawing/2014/main" id="{A0C8A5F7-BD44-5948-D95F-3822DAF09F2D}"/>
              </a:ext>
            </a:extLst>
          </p:cNvPr>
          <p:cNvSpPr txBox="1"/>
          <p:nvPr/>
        </p:nvSpPr>
        <p:spPr>
          <a:xfrm>
            <a:off x="6441629" y="5899617"/>
            <a:ext cx="1821180" cy="381318"/>
          </a:xfrm>
          <a:prstGeom prst="rect">
            <a:avLst/>
          </a:prstGeom>
          <a:noFill/>
        </p:spPr>
        <p:txBody>
          <a:bodyPr wrap="square" rtlCol="0">
            <a:spAutoFit/>
          </a:bodyPr>
          <a:lstStyle/>
          <a:p>
            <a:r>
              <a:rPr lang="en-US" b="1" dirty="0">
                <a:solidFill>
                  <a:srgbClr val="FF0000"/>
                </a:solidFill>
              </a:rPr>
              <a:t>Write-around</a:t>
            </a:r>
          </a:p>
        </p:txBody>
      </p:sp>
    </p:spTree>
    <p:extLst>
      <p:ext uri="{BB962C8B-B14F-4D97-AF65-F5344CB8AC3E}">
        <p14:creationId xmlns:p14="http://schemas.microsoft.com/office/powerpoint/2010/main" val="82509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A642-6791-60D3-D229-F35D6D167CB4}"/>
              </a:ext>
            </a:extLst>
          </p:cNvPr>
          <p:cNvSpPr>
            <a:spLocks noGrp="1"/>
          </p:cNvSpPr>
          <p:nvPr>
            <p:ph type="title"/>
          </p:nvPr>
        </p:nvSpPr>
        <p:spPr>
          <a:xfrm>
            <a:off x="1066800" y="954186"/>
            <a:ext cx="11293503" cy="702305"/>
          </a:xfrm>
        </p:spPr>
        <p:txBody>
          <a:bodyPr>
            <a:normAutofit fontScale="90000"/>
          </a:bodyPr>
          <a:lstStyle/>
          <a:p>
            <a:r>
              <a:rPr lang="en-US" dirty="0"/>
              <a:t>RTL Schematic </a:t>
            </a:r>
          </a:p>
        </p:txBody>
      </p:sp>
      <p:sp>
        <p:nvSpPr>
          <p:cNvPr id="4" name="Slide Number Placeholder 3">
            <a:extLst>
              <a:ext uri="{FF2B5EF4-FFF2-40B4-BE49-F238E27FC236}">
                <a16:creationId xmlns:a16="http://schemas.microsoft.com/office/drawing/2014/main" id="{F00CF8BD-69ED-DDAE-B053-D930D3AE6AAA}"/>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AutoShape 2" descr="Write-through vs write-back cache">
            <a:extLst>
              <a:ext uri="{FF2B5EF4-FFF2-40B4-BE49-F238E27FC236}">
                <a16:creationId xmlns:a16="http://schemas.microsoft.com/office/drawing/2014/main" id="{CA245D8E-E2E9-D2BA-B17C-4E0F9C91EF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B0D2BA06-9001-FBC7-5004-E48835526727}"/>
                  </a:ext>
                </a:extLst>
              </p14:cNvPr>
              <p14:cNvContentPartPr/>
              <p14:nvPr/>
            </p14:nvContentPartPr>
            <p14:xfrm>
              <a:off x="9357300" y="3718080"/>
              <a:ext cx="360" cy="360"/>
            </p14:xfrm>
          </p:contentPart>
        </mc:Choice>
        <mc:Fallback>
          <p:pic>
            <p:nvPicPr>
              <p:cNvPr id="13" name="Ink 12">
                <a:extLst>
                  <a:ext uri="{FF2B5EF4-FFF2-40B4-BE49-F238E27FC236}">
                    <a16:creationId xmlns:a16="http://schemas.microsoft.com/office/drawing/2014/main" id="{B0D2BA06-9001-FBC7-5004-E48835526727}"/>
                  </a:ext>
                </a:extLst>
              </p:cNvPr>
              <p:cNvPicPr/>
              <p:nvPr/>
            </p:nvPicPr>
            <p:blipFill>
              <a:blip r:embed="rId3"/>
              <a:stretch>
                <a:fillRect/>
              </a:stretch>
            </p:blipFill>
            <p:spPr>
              <a:xfrm>
                <a:off x="9294300" y="3655440"/>
                <a:ext cx="126000" cy="126000"/>
              </a:xfrm>
              <a:prstGeom prst="rect">
                <a:avLst/>
              </a:prstGeom>
            </p:spPr>
          </p:pic>
        </mc:Fallback>
      </mc:AlternateContent>
      <p:pic>
        <p:nvPicPr>
          <p:cNvPr id="18" name="Content Placeholder 17">
            <a:extLst>
              <a:ext uri="{FF2B5EF4-FFF2-40B4-BE49-F238E27FC236}">
                <a16:creationId xmlns:a16="http://schemas.microsoft.com/office/drawing/2014/main" id="{FE99009C-44B4-A354-9F8C-7DF4CF78B04E}"/>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59013" b="65446"/>
          <a:stretch/>
        </p:blipFill>
        <p:spPr bwMode="auto">
          <a:xfrm>
            <a:off x="2561714" y="1933762"/>
            <a:ext cx="6763772" cy="45130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229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D6A7-F75E-F803-A895-676DE409D185}"/>
              </a:ext>
            </a:extLst>
          </p:cNvPr>
          <p:cNvSpPr>
            <a:spLocks noGrp="1"/>
          </p:cNvSpPr>
          <p:nvPr>
            <p:ph type="title"/>
          </p:nvPr>
        </p:nvSpPr>
        <p:spPr/>
        <p:txBody>
          <a:bodyPr/>
          <a:lstStyle/>
          <a:p>
            <a:r>
              <a:rPr lang="en-US" dirty="0"/>
              <a:t>RTL Schematic </a:t>
            </a:r>
          </a:p>
        </p:txBody>
      </p:sp>
      <p:pic>
        <p:nvPicPr>
          <p:cNvPr id="5" name="Content Placeholder 4">
            <a:extLst>
              <a:ext uri="{FF2B5EF4-FFF2-40B4-BE49-F238E27FC236}">
                <a16:creationId xmlns:a16="http://schemas.microsoft.com/office/drawing/2014/main" id="{A187194A-99F7-B929-FDBF-299DE3C328F3}"/>
              </a:ext>
            </a:extLst>
          </p:cNvPr>
          <p:cNvPicPr>
            <a:picLocks noGrp="1" noChangeAspect="1"/>
          </p:cNvPicPr>
          <p:nvPr>
            <p:ph idx="1"/>
          </p:nvPr>
        </p:nvPicPr>
        <p:blipFill>
          <a:blip r:embed="rId2"/>
          <a:stretch>
            <a:fillRect/>
          </a:stretch>
        </p:blipFill>
        <p:spPr>
          <a:xfrm>
            <a:off x="3059403" y="1921504"/>
            <a:ext cx="6073194" cy="4525334"/>
          </a:xfrm>
          <a:prstGeom prst="rect">
            <a:avLst/>
          </a:prstGeom>
        </p:spPr>
      </p:pic>
      <p:sp>
        <p:nvSpPr>
          <p:cNvPr id="4" name="Slide Number Placeholder 3">
            <a:extLst>
              <a:ext uri="{FF2B5EF4-FFF2-40B4-BE49-F238E27FC236}">
                <a16:creationId xmlns:a16="http://schemas.microsoft.com/office/drawing/2014/main" id="{2AAEFC89-5549-4EF1-CDFB-822B823564CB}"/>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21955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documentManagement/types"/>
    <ds:schemaRef ds:uri="http://schemas.openxmlformats.org/package/2006/metadata/core-properties"/>
    <ds:schemaRef ds:uri="16c05727-aa75-4e4a-9b5f-8a80a1165891"/>
    <ds:schemaRef ds:uri="http://purl.org/dc/dcmitype/"/>
    <ds:schemaRef ds:uri="http://purl.org/dc/elements/1.1/"/>
    <ds:schemaRef ds:uri="http://schemas.microsoft.com/office/2006/metadata/properties"/>
    <ds:schemaRef ds:uri="http://purl.org/dc/terms/"/>
    <ds:schemaRef ds:uri="71af3243-3dd4-4a8d-8c0d-dd76da1f02a5"/>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{3E5C729D-FA7C-43BF-A1A1-A135C7911043}tf33845126_win32</Template>
  <TotalTime>1023</TotalTime>
  <Words>460</Words>
  <Application>Microsoft Office PowerPoint</Application>
  <PresentationFormat>Widescreen</PresentationFormat>
  <Paragraphs>95</Paragraphs>
  <Slides>27</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Bookman Old Style</vt:lpstr>
      <vt:lpstr>Calibri</vt:lpstr>
      <vt:lpstr>Franklin Gothic Book</vt:lpstr>
      <vt:lpstr>RalewayRegular</vt:lpstr>
      <vt:lpstr>Wingdings</vt:lpstr>
      <vt:lpstr>1_RetrospectVTI</vt:lpstr>
      <vt:lpstr>Cache Controller Implementation With Write-Through Policy </vt:lpstr>
      <vt:lpstr>Specifications </vt:lpstr>
      <vt:lpstr>Specifications </vt:lpstr>
      <vt:lpstr>PowerPoint Presentation</vt:lpstr>
      <vt:lpstr>PowerPoint Presentation</vt:lpstr>
      <vt:lpstr>PowerPoint Presentation</vt:lpstr>
      <vt:lpstr>Specifications </vt:lpstr>
      <vt:lpstr>RTL Schematic </vt:lpstr>
      <vt:lpstr>RTL Schematic </vt:lpstr>
      <vt:lpstr>PowerPoint Presentation</vt:lpstr>
      <vt:lpstr>The State Diagram of The FSM</vt:lpstr>
      <vt:lpstr>The modifications of RISC_V</vt:lpstr>
      <vt:lpstr>The modifications of RISC_V</vt:lpstr>
      <vt:lpstr>The modifications of RISC_V</vt:lpstr>
      <vt:lpstr>The modifications of RISC_V</vt:lpstr>
      <vt:lpstr>The modifications of RISC_V</vt:lpstr>
      <vt:lpstr>Test Program for RISC_V </vt:lpstr>
      <vt:lpstr>Test Program for RISC_V</vt:lpstr>
      <vt:lpstr>Test Program for RISC_V (Cont..) </vt:lpstr>
      <vt:lpstr>Waveforms (1)</vt:lpstr>
      <vt:lpstr>Waveforms (2) write miss</vt:lpstr>
      <vt:lpstr>Waveforms (3) read miss</vt:lpstr>
      <vt:lpstr>Waveforms (3) read hit</vt:lpstr>
      <vt:lpstr>Waveforms (3) write hit</vt:lpstr>
      <vt:lpstr>Hit and Miss Latencies  </vt:lpstr>
      <vt:lpstr>GITHUB REPOSITORY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Holland's Six Personality Types</dc:title>
  <dc:creator>Ahmed M. Hoseiny</dc:creator>
  <cp:lastModifiedBy>Ahmed M. Hoseiny</cp:lastModifiedBy>
  <cp:revision>41</cp:revision>
  <dcterms:created xsi:type="dcterms:W3CDTF">2023-08-14T23:14:44Z</dcterms:created>
  <dcterms:modified xsi:type="dcterms:W3CDTF">2023-09-13T06:48:16Z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