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8"/>
  </p:normalViewPr>
  <p:slideViewPr>
    <p:cSldViewPr snapToGrid="0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881AD-99D4-FCC5-D594-199EF6904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77BDA-F3C9-3AC2-DC6E-9D5C3D437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1706A-6DCF-4F0C-6108-0A271718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B13F-5571-6687-7144-543676D1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2294-B3B9-6B01-DFC6-886FE137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58C-F9A4-218E-0F74-E8A97749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02229-A1A4-9C4F-EFAA-E0102ED8D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D5661-C154-09F2-20A6-5B7EA3B23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C3740-B829-8545-F088-9356B788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FB4EB-DB85-891A-D8B6-C544756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5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70441-8DB6-DBE2-CED5-CC9A7567B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A2198-69A9-B304-7090-B946907E2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0ADB-1C4D-5EC5-8A50-E0287721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0ACEF-628B-E90F-7AEE-B7FEA4A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FF088-0DCF-92A7-A6D7-2852C9A6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0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BFBCA-F9F2-38C4-871E-3A619700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033E-91A7-C04D-2F4A-3FB60DDC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3E36A-7D27-6218-99C5-7E80888C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D0AE-B8F3-2EFF-9382-1BF522A89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40EDB-102D-C71F-69AC-4AF3A9A3D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7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7FAD4-EDEC-48DE-8349-6F2A05F3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C4D84-E16A-529E-E5DD-37628FDE3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A5DA-1B94-7A70-85D3-1712F2617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EF7F-AAFA-0253-3644-342021D0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29E82-E2CD-A717-CDF2-3EDC7A54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2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0AF1-C0DB-A08D-6CC7-24B1102F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CD1C-E88D-2A17-A1F6-DCEC4210C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B2F5F-8DB8-0E21-37DA-8B1599D09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64024-A23B-6405-1DC8-A042586E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05211-75AB-6BA0-87DD-5CAD71B4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06BCF-38F8-A23D-4AE3-41645150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CC86-3CEB-745E-0F93-F397F870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BD372-FDC4-295A-D859-388B08577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66201-72F2-32AA-35C3-A821DAE22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22DA7-AD31-A925-317C-D824DCBCFF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8774E-2AD8-5C1F-C8C0-4F4B38E29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82A0D-649F-A1A0-C569-1C7D28E81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FFC7-970A-34B2-E5CA-0E70899A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85076-5107-CB4C-9C4D-5B852738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992BB-B14E-E572-5C00-A043947A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B854F8-D45F-D0B6-F141-E11B92EE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E90FB-AA78-CBAF-1797-E360F5D5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A20EB-15FA-1B0D-7594-615739D7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0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D0F4C7-9B3A-F6C9-9198-552D9511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2D73E-5076-5B70-DF50-83A32A7B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96F40-B128-7D47-106C-C0CAF1BAC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3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BE70-1101-DA24-C968-605A6A3F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FF63-5799-A59F-8BEB-2AD46AB6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280D7-2B5F-2522-7BDF-F279825F1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76AC-DA3E-330C-53D1-507F862E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1BB4-7745-4BFA-AE82-6D96FB42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999E8-4D02-A9D3-396C-81152039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6820-3E02-8E68-051F-230DA4AD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83165-C0C9-146F-48C6-8FC99D0AE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E93CB-F26B-84E8-C065-C1B53E0D5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2B21B-EB1C-EF57-B9FF-DB5E6D36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3EEC-8A24-D60A-9C0E-12143734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F1C24-92CF-54E4-8A82-8E2C0295B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05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CF5C1-0D4F-6186-8391-61F036C67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200A-B91C-9A30-EE0C-1B67D5397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B8BC-E5EB-2708-BDB7-3495BB92B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5D26E-60C0-474D-91E6-B553CAC75DCD}" type="datetimeFigureOut">
              <a:rPr lang="en-US" smtClean="0"/>
              <a:t>6/27/24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F8319-EA6E-A8EF-4B10-5398809E4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88B7-3002-9FD7-7A4C-C6A4880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482E9-E713-FB4E-A49B-D846758B85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73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hmed-f-alrefaie/UCLPythonCourse.git" TargetMode="External"/><Relationship Id="rId2" Type="http://schemas.openxmlformats.org/officeDocument/2006/relationships/hyperlink" Target="https://github.com/ahmed-f-alrefaie/UCLPythonCours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EF56-7559-AA20-CBC0-894129D23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471775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E107-26A5-0844-812B-5AB1830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F2000-489B-5279-5E64-8DFF34BC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content can be found from the git:</a:t>
            </a:r>
          </a:p>
          <a:p>
            <a:pPr lvl="1"/>
            <a:r>
              <a:rPr lang="en-US" dirty="0">
                <a:hlinkClick r:id="rId2"/>
              </a:rPr>
              <a:t>https://github.com/ahmed-f-alrefaie/UCLPythonCourse</a:t>
            </a:r>
            <a:endParaRPr lang="en-US" dirty="0"/>
          </a:p>
          <a:p>
            <a:pPr lvl="1"/>
            <a:r>
              <a:rPr lang="en-US" dirty="0"/>
              <a:t>git clone </a:t>
            </a:r>
            <a:r>
              <a:rPr lang="en-US" dirty="0">
                <a:hlinkClick r:id="rId3"/>
              </a:rPr>
              <a:t>https://github.com/ahmed-f-alrefaie/UCLPythonCourse.git</a:t>
            </a:r>
            <a:endParaRPr lang="en-US" dirty="0"/>
          </a:p>
          <a:p>
            <a:r>
              <a:rPr lang="en-US" dirty="0"/>
              <a:t>Notebooks are under </a:t>
            </a:r>
            <a:r>
              <a:rPr lang="en-US" i="1" dirty="0"/>
              <a:t>content</a:t>
            </a:r>
            <a:r>
              <a:rPr lang="en-US" i="1"/>
              <a:t>/notebooks</a:t>
            </a:r>
            <a:endParaRPr lang="en-US" i="1" dirty="0"/>
          </a:p>
          <a:p>
            <a:r>
              <a:rPr lang="en-US" dirty="0"/>
              <a:t>Lecture notes are under </a:t>
            </a:r>
            <a:r>
              <a:rPr lang="en-US" i="1" dirty="0"/>
              <a:t>content/lectures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0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3AAA-97A7-0F0C-285C-4367309E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3FBDD-8C63-18B9-E223-506EC314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6510"/>
            <a:ext cx="10515600" cy="504980"/>
          </a:xfrm>
        </p:spPr>
        <p:txBody>
          <a:bodyPr/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ahmed</a:t>
            </a:r>
            <a:r>
              <a:rPr lang="en-US" dirty="0"/>
              <a:t>-f-</a:t>
            </a:r>
            <a:r>
              <a:rPr lang="en-US" dirty="0" err="1"/>
              <a:t>alrefaie.github.io</a:t>
            </a:r>
            <a:r>
              <a:rPr lang="en-US" dirty="0"/>
              <a:t>/</a:t>
            </a:r>
            <a:r>
              <a:rPr lang="en-US" dirty="0" err="1"/>
              <a:t>UCLPythonCourse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89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2610-17FC-D5B9-ED3F-F270F022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DC173-7363-9608-20F3-046E9C515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4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38CD-9E39-5C3F-C42A-0B07B3FF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93C4-9F2C-059F-C4D7-FCC16B5BA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1980 by Guido van Rossum</a:t>
            </a:r>
          </a:p>
          <a:p>
            <a:r>
              <a:rPr lang="en-US" dirty="0"/>
              <a:t>Dynamically Typed</a:t>
            </a:r>
          </a:p>
          <a:p>
            <a:r>
              <a:rPr lang="en-US" dirty="0"/>
              <a:t>Focuses on flexibility and readability</a:t>
            </a:r>
          </a:p>
          <a:p>
            <a:r>
              <a:rPr lang="en-US" dirty="0"/>
              <a:t>Indentation rather than braces</a:t>
            </a:r>
          </a:p>
          <a:p>
            <a:r>
              <a:rPr lang="en-US" dirty="0"/>
              <a:t>Actually a standard!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44859A-574D-242D-CB20-39AA0DB2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027" y="1825625"/>
            <a:ext cx="27940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653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5943-5E9A-3A88-A7B0-0C67907F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2B880-50A9-F05C-0169-0061709C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Python we is actually called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dirty="0"/>
              <a:t>Python implemented in C</a:t>
            </a:r>
          </a:p>
          <a:p>
            <a:pPr lvl="1"/>
            <a:r>
              <a:rPr lang="en-US" dirty="0"/>
              <a:t>‘Reference’ implementation</a:t>
            </a:r>
          </a:p>
          <a:p>
            <a:r>
              <a:rPr lang="en-US" dirty="0"/>
              <a:t>Lots of different Pythons available</a:t>
            </a:r>
          </a:p>
          <a:p>
            <a:pPr lvl="1"/>
            <a:r>
              <a:rPr lang="en-US" dirty="0" err="1"/>
              <a:t>PyPy</a:t>
            </a:r>
            <a:r>
              <a:rPr lang="en-US" dirty="0"/>
              <a:t> – JIT compiled python</a:t>
            </a:r>
          </a:p>
          <a:p>
            <a:pPr lvl="1"/>
            <a:r>
              <a:rPr lang="en-US" dirty="0" err="1"/>
              <a:t>Jython</a:t>
            </a:r>
            <a:r>
              <a:rPr lang="en-US" dirty="0"/>
              <a:t> – Python written in Java</a:t>
            </a:r>
          </a:p>
          <a:p>
            <a:pPr lvl="1"/>
            <a:r>
              <a:rPr lang="en-US" dirty="0" err="1"/>
              <a:t>IronPython</a:t>
            </a:r>
            <a:r>
              <a:rPr lang="en-US" dirty="0"/>
              <a:t>– Microsoft .NET</a:t>
            </a:r>
          </a:p>
          <a:p>
            <a:pPr lvl="1"/>
            <a:r>
              <a:rPr lang="en-US" dirty="0" err="1"/>
              <a:t>MicroPython</a:t>
            </a:r>
            <a:r>
              <a:rPr lang="en-US" dirty="0"/>
              <a:t> – Embedded systems Python (Arduino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Stackless</a:t>
            </a:r>
            <a:r>
              <a:rPr lang="en-US" dirty="0"/>
              <a:t> Python – </a:t>
            </a:r>
            <a:r>
              <a:rPr lang="en-US" dirty="0" err="1"/>
              <a:t>Microthread</a:t>
            </a:r>
            <a:r>
              <a:rPr lang="en-US" dirty="0"/>
              <a:t> implementation. (EVE Online)</a:t>
            </a:r>
          </a:p>
          <a:p>
            <a:pPr lvl="1"/>
            <a:r>
              <a:rPr lang="en-US" dirty="0" err="1"/>
              <a:t>Pyodide</a:t>
            </a:r>
            <a:r>
              <a:rPr lang="en-US" dirty="0"/>
              <a:t> – </a:t>
            </a:r>
            <a:r>
              <a:rPr lang="en-US" dirty="0" err="1"/>
              <a:t>Cpython</a:t>
            </a:r>
            <a:r>
              <a:rPr lang="en-US" dirty="0"/>
              <a:t> compiled for WASM.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85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9FA58-8498-F9E2-C0EC-3E54B787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3BB03-D741-6757-75F8-E116C3D84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Interpreted and ‘slightly’ compiled</a:t>
            </a:r>
          </a:p>
          <a:p>
            <a:pPr lvl="1"/>
            <a:r>
              <a:rPr lang="en-US" dirty="0"/>
              <a:t>Interpreted meaning read line-by-line rather than executed</a:t>
            </a:r>
          </a:p>
          <a:p>
            <a:pPr lvl="1"/>
            <a:r>
              <a:rPr lang="en-US" dirty="0"/>
              <a:t>Compiled to byte code making it faster to read line-by-line</a:t>
            </a:r>
          </a:p>
          <a:p>
            <a:r>
              <a:rPr lang="en-US" dirty="0"/>
              <a:t>Massively ‘batteries included’</a:t>
            </a:r>
          </a:p>
          <a:p>
            <a:pPr lvl="1"/>
            <a:r>
              <a:rPr lang="en-US" dirty="0"/>
              <a:t>Standard library does a lot</a:t>
            </a:r>
          </a:p>
          <a:p>
            <a:pPr lvl="1"/>
            <a:r>
              <a:rPr lang="en-US" dirty="0"/>
              <a:t>Web development to cryptography.</a:t>
            </a:r>
          </a:p>
          <a:p>
            <a:r>
              <a:rPr lang="en-US" dirty="0"/>
              <a:t>Most non-pure libraries compiled for this version</a:t>
            </a:r>
          </a:p>
          <a:p>
            <a:pPr lvl="1"/>
            <a:r>
              <a:rPr lang="en-US" dirty="0"/>
              <a:t>Pure libraries only use Python</a:t>
            </a:r>
          </a:p>
          <a:p>
            <a:pPr lvl="2"/>
            <a:r>
              <a:rPr lang="en-US" dirty="0" err="1"/>
              <a:t>beautifulsoup</a:t>
            </a:r>
            <a:endParaRPr lang="en-US" dirty="0"/>
          </a:p>
          <a:p>
            <a:pPr lvl="1"/>
            <a:r>
              <a:rPr lang="en-US" dirty="0"/>
              <a:t>Non-pure libraries require some compiled code like C/C++/Fortran</a:t>
            </a:r>
          </a:p>
          <a:p>
            <a:pPr lvl="2"/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2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89EE0-D2CF-FC5E-A826-1FB4B487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83E3F-1367-08A1-FB81-91B4251E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1 – EOL 2000</a:t>
            </a:r>
          </a:p>
          <a:p>
            <a:r>
              <a:rPr lang="en-US" dirty="0"/>
              <a:t>Python 2 – EOL 2020</a:t>
            </a:r>
          </a:p>
          <a:p>
            <a:r>
              <a:rPr lang="en-US" dirty="0"/>
              <a:t>Python 3 – Currently updated</a:t>
            </a:r>
          </a:p>
          <a:p>
            <a:pPr lvl="1"/>
            <a:r>
              <a:rPr lang="en-US" dirty="0"/>
              <a:t>Latest stable version 3.12</a:t>
            </a:r>
          </a:p>
          <a:p>
            <a:pPr lvl="1"/>
            <a:r>
              <a:rPr lang="en-US" dirty="0"/>
              <a:t>Rule of thumb, use 2 versions down for development.</a:t>
            </a:r>
          </a:p>
          <a:p>
            <a:pPr lvl="2"/>
            <a:r>
              <a:rPr lang="en-US" dirty="0"/>
              <a:t>Libraries mature enough</a:t>
            </a:r>
          </a:p>
          <a:p>
            <a:pPr lvl="2"/>
            <a:r>
              <a:rPr lang="en-US" dirty="0"/>
              <a:t>3.10 our version of choice</a:t>
            </a:r>
          </a:p>
          <a:p>
            <a:r>
              <a:rPr lang="en-US" dirty="0"/>
              <a:t>Major versions are not compatible with different versions</a:t>
            </a:r>
          </a:p>
          <a:p>
            <a:pPr lvl="1"/>
            <a:r>
              <a:rPr lang="en-US" dirty="0"/>
              <a:t>Python 2 not compatible with Python 3 and vice versa</a:t>
            </a:r>
          </a:p>
        </p:txBody>
      </p:sp>
    </p:spTree>
    <p:extLst>
      <p:ext uri="{BB962C8B-B14F-4D97-AF65-F5344CB8AC3E}">
        <p14:creationId xmlns:p14="http://schemas.microsoft.com/office/powerpoint/2010/main" val="205412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906C-51A9-D937-CFE4-E2B2A76B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FDEBE-DEBD-62F2-BC60-153A0FCC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minor versions work on higher minor versions</a:t>
            </a:r>
          </a:p>
          <a:p>
            <a:pPr lvl="1"/>
            <a:r>
              <a:rPr lang="en-US" dirty="0"/>
              <a:t>3.8 code will work on 3.12</a:t>
            </a:r>
          </a:p>
          <a:p>
            <a:r>
              <a:rPr lang="en-US" dirty="0"/>
              <a:t>Opposite not the case</a:t>
            </a:r>
          </a:p>
          <a:p>
            <a:pPr lvl="1"/>
            <a:r>
              <a:rPr lang="en-US" dirty="0"/>
              <a:t>3.12 code may not work on 3.8</a:t>
            </a:r>
          </a:p>
          <a:p>
            <a:pPr lvl="1"/>
            <a:r>
              <a:rPr lang="en-US" dirty="0"/>
              <a:t>Some features may be ‘back-ported’ using </a:t>
            </a:r>
            <a:r>
              <a:rPr lang="en-US" i="1" dirty="0"/>
              <a:t>__futures__ </a:t>
            </a:r>
            <a:r>
              <a:rPr lang="en-US" dirty="0"/>
              <a:t>package</a:t>
            </a:r>
          </a:p>
          <a:p>
            <a:r>
              <a:rPr lang="en-US" dirty="0"/>
              <a:t>Each minor version has a set time before it is not supported</a:t>
            </a:r>
          </a:p>
          <a:p>
            <a:pPr lvl="1"/>
            <a:r>
              <a:rPr lang="en-US" dirty="0"/>
              <a:t>Security updates and bug fixes</a:t>
            </a:r>
          </a:p>
          <a:p>
            <a:pPr lvl="1"/>
            <a:r>
              <a:rPr lang="en-US" dirty="0"/>
              <a:t>EOL or ’End of Life’</a:t>
            </a:r>
          </a:p>
          <a:p>
            <a:pPr lvl="1"/>
            <a:r>
              <a:rPr lang="en-US" dirty="0"/>
              <a:t>Python 3.7 EOL June 2023</a:t>
            </a:r>
          </a:p>
          <a:p>
            <a:pPr lvl="1"/>
            <a:r>
              <a:rPr lang="en-US" dirty="0"/>
              <a:t>Python 3.8 EOL October 2024</a:t>
            </a:r>
          </a:p>
        </p:txBody>
      </p:sp>
    </p:spTree>
    <p:extLst>
      <p:ext uri="{BB962C8B-B14F-4D97-AF65-F5344CB8AC3E}">
        <p14:creationId xmlns:p14="http://schemas.microsoft.com/office/powerpoint/2010/main" val="421384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7DFD-1E4F-AEE7-A160-CF00823F8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700E-8496-B315-6132-10A04A8CD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en-US" sz="1800" dirty="0"/>
              <a:t>Beautiful is better than ugly.</a:t>
            </a:r>
          </a:p>
          <a:p>
            <a:r>
              <a:rPr lang="en-US" sz="1800" dirty="0"/>
              <a:t>Explicit is better than implicit.</a:t>
            </a:r>
          </a:p>
          <a:p>
            <a:r>
              <a:rPr lang="en-US" sz="1800" dirty="0"/>
              <a:t>Simple is better than complex.</a:t>
            </a:r>
          </a:p>
          <a:p>
            <a:r>
              <a:rPr lang="en-US" sz="1800" dirty="0"/>
              <a:t>Complex is better than complicated.</a:t>
            </a:r>
          </a:p>
          <a:p>
            <a:r>
              <a:rPr lang="en-US" sz="1800" dirty="0"/>
              <a:t>Flat is better than nested.</a:t>
            </a:r>
          </a:p>
          <a:p>
            <a:r>
              <a:rPr lang="en-US" sz="1800" dirty="0"/>
              <a:t>Sparse is better than dense.</a:t>
            </a:r>
          </a:p>
          <a:p>
            <a:r>
              <a:rPr lang="en-US" sz="1800" dirty="0"/>
              <a:t>Readability counts.</a:t>
            </a:r>
          </a:p>
          <a:p>
            <a:r>
              <a:rPr lang="en-US" sz="1800" dirty="0"/>
              <a:t>Special cases aren't special enough to break the rules.</a:t>
            </a:r>
          </a:p>
          <a:p>
            <a:r>
              <a:rPr lang="en-US" sz="1800" dirty="0"/>
              <a:t>Although practicality beats purity.</a:t>
            </a:r>
          </a:p>
          <a:p>
            <a:r>
              <a:rPr lang="en-US" sz="1800" dirty="0"/>
              <a:t>Errors should never pass silently.</a:t>
            </a:r>
          </a:p>
          <a:p>
            <a:r>
              <a:rPr lang="en-US" sz="1800" dirty="0"/>
              <a:t>Unless explicitly silenced.</a:t>
            </a:r>
          </a:p>
          <a:p>
            <a:r>
              <a:rPr lang="en-US" sz="1800" dirty="0"/>
              <a:t>In the face of ambiguity, refuse the temptation to guess.</a:t>
            </a:r>
          </a:p>
          <a:p>
            <a:r>
              <a:rPr lang="en-US" sz="1800" dirty="0"/>
              <a:t>There should be one, and preferably only one, obvious way to do it.</a:t>
            </a:r>
          </a:p>
          <a:p>
            <a:r>
              <a:rPr lang="en-US" sz="1800" dirty="0"/>
              <a:t>Although that way may not be obvious at first unless you're Dutch.</a:t>
            </a:r>
          </a:p>
          <a:p>
            <a:r>
              <a:rPr lang="en-US" sz="1800" dirty="0"/>
              <a:t>Now is better than never.</a:t>
            </a:r>
          </a:p>
          <a:p>
            <a:r>
              <a:rPr lang="en-US" sz="1800" dirty="0"/>
              <a:t>Although never is often better than right now.</a:t>
            </a:r>
          </a:p>
          <a:p>
            <a:r>
              <a:rPr lang="en-US" sz="1800" dirty="0"/>
              <a:t>If the implementation is hard to explain, it's a bad idea.</a:t>
            </a:r>
          </a:p>
          <a:p>
            <a:r>
              <a:rPr lang="en-US" sz="1800" dirty="0"/>
              <a:t>If the implementation is easy to explain, it may be a good idea.</a:t>
            </a:r>
          </a:p>
          <a:p>
            <a:r>
              <a:rPr lang="en-US" sz="1800" dirty="0"/>
              <a:t>Namespaces are one honking great idea – let's do more of those!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7878C-ABA7-9E16-6F67-86D3A67647D4}"/>
              </a:ext>
            </a:extLst>
          </p:cNvPr>
          <p:cNvSpPr txBox="1"/>
          <p:nvPr/>
        </p:nvSpPr>
        <p:spPr>
          <a:xfrm>
            <a:off x="3046971" y="630820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Zen_of_Python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89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1255-5213-0323-CD9E-0B922B3F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‘Pythonic’</a:t>
            </a:r>
          </a:p>
        </p:txBody>
      </p:sp>
      <p:pic>
        <p:nvPicPr>
          <p:cNvPr id="5" name="Picture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EF97352C-7966-3BA2-9574-EAB589BE8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14954"/>
            <a:ext cx="10363200" cy="1397000"/>
          </a:xfrm>
          <a:prstGeom prst="rect">
            <a:avLst/>
          </a:prstGeom>
        </p:spPr>
      </p:pic>
      <p:pic>
        <p:nvPicPr>
          <p:cNvPr id="9" name="Picture 8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5F8B89F6-7728-3060-8EC8-6D26A7E70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22413"/>
            <a:ext cx="10515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09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5B7C7-7599-801A-DEED-FB0A0A795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83267-B33C-B929-8DA0-22CE6B5FC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using </a:t>
            </a:r>
            <a:r>
              <a:rPr lang="en-US" dirty="0" err="1"/>
              <a:t>JupyterLab</a:t>
            </a:r>
            <a:r>
              <a:rPr lang="en-US" dirty="0"/>
              <a:t> up until day 4.</a:t>
            </a:r>
          </a:p>
          <a:p>
            <a:pPr lvl="1"/>
            <a:r>
              <a:rPr lang="en-US" dirty="0"/>
              <a:t>Either </a:t>
            </a:r>
            <a:r>
              <a:rPr lang="en-US" dirty="0" err="1"/>
              <a:t>Pyodide</a:t>
            </a:r>
            <a:r>
              <a:rPr lang="en-US" dirty="0"/>
              <a:t> or your own install can be used</a:t>
            </a:r>
          </a:p>
          <a:p>
            <a:pPr lvl="1"/>
            <a:r>
              <a:rPr lang="en-US" dirty="0"/>
              <a:t>All but 2 notebooks work using </a:t>
            </a:r>
            <a:r>
              <a:rPr lang="en-US" dirty="0" err="1"/>
              <a:t>pyodide</a:t>
            </a:r>
            <a:r>
              <a:rPr lang="en-US" dirty="0"/>
              <a:t>.</a:t>
            </a:r>
          </a:p>
          <a:p>
            <a:r>
              <a:rPr lang="en-US" dirty="0"/>
              <a:t>From day 4 we will teach project development.</a:t>
            </a:r>
          </a:p>
          <a:p>
            <a:r>
              <a:rPr lang="en-US" dirty="0"/>
              <a:t>Last day we will build a project from scratch.</a:t>
            </a:r>
          </a:p>
          <a:p>
            <a:r>
              <a:rPr lang="en-US" dirty="0"/>
              <a:t>Each day except the last will have a 30 minute question session at the end.</a:t>
            </a:r>
          </a:p>
          <a:p>
            <a:r>
              <a:rPr lang="en-US" dirty="0"/>
              <a:t>Schedule is flexible depending on demand for certain topics.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9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601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Python</vt:lpstr>
      <vt:lpstr>Python</vt:lpstr>
      <vt:lpstr>Python standard</vt:lpstr>
      <vt:lpstr>CPython</vt:lpstr>
      <vt:lpstr>Python versions</vt:lpstr>
      <vt:lpstr>Python versions</vt:lpstr>
      <vt:lpstr>Zen of Python</vt:lpstr>
      <vt:lpstr>‘Pythonic’</vt:lpstr>
      <vt:lpstr>Course structure</vt:lpstr>
      <vt:lpstr>Course content</vt:lpstr>
      <vt:lpstr>Lets get started!</vt:lpstr>
      <vt:lpstr>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Al-Refaie, Ahmed</dc:creator>
  <cp:lastModifiedBy>Al-Refaie, Ahmed</cp:lastModifiedBy>
  <cp:revision>4</cp:revision>
  <dcterms:created xsi:type="dcterms:W3CDTF">2024-06-27T09:07:05Z</dcterms:created>
  <dcterms:modified xsi:type="dcterms:W3CDTF">2024-06-30T07:51:22Z</dcterms:modified>
</cp:coreProperties>
</file>