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7" r:id="rId11"/>
    <p:sldId id="268" r:id="rId12"/>
    <p:sldId id="265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18"/>
  </p:normalViewPr>
  <p:slideViewPr>
    <p:cSldViewPr snapToGrid="0">
      <p:cViewPr varScale="1">
        <p:scale>
          <a:sx n="90" d="100"/>
          <a:sy n="90" d="100"/>
        </p:scale>
        <p:origin x="2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881AD-99D4-FCC5-D594-199EF69047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777BDA-F3C9-3AC2-DC6E-9D5C3D4378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1706A-6DCF-4F0C-6108-0A2717182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5D26E-60C0-474D-91E6-B553CAC75DCD}" type="datetimeFigureOut">
              <a:rPr lang="en-US" smtClean="0"/>
              <a:t>7/1/24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CB13F-5571-6687-7144-543676D13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B2294-B3B9-6B01-DFC6-886FE1374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82E9-E713-FB4E-A49B-D846758B8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581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5258C-F9A4-218E-0F74-E8A977491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602229-A1A4-9C4F-EFAA-E0102ED8DA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D5661-C154-09F2-20A6-5B7EA3B23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5D26E-60C0-474D-91E6-B553CAC75DCD}" type="datetimeFigureOut">
              <a:rPr lang="en-US" smtClean="0"/>
              <a:t>7/1/24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C3740-B829-8545-F088-9356B7886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FB4EB-DB85-891A-D8B6-C544756F8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82E9-E713-FB4E-A49B-D846758B8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405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F70441-8DB6-DBE2-CED5-CC9A7567BB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9A2198-69A9-B304-7090-B946907E2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B0ADB-1C4D-5EC5-8A50-E0287721D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5D26E-60C0-474D-91E6-B553CAC75DCD}" type="datetimeFigureOut">
              <a:rPr lang="en-US" smtClean="0"/>
              <a:t>7/1/24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0ACEF-628B-E90F-7AEE-B7FEA4A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FF088-0DCF-92A7-A6D7-2852C9A62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82E9-E713-FB4E-A49B-D846758B8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609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BFBCA-F9F2-38C4-871E-3A6197009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1033E-91A7-C04D-2F4A-3FB60DDC3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3E36A-7D27-6218-99C5-7E80888CE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5D26E-60C0-474D-91E6-B553CAC75DCD}" type="datetimeFigureOut">
              <a:rPr lang="en-US" smtClean="0"/>
              <a:t>7/1/24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2D0AE-B8F3-2EFF-9382-1BF522A89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40EDB-102D-C71F-69AC-4AF3A9A3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82E9-E713-FB4E-A49B-D846758B8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57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7FAD4-EDEC-48DE-8349-6F2A05F32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C4D84-E16A-529E-E5DD-37628FDE3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BA5DA-1B94-7A70-85D3-1712F2617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5D26E-60C0-474D-91E6-B553CAC75DCD}" type="datetimeFigureOut">
              <a:rPr lang="en-US" smtClean="0"/>
              <a:t>7/1/24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BEF7F-AAFA-0253-3644-342021D0D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29E82-E2CD-A717-CDF2-3EDC7A546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82E9-E713-FB4E-A49B-D846758B8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826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70AF1-C0DB-A08D-6CC7-24B1102FC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FCD1C-E88D-2A17-A1F6-DCEC4210C9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B2F5F-8DB8-0E21-37DA-8B1599D09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364024-A23B-6405-1DC8-A042586EE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5D26E-60C0-474D-91E6-B553CAC75DCD}" type="datetimeFigureOut">
              <a:rPr lang="en-US" smtClean="0"/>
              <a:t>7/1/24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05211-75AB-6BA0-87DD-5CAD71B4D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E06BCF-38F8-A23D-4AE3-41645150B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82E9-E713-FB4E-A49B-D846758B8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57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BCC86-3CEB-745E-0F93-F397F8705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BD372-FDC4-295A-D859-388B08577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466201-72F2-32AA-35C3-A821DAE22F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722DA7-AD31-A925-317C-D824DCBCFF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68774E-2AD8-5C1F-C8C0-4F4B38E29D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B82A0D-649F-A1A0-C569-1C7D28E81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5D26E-60C0-474D-91E6-B553CAC75DCD}" type="datetimeFigureOut">
              <a:rPr lang="en-US" smtClean="0"/>
              <a:t>7/1/24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8FFC7-970A-34B2-E5CA-0E70899A9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F85076-5107-CB4C-9C4D-5B852738C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82E9-E713-FB4E-A49B-D846758B8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792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992BB-B14E-E572-5C00-A043947A4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B854F8-D45F-D0B6-F141-E11B92EE5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5D26E-60C0-474D-91E6-B553CAC75DCD}" type="datetimeFigureOut">
              <a:rPr lang="en-US" smtClean="0"/>
              <a:t>7/1/24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5E90FB-AA78-CBAF-1797-E360F5D5E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1A20EB-15FA-1B0D-7594-615739D7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82E9-E713-FB4E-A49B-D846758B8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50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D0F4C7-9B3A-F6C9-9198-552D95119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5D26E-60C0-474D-91E6-B553CAC75DCD}" type="datetimeFigureOut">
              <a:rPr lang="en-US" smtClean="0"/>
              <a:t>7/1/24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32D73E-5076-5B70-DF50-83A32A7BA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096F40-B128-7D47-106C-C0CAF1BAC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82E9-E713-FB4E-A49B-D846758B8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535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8BE70-1101-DA24-C968-605A6A3FD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EFF63-5799-A59F-8BEB-2AD46AB6B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E280D7-2B5F-2522-7BDF-F279825F1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CD76AC-DA3E-330C-53D1-507F862EE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5D26E-60C0-474D-91E6-B553CAC75DCD}" type="datetimeFigureOut">
              <a:rPr lang="en-US" smtClean="0"/>
              <a:t>7/1/24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9D1BB4-7745-4BFA-AE82-6D96FB424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E999E8-4D02-A9D3-396C-811520397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82E9-E713-FB4E-A49B-D846758B8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683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46820-3E02-8E68-051F-230DA4AD7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783165-C0C9-146F-48C6-8FC99D0AEF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8E93CB-F26B-84E8-C065-C1B53E0D54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02B21B-EB1C-EF57-B9FF-DB5E6D367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5D26E-60C0-474D-91E6-B553CAC75DCD}" type="datetimeFigureOut">
              <a:rPr lang="en-US" smtClean="0"/>
              <a:t>7/1/24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CD3EEC-8A24-D60A-9C0E-121437349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F1C24-92CF-54E4-8A82-8E2C0295B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82E9-E713-FB4E-A49B-D846758B8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405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7CF5C1-0D4F-6186-8391-61F036C67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8200A-B91C-9A30-EE0C-1B67D5397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BB8BC-E5EB-2708-BDB7-3495BB92BB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5D26E-60C0-474D-91E6-B553CAC75DCD}" type="datetimeFigureOut">
              <a:rPr lang="en-US" smtClean="0"/>
              <a:t>7/1/24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F8319-EA6E-A8EF-4B10-5398809E4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288B7-3002-9FD7-7A4C-C6A48801CF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482E9-E713-FB4E-A49B-D846758B8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31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hmed-f-alrefaie/UCLPythonCourse.git" TargetMode="External"/><Relationship Id="rId2" Type="http://schemas.openxmlformats.org/officeDocument/2006/relationships/hyperlink" Target="https://github.com/ahmed-f-alrefaie/UCLPythonCours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ahmed.al-refaie.12@ucl.ac.u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2EF56-7559-AA20-CBC0-894129D23E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Python</a:t>
            </a:r>
          </a:p>
        </p:txBody>
      </p:sp>
    </p:spTree>
    <p:extLst>
      <p:ext uri="{BB962C8B-B14F-4D97-AF65-F5344CB8AC3E}">
        <p14:creationId xmlns:p14="http://schemas.microsoft.com/office/powerpoint/2010/main" val="471775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5B7C7-7599-801A-DEED-FB0A0A795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83267-B33C-B929-8DA0-22CE6B5FC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be using </a:t>
            </a:r>
            <a:r>
              <a:rPr lang="en-US" dirty="0" err="1"/>
              <a:t>JupyterLab</a:t>
            </a:r>
            <a:r>
              <a:rPr lang="en-US" dirty="0"/>
              <a:t> up until day 4.</a:t>
            </a:r>
          </a:p>
          <a:p>
            <a:pPr lvl="1"/>
            <a:r>
              <a:rPr lang="en-US" dirty="0"/>
              <a:t>Either </a:t>
            </a:r>
            <a:r>
              <a:rPr lang="en-US" dirty="0" err="1"/>
              <a:t>Pyodide</a:t>
            </a:r>
            <a:r>
              <a:rPr lang="en-US" dirty="0"/>
              <a:t> or your own install can be used</a:t>
            </a:r>
          </a:p>
          <a:p>
            <a:pPr lvl="1"/>
            <a:r>
              <a:rPr lang="en-US" dirty="0"/>
              <a:t>All but 2 notebooks work using </a:t>
            </a:r>
            <a:r>
              <a:rPr lang="en-US" dirty="0" err="1"/>
              <a:t>pyodide</a:t>
            </a:r>
            <a:r>
              <a:rPr lang="en-US" dirty="0"/>
              <a:t>.</a:t>
            </a:r>
          </a:p>
          <a:p>
            <a:r>
              <a:rPr lang="en-US" dirty="0"/>
              <a:t>From day 4 we will teach project development.</a:t>
            </a:r>
          </a:p>
          <a:p>
            <a:r>
              <a:rPr lang="en-US" dirty="0"/>
              <a:t>Last day we will build a project from scratch.</a:t>
            </a:r>
          </a:p>
          <a:p>
            <a:r>
              <a:rPr lang="en-US" dirty="0"/>
              <a:t>Each day except the last will have a 30 minute question session at the end.</a:t>
            </a:r>
          </a:p>
          <a:p>
            <a:r>
              <a:rPr lang="en-US" dirty="0"/>
              <a:t>Schedule is flexible depending on demand for certain topics.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396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table with text on it&#10;&#10;Description automatically generated">
            <a:extLst>
              <a:ext uri="{FF2B5EF4-FFF2-40B4-BE49-F238E27FC236}">
                <a16:creationId xmlns:a16="http://schemas.microsoft.com/office/drawing/2014/main" id="{DA3BAC91-46D7-7AA0-6E8D-E27ED91667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9950" y="1956594"/>
            <a:ext cx="7912100" cy="4089400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9AB9F60C-6876-6BE3-26A0-4D983B627CBE}"/>
              </a:ext>
            </a:extLst>
          </p:cNvPr>
          <p:cNvGrpSpPr/>
          <p:nvPr/>
        </p:nvGrpSpPr>
        <p:grpSpPr>
          <a:xfrm>
            <a:off x="2800351" y="1351121"/>
            <a:ext cx="2157413" cy="605473"/>
            <a:chOff x="2800351" y="1351121"/>
            <a:chExt cx="2157413" cy="605473"/>
          </a:xfrm>
        </p:grpSpPr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A8AC251B-0037-093F-C277-BAAFEB25729D}"/>
                </a:ext>
              </a:extLst>
            </p:cNvPr>
            <p:cNvSpPr/>
            <p:nvPr/>
          </p:nvSpPr>
          <p:spPr>
            <a:xfrm rot="16200000">
              <a:off x="3764758" y="763588"/>
              <a:ext cx="236140" cy="2149871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37C0CF2-3EDA-3155-5AA7-739180822C3A}"/>
                </a:ext>
              </a:extLst>
            </p:cNvPr>
            <p:cNvSpPr txBox="1"/>
            <p:nvPr/>
          </p:nvSpPr>
          <p:spPr>
            <a:xfrm>
              <a:off x="2800351" y="1351121"/>
              <a:ext cx="2157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Intro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5BE7A68-F0B0-B5F1-A608-70F2FE110D2E}"/>
              </a:ext>
            </a:extLst>
          </p:cNvPr>
          <p:cNvGrpSpPr/>
          <p:nvPr/>
        </p:nvGrpSpPr>
        <p:grpSpPr>
          <a:xfrm>
            <a:off x="5076825" y="1314211"/>
            <a:ext cx="2157413" cy="605473"/>
            <a:chOff x="2800351" y="1351121"/>
            <a:chExt cx="2157413" cy="605473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2FFE8BD3-ACF9-DE91-6D3F-43E900992A47}"/>
                </a:ext>
              </a:extLst>
            </p:cNvPr>
            <p:cNvSpPr/>
            <p:nvPr/>
          </p:nvSpPr>
          <p:spPr>
            <a:xfrm rot="16200000">
              <a:off x="3764758" y="763588"/>
              <a:ext cx="236140" cy="2149871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CE4E132-95C7-A776-B543-627B58B69512}"/>
                </a:ext>
              </a:extLst>
            </p:cNvPr>
            <p:cNvSpPr txBox="1"/>
            <p:nvPr/>
          </p:nvSpPr>
          <p:spPr>
            <a:xfrm>
              <a:off x="2800351" y="1351121"/>
              <a:ext cx="2157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Scientific Coding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C048EDB-6952-BAE1-E4E3-A63B221A7C67}"/>
              </a:ext>
            </a:extLst>
          </p:cNvPr>
          <p:cNvGrpSpPr/>
          <p:nvPr/>
        </p:nvGrpSpPr>
        <p:grpSpPr>
          <a:xfrm>
            <a:off x="7360841" y="1314211"/>
            <a:ext cx="2568976" cy="642381"/>
            <a:chOff x="2807893" y="1351121"/>
            <a:chExt cx="2568976" cy="642381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23FF4435-993C-D6B2-6CB4-CFB7712EC1D7}"/>
                </a:ext>
              </a:extLst>
            </p:cNvPr>
            <p:cNvSpPr/>
            <p:nvPr/>
          </p:nvSpPr>
          <p:spPr>
            <a:xfrm rot="16200000">
              <a:off x="3974310" y="590944"/>
              <a:ext cx="236141" cy="2568976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B765D2-5D12-4E49-14A7-B3E5255D04EE}"/>
                </a:ext>
              </a:extLst>
            </p:cNvPr>
            <p:cNvSpPr txBox="1"/>
            <p:nvPr/>
          </p:nvSpPr>
          <p:spPr>
            <a:xfrm>
              <a:off x="2854922" y="1351121"/>
              <a:ext cx="2474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Package development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0288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9E107-26A5-0844-812B-5AB183056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F2000-489B-5279-5E64-8DFF34BCF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Course content can be found from the git:</a:t>
            </a:r>
          </a:p>
          <a:p>
            <a:pPr lvl="1"/>
            <a:r>
              <a:rPr lang="en-US" dirty="0">
                <a:hlinkClick r:id="rId2"/>
              </a:rPr>
              <a:t>https://github.com/ahmed-f-alrefaie/UCLPythonCourse</a:t>
            </a:r>
            <a:endParaRPr lang="en-US" dirty="0"/>
          </a:p>
          <a:p>
            <a:pPr lvl="1"/>
            <a:r>
              <a:rPr lang="en-US" dirty="0"/>
              <a:t>git clone </a:t>
            </a:r>
            <a:r>
              <a:rPr lang="en-US" dirty="0">
                <a:hlinkClick r:id="rId3"/>
              </a:rPr>
              <a:t>https://github.com/ahmed-f-alrefaie/UCLPythonCourse.git</a:t>
            </a:r>
            <a:endParaRPr lang="en-US" dirty="0"/>
          </a:p>
          <a:p>
            <a:r>
              <a:rPr lang="en-US" dirty="0"/>
              <a:t>Notebooks are under </a:t>
            </a:r>
            <a:r>
              <a:rPr lang="en-US" i="1" dirty="0"/>
              <a:t>content/notebooks</a:t>
            </a:r>
          </a:p>
          <a:p>
            <a:r>
              <a:rPr lang="en-US" dirty="0"/>
              <a:t>Lecture notes are under </a:t>
            </a:r>
            <a:r>
              <a:rPr lang="en-US" i="1" dirty="0"/>
              <a:t>content/lectures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04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03AAA-97A7-0F0C-285C-4367309E5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get started!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3FBDD-8C63-18B9-E223-506EC3142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76510"/>
            <a:ext cx="10515600" cy="504980"/>
          </a:xfrm>
        </p:spPr>
        <p:txBody>
          <a:bodyPr/>
          <a:lstStyle/>
          <a:p>
            <a:pPr algn="ctr"/>
            <a:r>
              <a:rPr lang="en-US" dirty="0"/>
              <a:t>https://</a:t>
            </a:r>
            <a:r>
              <a:rPr lang="en-US" dirty="0" err="1"/>
              <a:t>ahmed</a:t>
            </a:r>
            <a:r>
              <a:rPr lang="en-US" dirty="0"/>
              <a:t>-f-</a:t>
            </a:r>
            <a:r>
              <a:rPr lang="en-US" dirty="0" err="1"/>
              <a:t>alrefaie.github.io</a:t>
            </a:r>
            <a:r>
              <a:rPr lang="en-US" dirty="0"/>
              <a:t>/</a:t>
            </a:r>
            <a:r>
              <a:rPr lang="en-US" dirty="0" err="1"/>
              <a:t>UCLPythonCourse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289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9A656-2F72-1E4E-FE6D-97FA82733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9E3B5-D201-A50E-73E1-7235BC7AE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Dr. Ahmed Faris Al-</a:t>
            </a:r>
            <a:r>
              <a:rPr lang="en-US" dirty="0" err="1"/>
              <a:t>Refaie</a:t>
            </a:r>
            <a:endParaRPr lang="en-US" dirty="0"/>
          </a:p>
          <a:p>
            <a:r>
              <a:rPr lang="en-US" dirty="0"/>
              <a:t>Department of Physics and Mathematics</a:t>
            </a:r>
          </a:p>
          <a:p>
            <a:r>
              <a:rPr lang="en-US" dirty="0"/>
              <a:t>Principal Research Fellow </a:t>
            </a:r>
          </a:p>
          <a:p>
            <a:r>
              <a:rPr lang="en-US" dirty="0"/>
              <a:t>Exoplanets</a:t>
            </a:r>
          </a:p>
          <a:p>
            <a:r>
              <a:rPr lang="en-US" dirty="0"/>
              <a:t>PhD in Molecular Dynamics</a:t>
            </a:r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ahmed.al-refaie.12@ucl.ac.uk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70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C38CD-9E39-5C3F-C42A-0B07B3FFD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293C4-9F2C-059F-C4D7-FCC16B5BA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Introduced in 1980 by Guido van Rossum</a:t>
            </a:r>
          </a:p>
          <a:p>
            <a:r>
              <a:rPr lang="en-US" dirty="0"/>
              <a:t>Dynamically Typed</a:t>
            </a:r>
          </a:p>
          <a:p>
            <a:r>
              <a:rPr lang="en-US" dirty="0"/>
              <a:t>Focuses on flexibility and readability</a:t>
            </a:r>
          </a:p>
          <a:p>
            <a:r>
              <a:rPr lang="en-US" dirty="0"/>
              <a:t>Indentation rather than braces</a:t>
            </a:r>
          </a:p>
          <a:p>
            <a:r>
              <a:rPr lang="en-US" dirty="0"/>
              <a:t>Actually a standard!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A44859A-574D-242D-CB20-39AA0DB23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6027" y="1825625"/>
            <a:ext cx="2794000" cy="417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653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C5943-5E9A-3A88-A7B0-0C67907FC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standard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2B880-50A9-F05C-0169-0061709C5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Python we is actually called </a:t>
            </a:r>
            <a:r>
              <a:rPr lang="en-US" dirty="0" err="1"/>
              <a:t>CPython</a:t>
            </a:r>
            <a:endParaRPr lang="en-US" dirty="0"/>
          </a:p>
          <a:p>
            <a:pPr lvl="1"/>
            <a:r>
              <a:rPr lang="en-US" dirty="0"/>
              <a:t>Python implemented in C</a:t>
            </a:r>
          </a:p>
          <a:p>
            <a:pPr lvl="1"/>
            <a:r>
              <a:rPr lang="en-US" dirty="0"/>
              <a:t>‘Reference’ implementation</a:t>
            </a:r>
          </a:p>
          <a:p>
            <a:r>
              <a:rPr lang="en-US" dirty="0"/>
              <a:t>Lots of different Pythons available</a:t>
            </a:r>
          </a:p>
          <a:p>
            <a:pPr lvl="1"/>
            <a:r>
              <a:rPr lang="en-US" dirty="0" err="1"/>
              <a:t>PyPy</a:t>
            </a:r>
            <a:r>
              <a:rPr lang="en-US" dirty="0"/>
              <a:t> – JIT compiled python</a:t>
            </a:r>
          </a:p>
          <a:p>
            <a:pPr lvl="1"/>
            <a:r>
              <a:rPr lang="en-US" dirty="0" err="1"/>
              <a:t>Jython</a:t>
            </a:r>
            <a:r>
              <a:rPr lang="en-US" dirty="0"/>
              <a:t> – Python written in Java</a:t>
            </a:r>
          </a:p>
          <a:p>
            <a:pPr lvl="1"/>
            <a:r>
              <a:rPr lang="en-US" dirty="0" err="1"/>
              <a:t>IronPython</a:t>
            </a:r>
            <a:r>
              <a:rPr lang="en-US" dirty="0"/>
              <a:t>– Microsoft .NET</a:t>
            </a:r>
          </a:p>
          <a:p>
            <a:pPr lvl="1"/>
            <a:r>
              <a:rPr lang="en-US" dirty="0" err="1"/>
              <a:t>MicroPython</a:t>
            </a:r>
            <a:r>
              <a:rPr lang="en-US" dirty="0"/>
              <a:t> – Embedded systems Python (Arduino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Stackless</a:t>
            </a:r>
            <a:r>
              <a:rPr lang="en-US" dirty="0"/>
              <a:t> Python – </a:t>
            </a:r>
            <a:r>
              <a:rPr lang="en-US" dirty="0" err="1"/>
              <a:t>Microthread</a:t>
            </a:r>
            <a:r>
              <a:rPr lang="en-US" dirty="0"/>
              <a:t> implementation. (EVE Online)</a:t>
            </a:r>
          </a:p>
          <a:p>
            <a:pPr lvl="1"/>
            <a:r>
              <a:rPr lang="en-US" dirty="0" err="1"/>
              <a:t>Pyodide</a:t>
            </a:r>
            <a:r>
              <a:rPr lang="en-US" dirty="0"/>
              <a:t> – </a:t>
            </a:r>
            <a:r>
              <a:rPr lang="en-US" dirty="0" err="1"/>
              <a:t>Cpython</a:t>
            </a:r>
            <a:r>
              <a:rPr lang="en-US" dirty="0"/>
              <a:t> compiled for WASM.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85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9FA58-8498-F9E2-C0EC-3E54B787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CPython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3BB03-D741-6757-75F8-E116C3D84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Interpreted and ‘slightly’ compiled</a:t>
            </a:r>
          </a:p>
          <a:p>
            <a:pPr lvl="1"/>
            <a:r>
              <a:rPr lang="en-US" dirty="0"/>
              <a:t>Interpreted meaning read line-by-line rather than executed</a:t>
            </a:r>
          </a:p>
          <a:p>
            <a:pPr lvl="1"/>
            <a:r>
              <a:rPr lang="en-US" dirty="0"/>
              <a:t>Compiled to byte code making it faster to read line-by-line</a:t>
            </a:r>
          </a:p>
          <a:p>
            <a:r>
              <a:rPr lang="en-US" dirty="0"/>
              <a:t>Massively ‘batteries included’</a:t>
            </a:r>
          </a:p>
          <a:p>
            <a:pPr lvl="1"/>
            <a:r>
              <a:rPr lang="en-US" dirty="0"/>
              <a:t>Standard library does a lot</a:t>
            </a:r>
          </a:p>
          <a:p>
            <a:pPr lvl="1"/>
            <a:r>
              <a:rPr lang="en-US" dirty="0"/>
              <a:t>Web development to cryptography.</a:t>
            </a:r>
          </a:p>
          <a:p>
            <a:r>
              <a:rPr lang="en-US" dirty="0"/>
              <a:t>Most non-pure libraries compiled for this version</a:t>
            </a:r>
          </a:p>
          <a:p>
            <a:pPr lvl="1"/>
            <a:r>
              <a:rPr lang="en-US" dirty="0"/>
              <a:t>Pure libraries only use Python</a:t>
            </a:r>
          </a:p>
          <a:p>
            <a:pPr lvl="2"/>
            <a:r>
              <a:rPr lang="en-US" dirty="0" err="1"/>
              <a:t>beautifulsoup</a:t>
            </a:r>
            <a:endParaRPr lang="en-US" dirty="0"/>
          </a:p>
          <a:p>
            <a:pPr lvl="1"/>
            <a:r>
              <a:rPr lang="en-US" dirty="0"/>
              <a:t>Non-pure libraries require some compiled code like C/C++/Fortran</a:t>
            </a:r>
          </a:p>
          <a:p>
            <a:pPr lvl="2"/>
            <a:r>
              <a:rPr lang="en-US" dirty="0" err="1"/>
              <a:t>numpy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327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89EE0-D2CF-FC5E-A826-1FB4B4873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83E3F-1367-08A1-FB81-91B4251E0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1 – EOL 2000</a:t>
            </a:r>
          </a:p>
          <a:p>
            <a:r>
              <a:rPr lang="en-US" dirty="0"/>
              <a:t>Python 2 – EOL 2020</a:t>
            </a:r>
          </a:p>
          <a:p>
            <a:r>
              <a:rPr lang="en-US" dirty="0"/>
              <a:t>Python 3 – Currently updated</a:t>
            </a:r>
          </a:p>
          <a:p>
            <a:pPr lvl="1"/>
            <a:r>
              <a:rPr lang="en-US" dirty="0"/>
              <a:t>Latest stable version 3.12</a:t>
            </a:r>
          </a:p>
          <a:p>
            <a:pPr lvl="1"/>
            <a:r>
              <a:rPr lang="en-US" dirty="0"/>
              <a:t>Rule of thumb, use 2 versions down for development.</a:t>
            </a:r>
          </a:p>
          <a:p>
            <a:pPr lvl="2"/>
            <a:r>
              <a:rPr lang="en-US" dirty="0"/>
              <a:t>Libraries mature enough</a:t>
            </a:r>
          </a:p>
          <a:p>
            <a:pPr lvl="2"/>
            <a:r>
              <a:rPr lang="en-US" dirty="0"/>
              <a:t>3.10 our version of choice</a:t>
            </a:r>
          </a:p>
          <a:p>
            <a:r>
              <a:rPr lang="en-US" dirty="0"/>
              <a:t>Major versions are not compatible with different versions</a:t>
            </a:r>
          </a:p>
          <a:p>
            <a:pPr lvl="1"/>
            <a:r>
              <a:rPr lang="en-US" dirty="0"/>
              <a:t>Python 2 not compatible with Python 3 and vice versa</a:t>
            </a:r>
          </a:p>
        </p:txBody>
      </p:sp>
    </p:spTree>
    <p:extLst>
      <p:ext uri="{BB962C8B-B14F-4D97-AF65-F5344CB8AC3E}">
        <p14:creationId xmlns:p14="http://schemas.microsoft.com/office/powerpoint/2010/main" val="2054123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0906C-51A9-D937-CFE4-E2B2A76B3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FDEBE-DEBD-62F2-BC60-153A0FCC5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Lower minor versions work on higher minor versions</a:t>
            </a:r>
          </a:p>
          <a:p>
            <a:pPr lvl="1"/>
            <a:r>
              <a:rPr lang="en-US" dirty="0"/>
              <a:t>3.8 code will work on 3.12</a:t>
            </a:r>
          </a:p>
          <a:p>
            <a:r>
              <a:rPr lang="en-US" dirty="0"/>
              <a:t>Opposite not the case</a:t>
            </a:r>
          </a:p>
          <a:p>
            <a:pPr lvl="1"/>
            <a:r>
              <a:rPr lang="en-US" dirty="0"/>
              <a:t>3.12 code may not work on 3.8</a:t>
            </a:r>
          </a:p>
          <a:p>
            <a:pPr lvl="1"/>
            <a:r>
              <a:rPr lang="en-US" dirty="0"/>
              <a:t>Some features may be ‘back-ported’ using </a:t>
            </a:r>
            <a:r>
              <a:rPr lang="en-US" i="1" dirty="0"/>
              <a:t>__futures__ </a:t>
            </a:r>
            <a:r>
              <a:rPr lang="en-US" dirty="0"/>
              <a:t>package</a:t>
            </a:r>
          </a:p>
          <a:p>
            <a:r>
              <a:rPr lang="en-US" dirty="0"/>
              <a:t>Each minor version has a set time before it is not supported</a:t>
            </a:r>
          </a:p>
          <a:p>
            <a:pPr lvl="1"/>
            <a:r>
              <a:rPr lang="en-US" dirty="0"/>
              <a:t>Security updates and bug fixes</a:t>
            </a:r>
          </a:p>
          <a:p>
            <a:pPr lvl="1"/>
            <a:r>
              <a:rPr lang="en-US" dirty="0"/>
              <a:t>EOL or ’End of Life’</a:t>
            </a:r>
          </a:p>
          <a:p>
            <a:pPr lvl="1"/>
            <a:r>
              <a:rPr lang="en-US" dirty="0"/>
              <a:t>Python 3.7 EOL June 2023</a:t>
            </a:r>
          </a:p>
          <a:p>
            <a:pPr lvl="1"/>
            <a:r>
              <a:rPr lang="en-US" dirty="0"/>
              <a:t>Python 3.8 EOL October 2024</a:t>
            </a:r>
          </a:p>
        </p:txBody>
      </p:sp>
    </p:spTree>
    <p:extLst>
      <p:ext uri="{BB962C8B-B14F-4D97-AF65-F5344CB8AC3E}">
        <p14:creationId xmlns:p14="http://schemas.microsoft.com/office/powerpoint/2010/main" val="4213847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7DFD-1E4F-AEE7-A160-CF00823F8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Zen of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B700E-8496-B315-6132-10A04A8CD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r>
              <a:rPr lang="en-US" sz="1800" dirty="0"/>
              <a:t>Beautiful is better than ugly.</a:t>
            </a:r>
          </a:p>
          <a:p>
            <a:r>
              <a:rPr lang="en-US" sz="1800" dirty="0"/>
              <a:t>Explicit is better than implicit.</a:t>
            </a:r>
          </a:p>
          <a:p>
            <a:r>
              <a:rPr lang="en-US" sz="1800" dirty="0"/>
              <a:t>Simple is better than complex.</a:t>
            </a:r>
          </a:p>
          <a:p>
            <a:r>
              <a:rPr lang="en-US" sz="1800" dirty="0"/>
              <a:t>Complex is better than complicated.</a:t>
            </a:r>
          </a:p>
          <a:p>
            <a:r>
              <a:rPr lang="en-US" sz="1800" dirty="0"/>
              <a:t>Flat is better than nested.</a:t>
            </a:r>
          </a:p>
          <a:p>
            <a:r>
              <a:rPr lang="en-US" sz="1800" dirty="0"/>
              <a:t>Sparse is better than dense.</a:t>
            </a:r>
          </a:p>
          <a:p>
            <a:r>
              <a:rPr lang="en-US" sz="1800" dirty="0"/>
              <a:t>Readability counts.</a:t>
            </a:r>
          </a:p>
          <a:p>
            <a:r>
              <a:rPr lang="en-US" sz="1800" dirty="0"/>
              <a:t>Special cases aren't special enough to break the rules.</a:t>
            </a:r>
          </a:p>
          <a:p>
            <a:r>
              <a:rPr lang="en-US" sz="1800" dirty="0"/>
              <a:t>Although practicality beats purity.</a:t>
            </a:r>
          </a:p>
          <a:p>
            <a:r>
              <a:rPr lang="en-US" sz="1800" dirty="0"/>
              <a:t>Errors should never pass silently.</a:t>
            </a:r>
          </a:p>
          <a:p>
            <a:r>
              <a:rPr lang="en-US" sz="1800" dirty="0"/>
              <a:t>Unless explicitly silenced.</a:t>
            </a:r>
          </a:p>
          <a:p>
            <a:r>
              <a:rPr lang="en-US" sz="1800" dirty="0"/>
              <a:t>In the face of ambiguity, refuse the temptation to guess.</a:t>
            </a:r>
          </a:p>
          <a:p>
            <a:r>
              <a:rPr lang="en-US" sz="1800" dirty="0"/>
              <a:t>There should be one, and preferably only one, obvious way to do it.</a:t>
            </a:r>
          </a:p>
          <a:p>
            <a:r>
              <a:rPr lang="en-US" sz="1800" dirty="0"/>
              <a:t>Although that way may not be obvious at first unless you're Dutch.</a:t>
            </a:r>
          </a:p>
          <a:p>
            <a:r>
              <a:rPr lang="en-US" sz="1800" dirty="0"/>
              <a:t>Now is better than never.</a:t>
            </a:r>
          </a:p>
          <a:p>
            <a:r>
              <a:rPr lang="en-US" sz="1800" dirty="0"/>
              <a:t>Although never is often better than right now.</a:t>
            </a:r>
          </a:p>
          <a:p>
            <a:r>
              <a:rPr lang="en-US" sz="1800" dirty="0"/>
              <a:t>If the implementation is hard to explain, it's a bad idea.</a:t>
            </a:r>
          </a:p>
          <a:p>
            <a:r>
              <a:rPr lang="en-US" sz="1800" dirty="0"/>
              <a:t>If the implementation is easy to explain, it may be a good idea.</a:t>
            </a:r>
          </a:p>
          <a:p>
            <a:r>
              <a:rPr lang="en-US" sz="1800" dirty="0"/>
              <a:t>Namespaces are one honking great idea – let's do more of those!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47878C-ABA7-9E16-6F67-86D3A67647D4}"/>
              </a:ext>
            </a:extLst>
          </p:cNvPr>
          <p:cNvSpPr txBox="1"/>
          <p:nvPr/>
        </p:nvSpPr>
        <p:spPr>
          <a:xfrm>
            <a:off x="3046971" y="6308209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Zen_of_Python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897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91255-5213-0323-CD9E-0B922B3FD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‘Pythonic’</a:t>
            </a:r>
          </a:p>
        </p:txBody>
      </p:sp>
      <p:pic>
        <p:nvPicPr>
          <p:cNvPr id="5" name="Picture 4" descr="A white rectangular object with a black border&#10;&#10;Description automatically generated">
            <a:extLst>
              <a:ext uri="{FF2B5EF4-FFF2-40B4-BE49-F238E27FC236}">
                <a16:creationId xmlns:a16="http://schemas.microsoft.com/office/drawing/2014/main" id="{EF97352C-7966-3BA2-9574-EAB589BE8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914954"/>
            <a:ext cx="10363200" cy="1397000"/>
          </a:xfrm>
          <a:prstGeom prst="rect">
            <a:avLst/>
          </a:prstGeom>
        </p:spPr>
      </p:pic>
      <p:pic>
        <p:nvPicPr>
          <p:cNvPr id="9" name="Picture 8" descr="A white rectangular object with a black border&#10;&#10;Description automatically generated">
            <a:extLst>
              <a:ext uri="{FF2B5EF4-FFF2-40B4-BE49-F238E27FC236}">
                <a16:creationId xmlns:a16="http://schemas.microsoft.com/office/drawing/2014/main" id="{5F8B89F6-7728-3060-8EC8-6D26A7E70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922413"/>
            <a:ext cx="105156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09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4313</TotalTime>
  <Words>637</Words>
  <Application>Microsoft Macintosh PowerPoint</Application>
  <PresentationFormat>Widescreen</PresentationFormat>
  <Paragraphs>99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Introduction to Python</vt:lpstr>
      <vt:lpstr>Me</vt:lpstr>
      <vt:lpstr>Python</vt:lpstr>
      <vt:lpstr>Python standard</vt:lpstr>
      <vt:lpstr>CPython</vt:lpstr>
      <vt:lpstr>Python versions</vt:lpstr>
      <vt:lpstr>Python versions</vt:lpstr>
      <vt:lpstr>Zen of Python</vt:lpstr>
      <vt:lpstr>‘Pythonic’</vt:lpstr>
      <vt:lpstr>Course structure</vt:lpstr>
      <vt:lpstr>PowerPoint Presentation</vt:lpstr>
      <vt:lpstr>Course content</vt:lpstr>
      <vt:lpstr>Lets get started!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Al-Refaie, Ahmed</dc:creator>
  <cp:lastModifiedBy>Al-Refaie, Ahmed</cp:lastModifiedBy>
  <cp:revision>7</cp:revision>
  <dcterms:created xsi:type="dcterms:W3CDTF">2024-06-27T09:07:05Z</dcterms:created>
  <dcterms:modified xsi:type="dcterms:W3CDTF">2024-07-01T08:49:15Z</dcterms:modified>
</cp:coreProperties>
</file>