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60" r:id="rId7"/>
    <p:sldId id="261" r:id="rId8"/>
    <p:sldId id="262" r:id="rId9"/>
    <p:sldId id="274" r:id="rId10"/>
    <p:sldId id="258" r:id="rId11"/>
    <p:sldId id="281" r:id="rId12"/>
    <p:sldId id="282" r:id="rId13"/>
    <p:sldId id="283" r:id="rId14"/>
    <p:sldId id="284" r:id="rId15"/>
    <p:sldId id="267" r:id="rId16"/>
    <p:sldId id="272" r:id="rId17"/>
    <p:sldId id="273" r:id="rId18"/>
    <p:sldId id="286" r:id="rId19"/>
    <p:sldId id="280" r:id="rId2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DE0"/>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74154" autoAdjust="0"/>
  </p:normalViewPr>
  <p:slideViewPr>
    <p:cSldViewPr snapToGrid="0" snapToObjects="1" showGuides="1">
      <p:cViewPr varScale="1">
        <p:scale>
          <a:sx n="73" d="100"/>
          <a:sy n="73" d="100"/>
        </p:scale>
        <p:origin x="1086" y="54"/>
      </p:cViewPr>
      <p:guideLst/>
    </p:cSldViewPr>
  </p:slideViewPr>
  <p:outlineViewPr>
    <p:cViewPr>
      <p:scale>
        <a:sx n="33" d="100"/>
        <a:sy n="33" d="100"/>
      </p:scale>
      <p:origin x="0" y="-6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A0F07-8048-28C8-DB13-3FD912EB0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E2F1BB-76FA-7D1E-A518-6CDD8848FB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BBC43B-4453-3A63-AA0F-E7791A7707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BE94421-43E6-2344-2AD8-E1A9F944F76C}"/>
              </a:ext>
            </a:extLst>
          </p:cNvPr>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9601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9BFB5-8B2F-C092-AAEE-15F67F2A9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24598B-FB93-6223-9A8E-A3FB19180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29E1A5-34AF-2E9A-F57E-83141DBAED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9C8133C-C183-3889-74FA-59E599808A3F}"/>
              </a:ext>
            </a:extLst>
          </p:cNvPr>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2083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BA8E-9AF6-A270-D244-F11BA523EB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65E1CB-B400-9D1D-E61D-D685055ED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481941-4410-BB71-5ED5-E5177EE0F9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03823E-3200-E5AB-560D-6B9B517CA1CD}"/>
              </a:ext>
            </a:extLst>
          </p:cNvPr>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93020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C4CD4-C51E-A93F-ED6C-B7CBEE5221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B1786-2972-2768-1A86-2FB0ADD77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95EA21-B6A9-6E79-9740-7680E3B0599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1BC6B88-D516-5E37-0650-560804D8A7A9}"/>
              </a:ext>
            </a:extLst>
          </p:cNvPr>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96002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a:ln>
            <a:solidFill>
              <a:srgbClr val="686DE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25500" y="1364249"/>
            <a:ext cx="10515600" cy="368"/>
          </a:xfrm>
          <a:prstGeom prst="line">
            <a:avLst/>
          </a:prstGeom>
          <a:ln>
            <a:solidFill>
              <a:srgbClr val="686DE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5">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5310051" cy="1325563"/>
          </a:xfrm>
        </p:spPr>
        <p:txBody>
          <a:bodyPr anchor="ctr">
            <a:noAutofit/>
          </a:bodyPr>
          <a:lstStyle/>
          <a:p>
            <a:r>
              <a:rPr lang="en-US" sz="2800" dirty="0">
                <a:solidFill>
                  <a:srgbClr val="686DE0"/>
                </a:solidFill>
                <a:latin typeface="Times New Roman" panose="02020603050405020304" pitchFamily="18" charset="0"/>
                <a:cs typeface="Times New Roman" panose="02020603050405020304" pitchFamily="18" charset="0"/>
              </a:rPr>
              <a:t>How Can a Wellness Technology</a:t>
            </a:r>
            <a:br>
              <a:rPr lang="en-US" sz="2800" dirty="0">
                <a:solidFill>
                  <a:srgbClr val="686DE0"/>
                </a:solidFill>
                <a:latin typeface="Times New Roman" panose="02020603050405020304" pitchFamily="18" charset="0"/>
                <a:cs typeface="Times New Roman" panose="02020603050405020304" pitchFamily="18" charset="0"/>
              </a:rPr>
            </a:br>
            <a:r>
              <a:rPr lang="en-US" sz="2800" dirty="0">
                <a:solidFill>
                  <a:srgbClr val="686DE0"/>
                </a:solidFill>
                <a:latin typeface="Times New Roman" panose="02020603050405020304" pitchFamily="18" charset="0"/>
                <a:cs typeface="Times New Roman" panose="02020603050405020304" pitchFamily="18" charset="0"/>
              </a:rPr>
              <a:t>Company Play It Smart?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rcRect/>
          <a:stretch/>
        </p:blipFill>
        <p:spPr>
          <a:xfrm>
            <a:off x="1034798" y="2545399"/>
            <a:ext cx="4788402" cy="1501000"/>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sz="2400" dirty="0">
                <a:solidFill>
                  <a:srgbClr val="686DE0"/>
                </a:solidFill>
                <a:latin typeface="Times New Roman" panose="02020603050405020304" pitchFamily="18" charset="0"/>
                <a:cs typeface="Times New Roman" panose="02020603050405020304" pitchFamily="18" charset="0"/>
              </a:rPr>
              <a:t>Ahmed Fayez</a:t>
            </a:r>
          </a:p>
          <a:p>
            <a:pPr marL="0" indent="0">
              <a:buNone/>
            </a:pPr>
            <a:r>
              <a:rPr lang="en-US" sz="2400" dirty="0">
                <a:solidFill>
                  <a:srgbClr val="686DE0"/>
                </a:solidFill>
                <a:latin typeface="Times New Roman" panose="02020603050405020304" pitchFamily="18" charset="0"/>
                <a:cs typeface="Times New Roman" panose="02020603050405020304" pitchFamily="18" charset="0"/>
              </a:rPr>
              <a:t>03/12/2024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76383-E477-93D3-7BB9-C6E5B3FA2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0D2B61-8CA1-7E30-A6BB-612B5C04394F}"/>
              </a:ext>
            </a:extLst>
          </p:cNvPr>
          <p:cNvSpPr>
            <a:spLocks noGrp="1"/>
          </p:cNvSpPr>
          <p:nvPr>
            <p:ph type="title"/>
          </p:nvPr>
        </p:nvSpPr>
        <p:spPr/>
        <p:txBody>
          <a:bodyPr>
            <a:normAutofit/>
          </a:bodyPr>
          <a:lstStyle/>
          <a:p>
            <a:r>
              <a:rPr lang="en-US" sz="3200" b="1" dirty="0">
                <a:solidFill>
                  <a:srgbClr val="686DE0"/>
                </a:solidFill>
                <a:latin typeface="Times New Roman" panose="02020603050405020304" pitchFamily="18" charset="0"/>
                <a:cs typeface="Times New Roman" panose="02020603050405020304" pitchFamily="18" charset="0"/>
              </a:rPr>
              <a:t>Frequency of daily sleep patterns</a:t>
            </a:r>
          </a:p>
        </p:txBody>
      </p:sp>
      <p:sp>
        <p:nvSpPr>
          <p:cNvPr id="4" name="Content Placeholder 3">
            <a:extLst>
              <a:ext uri="{FF2B5EF4-FFF2-40B4-BE49-F238E27FC236}">
                <a16:creationId xmlns:a16="http://schemas.microsoft.com/office/drawing/2014/main" id="{8E4B7D90-BE05-5CC0-3138-2C9A0DEBB7D0}"/>
              </a:ext>
            </a:extLst>
          </p:cNvPr>
          <p:cNvSpPr>
            <a:spLocks noGrp="1"/>
          </p:cNvSpPr>
          <p:nvPr>
            <p:ph sz="half" idx="2"/>
          </p:nvPr>
        </p:nvSpPr>
        <p:spPr>
          <a:xfrm>
            <a:off x="838200" y="1690687"/>
            <a:ext cx="4356100" cy="4274933"/>
          </a:xfrm>
        </p:spPr>
        <p:txBody>
          <a:bodyPr>
            <a:normAutofit/>
          </a:bodyPr>
          <a:lstStyle/>
          <a:p>
            <a:r>
              <a:rPr lang="en-US" sz="2200" dirty="0">
                <a:solidFill>
                  <a:srgbClr val="686DE0"/>
                </a:solidFill>
                <a:latin typeface="Times New Roman" panose="02020603050405020304" pitchFamily="18" charset="0"/>
                <a:cs typeface="Times New Roman" panose="02020603050405020304" pitchFamily="18" charset="0"/>
              </a:rPr>
              <a:t>The frequency of sleep times shows that most users sleep once a day, indicating a regular sleep routine. Instances of sleeping twice a day are less common and sleeping three times a day is extremely rare.</a:t>
            </a:r>
          </a:p>
        </p:txBody>
      </p:sp>
      <p:pic>
        <p:nvPicPr>
          <p:cNvPr id="12" name="Picture 11">
            <a:extLst>
              <a:ext uri="{FF2B5EF4-FFF2-40B4-BE49-F238E27FC236}">
                <a16:creationId xmlns:a16="http://schemas.microsoft.com/office/drawing/2014/main" id="{CD2D9889-5E27-B481-19F2-9CEDF8276248}"/>
              </a:ext>
            </a:extLst>
          </p:cNvPr>
          <p:cNvPicPr>
            <a:picLocks noChangeAspect="1"/>
          </p:cNvPicPr>
          <p:nvPr/>
        </p:nvPicPr>
        <p:blipFill>
          <a:blip r:embed="rId3"/>
          <a:srcRect/>
          <a:stretch/>
        </p:blipFill>
        <p:spPr>
          <a:xfrm>
            <a:off x="6096000" y="1690687"/>
            <a:ext cx="5028683" cy="4274933"/>
          </a:xfrm>
          <a:prstGeom prst="rect">
            <a:avLst/>
          </a:prstGeom>
        </p:spPr>
      </p:pic>
    </p:spTree>
    <p:extLst>
      <p:ext uri="{BB962C8B-B14F-4D97-AF65-F5344CB8AC3E}">
        <p14:creationId xmlns:p14="http://schemas.microsoft.com/office/powerpoint/2010/main" val="264795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673AC-CF21-7D62-489C-A6584E9B3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35DDE-C86B-9F8B-470B-85D7579F83CC}"/>
              </a:ext>
            </a:extLst>
          </p:cNvPr>
          <p:cNvSpPr>
            <a:spLocks noGrp="1"/>
          </p:cNvSpPr>
          <p:nvPr>
            <p:ph type="title"/>
          </p:nvPr>
        </p:nvSpPr>
        <p:spPr/>
        <p:txBody>
          <a:bodyPr>
            <a:normAutofit/>
          </a:bodyPr>
          <a:lstStyle/>
          <a:p>
            <a:r>
              <a:rPr lang="en-US" sz="3200" b="1" dirty="0">
                <a:solidFill>
                  <a:srgbClr val="686DE0"/>
                </a:solidFill>
                <a:latin typeface="Times New Roman" panose="02020603050405020304" pitchFamily="18" charset="0"/>
                <a:cs typeface="Times New Roman" panose="02020603050405020304" pitchFamily="18" charset="0"/>
              </a:rPr>
              <a:t>Total sleep minutes over the month</a:t>
            </a:r>
          </a:p>
        </p:txBody>
      </p:sp>
      <p:sp>
        <p:nvSpPr>
          <p:cNvPr id="4" name="Content Placeholder 3">
            <a:extLst>
              <a:ext uri="{FF2B5EF4-FFF2-40B4-BE49-F238E27FC236}">
                <a16:creationId xmlns:a16="http://schemas.microsoft.com/office/drawing/2014/main" id="{BBE2EF05-66D9-589D-C616-6C58B5C07885}"/>
              </a:ext>
            </a:extLst>
          </p:cNvPr>
          <p:cNvSpPr>
            <a:spLocks noGrp="1"/>
          </p:cNvSpPr>
          <p:nvPr>
            <p:ph sz="half" idx="2"/>
          </p:nvPr>
        </p:nvSpPr>
        <p:spPr>
          <a:xfrm>
            <a:off x="838200" y="1690687"/>
            <a:ext cx="4356100" cy="4274933"/>
          </a:xfrm>
        </p:spPr>
        <p:txBody>
          <a:bodyPr>
            <a:normAutofit/>
          </a:bodyPr>
          <a:lstStyle/>
          <a:p>
            <a:r>
              <a:rPr lang="en-US" sz="2200" dirty="0">
                <a:solidFill>
                  <a:srgbClr val="686DE0"/>
                </a:solidFill>
                <a:latin typeface="Times New Roman" panose="02020603050405020304" pitchFamily="18" charset="0"/>
                <a:cs typeface="Times New Roman" panose="02020603050405020304" pitchFamily="18" charset="0"/>
              </a:rPr>
              <a:t>The total minutes of sleep over the month reveal that users tend to sleep more on weekends compared to weekdays. This trend suggests that users might use weekends to catch up on rest or enjoy longer sleep durations.</a:t>
            </a:r>
          </a:p>
        </p:txBody>
      </p:sp>
      <p:pic>
        <p:nvPicPr>
          <p:cNvPr id="12" name="Picture 11">
            <a:extLst>
              <a:ext uri="{FF2B5EF4-FFF2-40B4-BE49-F238E27FC236}">
                <a16:creationId xmlns:a16="http://schemas.microsoft.com/office/drawing/2014/main" id="{4E88D3F5-FBC1-9DFD-02F4-EF3A728E3F7F}"/>
              </a:ext>
            </a:extLst>
          </p:cNvPr>
          <p:cNvPicPr>
            <a:picLocks noChangeAspect="1"/>
          </p:cNvPicPr>
          <p:nvPr/>
        </p:nvPicPr>
        <p:blipFill>
          <a:blip r:embed="rId3"/>
          <a:srcRect/>
          <a:stretch/>
        </p:blipFill>
        <p:spPr>
          <a:xfrm>
            <a:off x="6096000" y="1690688"/>
            <a:ext cx="5028683" cy="4274932"/>
          </a:xfrm>
          <a:prstGeom prst="rect">
            <a:avLst/>
          </a:prstGeom>
        </p:spPr>
      </p:pic>
    </p:spTree>
    <p:extLst>
      <p:ext uri="{BB962C8B-B14F-4D97-AF65-F5344CB8AC3E}">
        <p14:creationId xmlns:p14="http://schemas.microsoft.com/office/powerpoint/2010/main" val="119355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GitHub</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solidFill>
                  <a:srgbClr val="686DE0"/>
                </a:solidFill>
                <a:latin typeface="Times New Roman" panose="02020603050405020304" pitchFamily="18" charset="0"/>
                <a:cs typeface="Times New Roman" panose="02020603050405020304" pitchFamily="18" charset="0"/>
              </a:rPr>
              <a:t>https://github.com/ahmed-fayez-abdalla/Bellabeat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solidFill>
                  <a:srgbClr val="686DE0"/>
                </a:solidFill>
                <a:latin typeface="Times New Roman" panose="02020603050405020304" pitchFamily="18" charset="0"/>
                <a:cs typeface="Times New Roman" panose="02020603050405020304" pitchFamily="18" charset="0"/>
              </a:rPr>
              <a:t>In this section we will discuss overall findings and implications about the charts derived from the two data files</a:t>
            </a:r>
          </a:p>
        </p:txBody>
      </p:sp>
    </p:spTree>
    <p:extLst>
      <p:ext uri="{BB962C8B-B14F-4D97-AF65-F5344CB8AC3E}">
        <p14:creationId xmlns:p14="http://schemas.microsoft.com/office/powerpoint/2010/main" val="216113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b="1" dirty="0">
                <a:solidFill>
                  <a:srgbClr val="686DE0"/>
                </a:solidFill>
                <a:latin typeface="Times New Roman" panose="02020603050405020304" pitchFamily="18" charset="0"/>
                <a:cs typeface="Times New Roman" panose="02020603050405020304" pitchFamily="18" charset="0"/>
              </a:rPr>
              <a:t>OVERALL FINDINGS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819384" cy="4351338"/>
          </a:xfrm>
        </p:spPr>
        <p:txBody>
          <a:bodyPr>
            <a:normAutofit lnSpcReduction="10000"/>
          </a:bodyPr>
          <a:lstStyle/>
          <a:p>
            <a:pPr marL="0" indent="0">
              <a:buNone/>
            </a:pPr>
            <a:r>
              <a:rPr lang="en-US" dirty="0">
                <a:solidFill>
                  <a:srgbClr val="686DE0"/>
                </a:solidFill>
                <a:latin typeface="Times New Roman" panose="02020603050405020304" pitchFamily="18" charset="0"/>
                <a:cs typeface="Times New Roman" panose="02020603050405020304" pitchFamily="18" charset="0"/>
              </a:rPr>
              <a:t>Findings</a:t>
            </a:r>
          </a:p>
          <a:p>
            <a:r>
              <a:rPr lang="en-US" sz="2200" dirty="0">
                <a:solidFill>
                  <a:srgbClr val="686DE0"/>
                </a:solidFill>
                <a:latin typeface="Times New Roman" panose="02020603050405020304" pitchFamily="18" charset="0"/>
                <a:cs typeface="Times New Roman" panose="02020603050405020304" pitchFamily="18" charset="0"/>
              </a:rPr>
              <a:t>Calorie Burn Over Time (7 AM - 7 PM)</a:t>
            </a:r>
          </a:p>
          <a:p>
            <a:pPr lvl="1"/>
            <a:r>
              <a:rPr lang="en-US" sz="1800" dirty="0">
                <a:solidFill>
                  <a:srgbClr val="686DE0"/>
                </a:solidFill>
                <a:latin typeface="Times New Roman" panose="02020603050405020304" pitchFamily="18" charset="0"/>
                <a:cs typeface="Times New Roman" panose="02020603050405020304" pitchFamily="18" charset="0"/>
              </a:rPr>
              <a:t>Most calories are burned during the daytime, between 7 AM and 7 PM, reflecting higher activity levels during this period.</a:t>
            </a:r>
          </a:p>
          <a:p>
            <a:r>
              <a:rPr lang="en-US" sz="2200" dirty="0">
                <a:solidFill>
                  <a:srgbClr val="686DE0"/>
                </a:solidFill>
                <a:latin typeface="Times New Roman" panose="02020603050405020304" pitchFamily="18" charset="0"/>
                <a:cs typeface="Times New Roman" panose="02020603050405020304" pitchFamily="18" charset="0"/>
              </a:rPr>
              <a:t>Frequency of Sleep Times</a:t>
            </a:r>
          </a:p>
          <a:p>
            <a:pPr lvl="1"/>
            <a:r>
              <a:rPr lang="en-US" sz="1800" dirty="0">
                <a:solidFill>
                  <a:srgbClr val="686DE0"/>
                </a:solidFill>
                <a:latin typeface="Times New Roman" panose="02020603050405020304" pitchFamily="18" charset="0"/>
                <a:cs typeface="Times New Roman" panose="02020603050405020304" pitchFamily="18" charset="0"/>
              </a:rPr>
              <a:t>Most users sleep once per day, indicating a regular sleep routine.</a:t>
            </a:r>
          </a:p>
          <a:p>
            <a:pPr lvl="1"/>
            <a:r>
              <a:rPr lang="en-US" sz="1800" dirty="0">
                <a:solidFill>
                  <a:srgbClr val="686DE0"/>
                </a:solidFill>
                <a:latin typeface="Times New Roman" panose="02020603050405020304" pitchFamily="18" charset="0"/>
                <a:cs typeface="Times New Roman" panose="02020603050405020304" pitchFamily="18" charset="0"/>
              </a:rPr>
              <a:t>Sleeping twice a day is less common, and three times a day is rare.</a:t>
            </a:r>
          </a:p>
          <a:p>
            <a:r>
              <a:rPr lang="en-US" sz="2200" dirty="0">
                <a:solidFill>
                  <a:srgbClr val="686DE0"/>
                </a:solidFill>
                <a:latin typeface="Times New Roman" panose="02020603050405020304" pitchFamily="18" charset="0"/>
                <a:cs typeface="Times New Roman" panose="02020603050405020304" pitchFamily="18" charset="0"/>
              </a:rPr>
              <a:t>Total Sleep Minutes Over the Month</a:t>
            </a:r>
          </a:p>
          <a:p>
            <a:pPr lvl="1"/>
            <a:r>
              <a:rPr lang="en-US" sz="1800" dirty="0">
                <a:solidFill>
                  <a:srgbClr val="686DE0"/>
                </a:solidFill>
                <a:latin typeface="Times New Roman" panose="02020603050405020304" pitchFamily="18" charset="0"/>
                <a:cs typeface="Times New Roman" panose="02020603050405020304" pitchFamily="18" charset="0"/>
              </a:rPr>
              <a:t>Users sleep more on weekends compared to weekdays, showing a preference for longer rest periods during weekends.</a:t>
            </a:r>
          </a:p>
          <a:p>
            <a:r>
              <a:rPr lang="en-US" sz="2200" dirty="0">
                <a:solidFill>
                  <a:srgbClr val="686DE0"/>
                </a:solidFill>
                <a:latin typeface="Times New Roman" panose="02020603050405020304" pitchFamily="18" charset="0"/>
                <a:cs typeface="Times New Roman" panose="02020603050405020304" pitchFamily="18" charset="0"/>
              </a:rPr>
              <a:t>Activity Preferences</a:t>
            </a:r>
          </a:p>
          <a:p>
            <a:pPr lvl="1"/>
            <a:r>
              <a:rPr lang="en-US" sz="1800" dirty="0">
                <a:solidFill>
                  <a:srgbClr val="686DE0"/>
                </a:solidFill>
                <a:latin typeface="Times New Roman" panose="02020603050405020304" pitchFamily="18" charset="0"/>
                <a:cs typeface="Times New Roman" panose="02020603050405020304" pitchFamily="18" charset="0"/>
              </a:rPr>
              <a:t>Users engage in light active distances more frequently, with high active distances being less common.</a:t>
            </a:r>
          </a:p>
          <a:p>
            <a:pPr lvl="1"/>
            <a:r>
              <a:rPr lang="en-US" sz="1800" dirty="0">
                <a:solidFill>
                  <a:srgbClr val="686DE0"/>
                </a:solidFill>
                <a:latin typeface="Times New Roman" panose="02020603050405020304" pitchFamily="18" charset="0"/>
                <a:cs typeface="Times New Roman" panose="02020603050405020304" pitchFamily="18" charset="0"/>
              </a:rPr>
              <a:t>A noticeable decline in activity levels occurs during weekends.</a:t>
            </a:r>
          </a:p>
        </p:txBody>
      </p:sp>
    </p:spTree>
    <p:extLst>
      <p:ext uri="{BB962C8B-B14F-4D97-AF65-F5344CB8AC3E}">
        <p14:creationId xmlns:p14="http://schemas.microsoft.com/office/powerpoint/2010/main" val="64727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6DBC6-2014-16B5-26D7-4278344A97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65C9A-2DC1-6222-60A6-D304CBEE5CC1}"/>
              </a:ext>
            </a:extLst>
          </p:cNvPr>
          <p:cNvSpPr>
            <a:spLocks noGrp="1"/>
          </p:cNvSpPr>
          <p:nvPr>
            <p:ph type="title"/>
          </p:nvPr>
        </p:nvSpPr>
        <p:spPr/>
        <p:txBody>
          <a:bodyPr>
            <a:normAutofit/>
          </a:bodyPr>
          <a:lstStyle/>
          <a:p>
            <a:r>
              <a:rPr lang="en-US" sz="3200" b="1" dirty="0">
                <a:solidFill>
                  <a:srgbClr val="686DE0"/>
                </a:solidFill>
                <a:latin typeface="Times New Roman" panose="02020603050405020304" pitchFamily="18" charset="0"/>
                <a:cs typeface="Times New Roman" panose="02020603050405020304" pitchFamily="18" charset="0"/>
              </a:rPr>
              <a:t>OVERALL IMPLICATIONS</a:t>
            </a:r>
          </a:p>
        </p:txBody>
      </p:sp>
      <p:sp>
        <p:nvSpPr>
          <p:cNvPr id="3" name="Content Placeholder 2">
            <a:extLst>
              <a:ext uri="{FF2B5EF4-FFF2-40B4-BE49-F238E27FC236}">
                <a16:creationId xmlns:a16="http://schemas.microsoft.com/office/drawing/2014/main" id="{1253F48E-2131-E7E4-80A8-360172639D02}"/>
              </a:ext>
            </a:extLst>
          </p:cNvPr>
          <p:cNvSpPr>
            <a:spLocks noGrp="1"/>
          </p:cNvSpPr>
          <p:nvPr>
            <p:ph sz="half" idx="1"/>
          </p:nvPr>
        </p:nvSpPr>
        <p:spPr>
          <a:xfrm>
            <a:off x="813816" y="1825625"/>
            <a:ext cx="10819384" cy="4351338"/>
          </a:xfrm>
        </p:spPr>
        <p:txBody>
          <a:bodyPr>
            <a:normAutofit fontScale="92500" lnSpcReduction="20000"/>
          </a:bodyPr>
          <a:lstStyle/>
          <a:p>
            <a:pPr marL="0" indent="0">
              <a:buNone/>
            </a:pPr>
            <a:r>
              <a:rPr lang="en-US" dirty="0">
                <a:solidFill>
                  <a:srgbClr val="686DE0"/>
                </a:solidFill>
                <a:latin typeface="Times New Roman" panose="02020603050405020304" pitchFamily="18" charset="0"/>
                <a:cs typeface="Times New Roman" panose="02020603050405020304" pitchFamily="18" charset="0"/>
              </a:rPr>
              <a:t>IMPLICATIONS</a:t>
            </a:r>
          </a:p>
          <a:p>
            <a:r>
              <a:rPr lang="en-US" sz="2200" dirty="0">
                <a:solidFill>
                  <a:srgbClr val="686DE0"/>
                </a:solidFill>
                <a:latin typeface="Times New Roman" panose="02020603050405020304" pitchFamily="18" charset="0"/>
                <a:cs typeface="Times New Roman" panose="02020603050405020304" pitchFamily="18" charset="0"/>
              </a:rPr>
              <a:t>Calorie Burn Over Time (7 AM - 7 PM)</a:t>
            </a:r>
          </a:p>
          <a:p>
            <a:pPr lvl="1"/>
            <a:r>
              <a:rPr lang="en-US" sz="1800" dirty="0">
                <a:solidFill>
                  <a:srgbClr val="686DE0"/>
                </a:solidFill>
                <a:latin typeface="Times New Roman" panose="02020603050405020304" pitchFamily="18" charset="0"/>
                <a:cs typeface="Times New Roman" panose="02020603050405020304" pitchFamily="18" charset="0"/>
              </a:rPr>
              <a:t>Bellabeat could introduce personalized activity reminders during non-peak hours (early morning or late evening) to encourage more balanced calorie burn throughout the day.</a:t>
            </a:r>
          </a:p>
          <a:p>
            <a:pPr lvl="1"/>
            <a:r>
              <a:rPr lang="en-US" sz="1800" dirty="0">
                <a:solidFill>
                  <a:srgbClr val="686DE0"/>
                </a:solidFill>
                <a:latin typeface="Times New Roman" panose="02020603050405020304" pitchFamily="18" charset="0"/>
                <a:cs typeface="Times New Roman" panose="02020603050405020304" pitchFamily="18" charset="0"/>
              </a:rPr>
              <a:t>Highlight these trends in the app to help users plan their active hours effectively.</a:t>
            </a:r>
          </a:p>
          <a:p>
            <a:r>
              <a:rPr lang="en-US" sz="2200" dirty="0">
                <a:solidFill>
                  <a:srgbClr val="686DE0"/>
                </a:solidFill>
                <a:latin typeface="Times New Roman" panose="02020603050405020304" pitchFamily="18" charset="0"/>
                <a:cs typeface="Times New Roman" panose="02020603050405020304" pitchFamily="18" charset="0"/>
              </a:rPr>
              <a:t>Frequency of Sleep Times</a:t>
            </a:r>
          </a:p>
          <a:p>
            <a:pPr lvl="1"/>
            <a:r>
              <a:rPr lang="en-US" sz="1800" dirty="0">
                <a:solidFill>
                  <a:srgbClr val="686DE0"/>
                </a:solidFill>
                <a:latin typeface="Times New Roman" panose="02020603050405020304" pitchFamily="18" charset="0"/>
                <a:cs typeface="Times New Roman" panose="02020603050405020304" pitchFamily="18" charset="0"/>
              </a:rPr>
              <a:t>Users with irregular sleep schedules could benefit from personalized sleep coaching or reminders for a consistent sleep routine.</a:t>
            </a:r>
          </a:p>
          <a:p>
            <a:pPr lvl="1"/>
            <a:r>
              <a:rPr lang="en-US" sz="1800" dirty="0">
                <a:solidFill>
                  <a:srgbClr val="686DE0"/>
                </a:solidFill>
                <a:latin typeface="Times New Roman" panose="02020603050405020304" pitchFamily="18" charset="0"/>
                <a:cs typeface="Times New Roman" panose="02020603050405020304" pitchFamily="18" charset="0"/>
              </a:rPr>
              <a:t>Insights about rare multiple sleep instances could inspire educational content about healthy sleep habits.</a:t>
            </a:r>
          </a:p>
          <a:p>
            <a:r>
              <a:rPr lang="en-US" sz="2200" dirty="0">
                <a:solidFill>
                  <a:srgbClr val="686DE0"/>
                </a:solidFill>
                <a:latin typeface="Times New Roman" panose="02020603050405020304" pitchFamily="18" charset="0"/>
                <a:cs typeface="Times New Roman" panose="02020603050405020304" pitchFamily="18" charset="0"/>
              </a:rPr>
              <a:t>Total Sleep Minutes Over the Month</a:t>
            </a:r>
          </a:p>
          <a:p>
            <a:pPr lvl="1"/>
            <a:r>
              <a:rPr lang="en-US" sz="1800" dirty="0">
                <a:solidFill>
                  <a:srgbClr val="686DE0"/>
                </a:solidFill>
                <a:latin typeface="Times New Roman" panose="02020603050405020304" pitchFamily="18" charset="0"/>
                <a:cs typeface="Times New Roman" panose="02020603050405020304" pitchFamily="18" charset="0"/>
              </a:rPr>
              <a:t>Encourage users to maintain consistent sleep durations throughout the week by promoting better weekday sleep hygiene.</a:t>
            </a:r>
          </a:p>
          <a:p>
            <a:pPr lvl="1"/>
            <a:r>
              <a:rPr lang="en-US" sz="1800" dirty="0">
                <a:solidFill>
                  <a:srgbClr val="686DE0"/>
                </a:solidFill>
                <a:latin typeface="Times New Roman" panose="02020603050405020304" pitchFamily="18" charset="0"/>
                <a:cs typeface="Times New Roman" panose="02020603050405020304" pitchFamily="18" charset="0"/>
              </a:rPr>
              <a:t>Develop weekend sleep tips or challenges to maximize rest benefits while avoiding oversleeping.</a:t>
            </a:r>
          </a:p>
          <a:p>
            <a:r>
              <a:rPr lang="en-US" sz="2200" dirty="0">
                <a:solidFill>
                  <a:srgbClr val="686DE0"/>
                </a:solidFill>
                <a:latin typeface="Times New Roman" panose="02020603050405020304" pitchFamily="18" charset="0"/>
                <a:cs typeface="Times New Roman" panose="02020603050405020304" pitchFamily="18" charset="0"/>
              </a:rPr>
              <a:t>Activity Preferences</a:t>
            </a:r>
          </a:p>
          <a:p>
            <a:pPr lvl="1"/>
            <a:r>
              <a:rPr lang="en-US" sz="1800" dirty="0">
                <a:solidFill>
                  <a:srgbClr val="686DE0"/>
                </a:solidFill>
                <a:latin typeface="Times New Roman" panose="02020603050405020304" pitchFamily="18" charset="0"/>
                <a:cs typeface="Times New Roman" panose="02020603050405020304" pitchFamily="18" charset="0"/>
              </a:rPr>
              <a:t>Promote features like weekend challenges or light activity recommendations to keep users engaged during weekends.</a:t>
            </a:r>
          </a:p>
        </p:txBody>
      </p:sp>
    </p:spTree>
    <p:extLst>
      <p:ext uri="{BB962C8B-B14F-4D97-AF65-F5344CB8AC3E}">
        <p14:creationId xmlns:p14="http://schemas.microsoft.com/office/powerpoint/2010/main" val="4101068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A6BF4-C14F-23DB-7FE7-6FB373443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3D073-4227-E855-2353-E36B7CC4D190}"/>
              </a:ext>
            </a:extLst>
          </p:cNvPr>
          <p:cNvSpPr>
            <a:spLocks noGrp="1"/>
          </p:cNvSpPr>
          <p:nvPr>
            <p:ph type="title"/>
          </p:nvPr>
        </p:nvSpPr>
        <p:spPr>
          <a:xfrm>
            <a:off x="838200" y="365125"/>
            <a:ext cx="10515600"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Recommendations</a:t>
            </a:r>
          </a:p>
        </p:txBody>
      </p:sp>
      <p:sp>
        <p:nvSpPr>
          <p:cNvPr id="5" name="Content Placeholder 3">
            <a:extLst>
              <a:ext uri="{FF2B5EF4-FFF2-40B4-BE49-F238E27FC236}">
                <a16:creationId xmlns:a16="http://schemas.microsoft.com/office/drawing/2014/main" id="{39FE44A2-41C1-999E-C410-008067A09E75}"/>
              </a:ext>
            </a:extLst>
          </p:cNvPr>
          <p:cNvSpPr>
            <a:spLocks noGrp="1"/>
          </p:cNvSpPr>
          <p:nvPr>
            <p:ph sz="half" idx="2"/>
          </p:nvPr>
        </p:nvSpPr>
        <p:spPr>
          <a:xfrm>
            <a:off x="4544291" y="1825625"/>
            <a:ext cx="6809509" cy="4351338"/>
          </a:xfrm>
        </p:spPr>
        <p:txBody>
          <a:bodyPr>
            <a:normAutofit/>
          </a:bodyPr>
          <a:lstStyle/>
          <a:p>
            <a:r>
              <a:rPr lang="en-US" sz="2000" dirty="0">
                <a:solidFill>
                  <a:srgbClr val="686DE0"/>
                </a:solidFill>
                <a:latin typeface="Times New Roman" panose="02020603050405020304" pitchFamily="18" charset="0"/>
                <a:cs typeface="Times New Roman" panose="02020603050405020304" pitchFamily="18" charset="0"/>
              </a:rPr>
              <a:t>Leverage these insights to create more personalized, timely reminders for activity and sleep.</a:t>
            </a:r>
          </a:p>
          <a:p>
            <a:r>
              <a:rPr lang="en-US" sz="2000" dirty="0">
                <a:solidFill>
                  <a:srgbClr val="686DE0"/>
                </a:solidFill>
                <a:latin typeface="Times New Roman" panose="02020603050405020304" pitchFamily="18" charset="0"/>
                <a:cs typeface="Times New Roman" panose="02020603050405020304" pitchFamily="18" charset="0"/>
              </a:rPr>
              <a:t>Promote consistent sleep routines throughout the week, even during weekends.</a:t>
            </a:r>
          </a:p>
          <a:p>
            <a:r>
              <a:rPr lang="en-US" sz="2000" dirty="0">
                <a:solidFill>
                  <a:srgbClr val="686DE0"/>
                </a:solidFill>
                <a:latin typeface="Times New Roman" panose="02020603050405020304" pitchFamily="18" charset="0"/>
                <a:cs typeface="Times New Roman" panose="02020603050405020304" pitchFamily="18" charset="0"/>
              </a:rPr>
              <a:t>Encourage users to stay active during weekends through engaging features like activity challenges or reminders.</a:t>
            </a:r>
          </a:p>
        </p:txBody>
      </p:sp>
      <p:pic>
        <p:nvPicPr>
          <p:cNvPr id="6" name="Content Placeholder 5">
            <a:extLst>
              <a:ext uri="{FF2B5EF4-FFF2-40B4-BE49-F238E27FC236}">
                <a16:creationId xmlns:a16="http://schemas.microsoft.com/office/drawing/2014/main" id="{9E4F1DCF-B734-12D0-5731-F7788859A33E}"/>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237164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solidFill>
                  <a:srgbClr val="686DE0"/>
                </a:solidFill>
                <a:latin typeface="Times New Roman" panose="02020603050405020304" pitchFamily="18" charset="0"/>
                <a:cs typeface="Times New Roman" panose="02020603050405020304" pitchFamily="18" charset="0"/>
              </a:rPr>
              <a:t>Executive Summary</a:t>
            </a:r>
          </a:p>
          <a:p>
            <a:r>
              <a:rPr lang="en-US" sz="2200" dirty="0">
                <a:solidFill>
                  <a:srgbClr val="686DE0"/>
                </a:solidFill>
                <a:latin typeface="Times New Roman" panose="02020603050405020304" pitchFamily="18" charset="0"/>
                <a:cs typeface="Times New Roman" panose="02020603050405020304" pitchFamily="18" charset="0"/>
              </a:rPr>
              <a:t>Introduction</a:t>
            </a:r>
          </a:p>
          <a:p>
            <a:r>
              <a:rPr lang="en-US" sz="2200" dirty="0">
                <a:solidFill>
                  <a:srgbClr val="686DE0"/>
                </a:solidFill>
                <a:latin typeface="Times New Roman" panose="02020603050405020304" pitchFamily="18" charset="0"/>
                <a:cs typeface="Times New Roman" panose="02020603050405020304" pitchFamily="18" charset="0"/>
              </a:rPr>
              <a:t>Methodology</a:t>
            </a:r>
          </a:p>
          <a:p>
            <a:r>
              <a:rPr lang="en-US" sz="2200" dirty="0">
                <a:solidFill>
                  <a:srgbClr val="686DE0"/>
                </a:solidFill>
                <a:latin typeface="Times New Roman" panose="02020603050405020304" pitchFamily="18" charset="0"/>
                <a:cs typeface="Times New Roman" panose="02020603050405020304" pitchFamily="18" charset="0"/>
              </a:rPr>
              <a:t>Results</a:t>
            </a:r>
          </a:p>
          <a:p>
            <a:pPr lvl="1"/>
            <a:r>
              <a:rPr lang="en-US" sz="1800" dirty="0">
                <a:solidFill>
                  <a:srgbClr val="686DE0"/>
                </a:solidFill>
                <a:latin typeface="Times New Roman" panose="02020603050405020304" pitchFamily="18" charset="0"/>
                <a:cs typeface="Times New Roman" panose="02020603050405020304" pitchFamily="18" charset="0"/>
              </a:rPr>
              <a:t>Visualization – Charts</a:t>
            </a:r>
          </a:p>
          <a:p>
            <a:r>
              <a:rPr lang="en-US" sz="2200" dirty="0">
                <a:solidFill>
                  <a:srgbClr val="686DE0"/>
                </a:solidFill>
                <a:latin typeface="Times New Roman" panose="02020603050405020304" pitchFamily="18" charset="0"/>
                <a:cs typeface="Times New Roman" panose="02020603050405020304" pitchFamily="18" charset="0"/>
              </a:rPr>
              <a:t>Discussion</a:t>
            </a:r>
          </a:p>
          <a:p>
            <a:pPr lvl="1"/>
            <a:r>
              <a:rPr lang="en-US" sz="1800" dirty="0">
                <a:solidFill>
                  <a:srgbClr val="686DE0"/>
                </a:solidFill>
                <a:latin typeface="Times New Roman" panose="02020603050405020304" pitchFamily="18" charset="0"/>
                <a:cs typeface="Times New Roman" panose="02020603050405020304" pitchFamily="18" charset="0"/>
              </a:rPr>
              <a:t>Findings &amp; Implications</a:t>
            </a:r>
          </a:p>
          <a:p>
            <a:r>
              <a:rPr lang="en-US" sz="2200" dirty="0">
                <a:solidFill>
                  <a:srgbClr val="686DE0"/>
                </a:solidFill>
                <a:latin typeface="Times New Roman" panose="02020603050405020304" pitchFamily="18" charset="0"/>
                <a:cs typeface="Times New Roman" panose="02020603050405020304" pitchFamily="18" charset="0"/>
              </a:rPr>
              <a:t>Recommendations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1800" dirty="0">
                <a:solidFill>
                  <a:srgbClr val="686DE0"/>
                </a:solidFill>
                <a:latin typeface="Times New Roman" panose="02020603050405020304" pitchFamily="18" charset="0"/>
                <a:cs typeface="Times New Roman" panose="02020603050405020304" pitchFamily="18" charset="0"/>
              </a:rPr>
              <a:t>Calorie burn trends</a:t>
            </a:r>
          </a:p>
          <a:p>
            <a:pPr lvl="1"/>
            <a:r>
              <a:rPr lang="en-US" sz="1800" dirty="0">
                <a:solidFill>
                  <a:srgbClr val="686DE0"/>
                </a:solidFill>
                <a:latin typeface="Times New Roman" panose="02020603050405020304" pitchFamily="18" charset="0"/>
                <a:cs typeface="Times New Roman" panose="02020603050405020304" pitchFamily="18" charset="0"/>
              </a:rPr>
              <a:t>Most calories are burned between 7 AM and 7 PM, aligning with active daytime hours.</a:t>
            </a:r>
          </a:p>
          <a:p>
            <a:r>
              <a:rPr lang="en-US" sz="1800" dirty="0">
                <a:solidFill>
                  <a:srgbClr val="686DE0"/>
                </a:solidFill>
                <a:latin typeface="Times New Roman" panose="02020603050405020304" pitchFamily="18" charset="0"/>
                <a:cs typeface="Times New Roman" panose="02020603050405020304" pitchFamily="18" charset="0"/>
              </a:rPr>
              <a:t>Sleep patterns</a:t>
            </a:r>
          </a:p>
          <a:p>
            <a:pPr lvl="1"/>
            <a:r>
              <a:rPr lang="en-US" sz="1800" dirty="0">
                <a:solidFill>
                  <a:srgbClr val="686DE0"/>
                </a:solidFill>
                <a:latin typeface="Times New Roman" panose="02020603050405020304" pitchFamily="18" charset="0"/>
                <a:cs typeface="Times New Roman" panose="02020603050405020304" pitchFamily="18" charset="0"/>
              </a:rPr>
              <a:t>Most users exhibit a consistent once-per-day sleep pattern, suggesting a regular sleep routine.</a:t>
            </a:r>
          </a:p>
          <a:p>
            <a:r>
              <a:rPr lang="en-US" sz="1800" dirty="0">
                <a:solidFill>
                  <a:srgbClr val="686DE0"/>
                </a:solidFill>
                <a:latin typeface="Times New Roman" panose="02020603050405020304" pitchFamily="18" charset="0"/>
                <a:cs typeface="Times New Roman" panose="02020603050405020304" pitchFamily="18" charset="0"/>
              </a:rPr>
              <a:t>Weekend sleep trends</a:t>
            </a:r>
          </a:p>
          <a:p>
            <a:pPr lvl="1"/>
            <a:r>
              <a:rPr lang="en-US" sz="1800" dirty="0">
                <a:solidFill>
                  <a:srgbClr val="686DE0"/>
                </a:solidFill>
                <a:latin typeface="Times New Roman" panose="02020603050405020304" pitchFamily="18" charset="0"/>
                <a:cs typeface="Times New Roman" panose="02020603050405020304" pitchFamily="18" charset="0"/>
              </a:rPr>
              <a:t>Total sleep minutes increase on weekends, indicating longer rest periods compared to weekdays.</a:t>
            </a:r>
          </a:p>
          <a:p>
            <a:r>
              <a:rPr lang="en-US" sz="1800" dirty="0">
                <a:solidFill>
                  <a:srgbClr val="686DE0"/>
                </a:solidFill>
                <a:latin typeface="Times New Roman" panose="02020603050405020304" pitchFamily="18" charset="0"/>
                <a:cs typeface="Times New Roman" panose="02020603050405020304" pitchFamily="18" charset="0"/>
              </a:rPr>
              <a:t>Activity Preferences</a:t>
            </a:r>
          </a:p>
          <a:p>
            <a:pPr lvl="1"/>
            <a:r>
              <a:rPr lang="en-US" sz="1800" dirty="0">
                <a:solidFill>
                  <a:srgbClr val="686DE0"/>
                </a:solidFill>
                <a:latin typeface="Times New Roman" panose="02020603050405020304" pitchFamily="18" charset="0"/>
                <a:cs typeface="Times New Roman" panose="02020603050405020304" pitchFamily="18" charset="0"/>
              </a:rPr>
              <a:t>Users predominantly engage in light activities, with fewer instances of very high-intensity exercises, suggesting a preference for moderate effort levels.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INTRODUCTION</a:t>
            </a:r>
            <a:endParaRPr lang="en-US" b="1" dirty="0">
              <a:solidFill>
                <a:srgbClr val="686DE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rgbClr val="686DE0"/>
                </a:solidFill>
                <a:latin typeface="Times New Roman" panose="02020603050405020304" pitchFamily="18" charset="0"/>
                <a:cs typeface="Times New Roman" panose="02020603050405020304" pitchFamily="18" charset="0"/>
              </a:rPr>
              <a:t>Problem</a:t>
            </a:r>
          </a:p>
          <a:p>
            <a:pPr lvl="1"/>
            <a:r>
              <a:rPr lang="en-US" sz="1800" dirty="0">
                <a:solidFill>
                  <a:srgbClr val="686DE0"/>
                </a:solidFill>
                <a:latin typeface="Times New Roman" panose="02020603050405020304" pitchFamily="18" charset="0"/>
                <a:cs typeface="Times New Roman" panose="02020603050405020304" pitchFamily="18" charset="0"/>
              </a:rPr>
              <a:t>Users struggle to maintain consistent wellness routines due to lack of personalized insights.</a:t>
            </a:r>
          </a:p>
          <a:p>
            <a:pPr lvl="1"/>
            <a:r>
              <a:rPr lang="en-US" sz="1800" dirty="0">
                <a:solidFill>
                  <a:srgbClr val="686DE0"/>
                </a:solidFill>
                <a:latin typeface="Times New Roman" panose="02020603050405020304" pitchFamily="18" charset="0"/>
                <a:cs typeface="Times New Roman" panose="02020603050405020304" pitchFamily="18" charset="0"/>
              </a:rPr>
              <a:t>Limited understanding of user activity, sleep, and calorie trends.</a:t>
            </a:r>
          </a:p>
          <a:p>
            <a:pPr lvl="1"/>
            <a:r>
              <a:rPr lang="en-US" sz="1800" dirty="0">
                <a:solidFill>
                  <a:srgbClr val="686DE0"/>
                </a:solidFill>
                <a:latin typeface="Times New Roman" panose="02020603050405020304" pitchFamily="18" charset="0"/>
                <a:cs typeface="Times New Roman" panose="02020603050405020304" pitchFamily="18" charset="0"/>
              </a:rPr>
              <a:t>Opportunity to enhance user engagement and retention by leveraging data-driven insights.</a:t>
            </a:r>
          </a:p>
          <a:p>
            <a:r>
              <a:rPr lang="en-US" sz="2200" dirty="0">
                <a:solidFill>
                  <a:srgbClr val="686DE0"/>
                </a:solidFill>
                <a:latin typeface="Times New Roman" panose="02020603050405020304" pitchFamily="18" charset="0"/>
                <a:cs typeface="Times New Roman" panose="02020603050405020304" pitchFamily="18" charset="0"/>
              </a:rPr>
              <a:t>Why This Analysis?</a:t>
            </a:r>
          </a:p>
          <a:p>
            <a:pPr lvl="1"/>
            <a:r>
              <a:rPr lang="en-US" sz="1800" dirty="0">
                <a:solidFill>
                  <a:srgbClr val="686DE0"/>
                </a:solidFill>
                <a:latin typeface="Times New Roman" panose="02020603050405020304" pitchFamily="18" charset="0"/>
                <a:cs typeface="Times New Roman" panose="02020603050405020304" pitchFamily="18" charset="0"/>
              </a:rPr>
              <a:t>To uncover trends in daily activity, sleep, and calorie burn patterns.</a:t>
            </a:r>
          </a:p>
          <a:p>
            <a:pPr lvl="1"/>
            <a:r>
              <a:rPr lang="en-US" sz="1800" dirty="0">
                <a:solidFill>
                  <a:srgbClr val="686DE0"/>
                </a:solidFill>
                <a:latin typeface="Times New Roman" panose="02020603050405020304" pitchFamily="18" charset="0"/>
                <a:cs typeface="Times New Roman" panose="02020603050405020304" pitchFamily="18" charset="0"/>
              </a:rPr>
              <a:t>To identify opportunities for improving </a:t>
            </a:r>
            <a:r>
              <a:rPr lang="en-US" sz="1800" dirty="0" err="1">
                <a:solidFill>
                  <a:srgbClr val="686DE0"/>
                </a:solidFill>
                <a:latin typeface="Times New Roman" panose="02020603050405020304" pitchFamily="18" charset="0"/>
                <a:cs typeface="Times New Roman" panose="02020603050405020304" pitchFamily="18" charset="0"/>
              </a:rPr>
              <a:t>Bellabeat’s</a:t>
            </a:r>
            <a:r>
              <a:rPr lang="en-US" sz="1800" dirty="0">
                <a:solidFill>
                  <a:srgbClr val="686DE0"/>
                </a:solidFill>
                <a:latin typeface="Times New Roman" panose="02020603050405020304" pitchFamily="18" charset="0"/>
                <a:cs typeface="Times New Roman" panose="02020603050405020304" pitchFamily="18" charset="0"/>
              </a:rPr>
              <a:t> product features.</a:t>
            </a:r>
          </a:p>
          <a:p>
            <a:pPr lvl="1"/>
            <a:r>
              <a:rPr lang="en-US" sz="1800" dirty="0">
                <a:solidFill>
                  <a:srgbClr val="686DE0"/>
                </a:solidFill>
                <a:latin typeface="Times New Roman" panose="02020603050405020304" pitchFamily="18" charset="0"/>
                <a:cs typeface="Times New Roman" panose="02020603050405020304" pitchFamily="18" charset="0"/>
              </a:rPr>
              <a:t>To provide actionable recommendations that align with user behavior and preferences.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METHODOLOGY</a:t>
            </a:r>
            <a:endParaRPr lang="en-US" b="1" dirty="0">
              <a:solidFill>
                <a:srgbClr val="686DE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r>
              <a:rPr lang="en-US" sz="2200" dirty="0">
                <a:solidFill>
                  <a:srgbClr val="686DE0"/>
                </a:solidFill>
                <a:latin typeface="Times New Roman" panose="02020603050405020304" pitchFamily="18" charset="0"/>
                <a:cs typeface="Times New Roman" panose="02020603050405020304" pitchFamily="18" charset="0"/>
              </a:rPr>
              <a:t>Data collection</a:t>
            </a:r>
          </a:p>
          <a:p>
            <a:pPr lvl="1"/>
            <a:r>
              <a:rPr lang="en-US" sz="1800" dirty="0">
                <a:solidFill>
                  <a:srgbClr val="686DE0"/>
                </a:solidFill>
                <a:latin typeface="Times New Roman" panose="02020603050405020304" pitchFamily="18" charset="0"/>
                <a:cs typeface="Times New Roman" panose="02020603050405020304" pitchFamily="18" charset="0"/>
              </a:rPr>
              <a:t>This Data contains personal fitness tracker from thirty </a:t>
            </a:r>
            <a:r>
              <a:rPr lang="en-US" sz="1800" dirty="0" err="1">
                <a:solidFill>
                  <a:srgbClr val="686DE0"/>
                </a:solidFill>
                <a:latin typeface="Times New Roman" panose="02020603050405020304" pitchFamily="18" charset="0"/>
                <a:cs typeface="Times New Roman" panose="02020603050405020304" pitchFamily="18" charset="0"/>
              </a:rPr>
              <a:t>fitbit</a:t>
            </a:r>
            <a:r>
              <a:rPr lang="en-US" sz="1800" dirty="0">
                <a:solidFill>
                  <a:srgbClr val="686DE0"/>
                </a:solidFill>
                <a:latin typeface="Times New Roman" panose="02020603050405020304" pitchFamily="18" charset="0"/>
                <a:cs typeface="Times New Roman" panose="02020603050405020304" pitchFamily="18" charset="0"/>
              </a:rPr>
              <a:t> users.</a:t>
            </a:r>
          </a:p>
          <a:p>
            <a:pPr lvl="1"/>
            <a:r>
              <a:rPr lang="en-US" sz="1800" dirty="0">
                <a:solidFill>
                  <a:srgbClr val="686DE0"/>
                </a:solidFill>
                <a:latin typeface="Times New Roman" panose="02020603050405020304" pitchFamily="18" charset="0"/>
                <a:cs typeface="Times New Roman" panose="02020603050405020304" pitchFamily="18" charset="0"/>
              </a:rPr>
              <a:t>The data  collected included minute-level output for physical activity, heart rate, and sleep monitoring. It includes information about daily activity and steps.</a:t>
            </a:r>
          </a:p>
          <a:p>
            <a:r>
              <a:rPr lang="en-US" sz="2200" dirty="0">
                <a:solidFill>
                  <a:srgbClr val="686DE0"/>
                </a:solidFill>
                <a:latin typeface="Times New Roman" panose="02020603050405020304" pitchFamily="18" charset="0"/>
                <a:cs typeface="Times New Roman" panose="02020603050405020304" pitchFamily="18" charset="0"/>
              </a:rPr>
              <a:t>Data storage</a:t>
            </a:r>
          </a:p>
          <a:p>
            <a:pPr lvl="1"/>
            <a:r>
              <a:rPr lang="en-US" sz="1800" dirty="0">
                <a:solidFill>
                  <a:srgbClr val="686DE0"/>
                </a:solidFill>
                <a:latin typeface="Times New Roman" panose="02020603050405020304" pitchFamily="18" charset="0"/>
                <a:cs typeface="Times New Roman" panose="02020603050405020304" pitchFamily="18" charset="0"/>
              </a:rPr>
              <a:t>The collected responses were stored in CSV files.</a:t>
            </a:r>
          </a:p>
          <a:p>
            <a:r>
              <a:rPr lang="en-US" sz="2200" dirty="0">
                <a:solidFill>
                  <a:srgbClr val="686DE0"/>
                </a:solidFill>
                <a:latin typeface="Times New Roman" panose="02020603050405020304" pitchFamily="18" charset="0"/>
                <a:cs typeface="Times New Roman" panose="02020603050405020304" pitchFamily="18" charset="0"/>
              </a:rPr>
              <a:t>Data analysis</a:t>
            </a:r>
          </a:p>
          <a:p>
            <a:pPr lvl="1"/>
            <a:r>
              <a:rPr lang="en-US" sz="1800" dirty="0">
                <a:solidFill>
                  <a:srgbClr val="686DE0"/>
                </a:solidFill>
                <a:latin typeface="Times New Roman" panose="02020603050405020304" pitchFamily="18" charset="0"/>
                <a:cs typeface="Times New Roman" panose="02020603050405020304" pitchFamily="18" charset="0"/>
              </a:rPr>
              <a:t>Used descriptive analytics to summarize the data.</a:t>
            </a:r>
          </a:p>
          <a:p>
            <a:pPr lvl="1"/>
            <a:r>
              <a:rPr lang="en-US" sz="1800" dirty="0">
                <a:solidFill>
                  <a:srgbClr val="686DE0"/>
                </a:solidFill>
                <a:latin typeface="Times New Roman" panose="02020603050405020304" pitchFamily="18" charset="0"/>
                <a:cs typeface="Times New Roman" panose="02020603050405020304" pitchFamily="18" charset="0"/>
              </a:rPr>
              <a:t>Created visualizations (e.g., line charts, scatter plots) to represent key findings.</a:t>
            </a:r>
          </a:p>
          <a:p>
            <a:r>
              <a:rPr lang="en-US" sz="2200" dirty="0">
                <a:solidFill>
                  <a:srgbClr val="686DE0"/>
                </a:solidFill>
                <a:latin typeface="Times New Roman" panose="02020603050405020304" pitchFamily="18" charset="0"/>
                <a:cs typeface="Times New Roman" panose="02020603050405020304" pitchFamily="18" charset="0"/>
              </a:rPr>
              <a:t>Tools used</a:t>
            </a:r>
          </a:p>
          <a:p>
            <a:pPr lvl="1"/>
            <a:r>
              <a:rPr lang="en-US" sz="1800" dirty="0">
                <a:solidFill>
                  <a:srgbClr val="686DE0"/>
                </a:solidFill>
                <a:latin typeface="Times New Roman" panose="02020603050405020304" pitchFamily="18" charset="0"/>
                <a:cs typeface="Times New Roman" panose="02020603050405020304" pitchFamily="18" charset="0"/>
              </a:rPr>
              <a:t>Excel for data storage and initial analysis.</a:t>
            </a:r>
          </a:p>
          <a:p>
            <a:pPr lvl="1"/>
            <a:r>
              <a:rPr lang="en-US" sz="1800" dirty="0">
                <a:solidFill>
                  <a:srgbClr val="686DE0"/>
                </a:solidFill>
                <a:latin typeface="Times New Roman" panose="02020603050405020304" pitchFamily="18" charset="0"/>
                <a:cs typeface="Times New Roman" panose="02020603050405020304" pitchFamily="18" charset="0"/>
              </a:rPr>
              <a:t>Python for initial analysis and data visualization.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b="1" dirty="0">
                <a:solidFill>
                  <a:srgbClr val="686DE0"/>
                </a:solidFill>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407705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b="1" dirty="0">
                <a:solidFill>
                  <a:srgbClr val="686DE0"/>
                </a:solidFill>
                <a:latin typeface="Times New Roman" panose="02020603050405020304" pitchFamily="18" charset="0"/>
                <a:cs typeface="Times New Roman" panose="02020603050405020304" pitchFamily="18" charset="0"/>
              </a:rPr>
              <a:t>Correlation Between Calories and Steps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38200" y="1690687"/>
            <a:ext cx="4356100" cy="4274933"/>
          </a:xfrm>
        </p:spPr>
        <p:txBody>
          <a:bodyPr>
            <a:normAutofit/>
          </a:bodyPr>
          <a:lstStyle/>
          <a:p>
            <a:r>
              <a:rPr lang="en-US" sz="2200" dirty="0">
                <a:solidFill>
                  <a:srgbClr val="686DE0"/>
                </a:solidFill>
                <a:latin typeface="Times New Roman" panose="02020603050405020304" pitchFamily="18" charset="0"/>
                <a:cs typeface="Times New Roman" panose="02020603050405020304" pitchFamily="18" charset="0"/>
              </a:rPr>
              <a:t>The chart shows a positive correlation between total steps taken and calories burned.</a:t>
            </a:r>
          </a:p>
          <a:p>
            <a:r>
              <a:rPr lang="en-US" sz="2200" dirty="0">
                <a:solidFill>
                  <a:srgbClr val="686DE0"/>
                </a:solidFill>
                <a:latin typeface="Times New Roman" panose="02020603050405020304" pitchFamily="18" charset="0"/>
                <a:cs typeface="Times New Roman" panose="02020603050405020304" pitchFamily="18" charset="0"/>
              </a:rPr>
              <a:t>As users increase their step count, their calorie burn rises proportionally.</a:t>
            </a:r>
          </a:p>
          <a:p>
            <a:r>
              <a:rPr lang="en-US" sz="2200" dirty="0">
                <a:solidFill>
                  <a:srgbClr val="686DE0"/>
                </a:solidFill>
                <a:latin typeface="Times New Roman" panose="02020603050405020304" pitchFamily="18" charset="0"/>
                <a:cs typeface="Times New Roman" panose="02020603050405020304" pitchFamily="18" charset="0"/>
              </a:rPr>
              <a:t>The regression line highlights a clear trend, with most data points clustered around it, indicating consistency across users.</a:t>
            </a:r>
          </a:p>
        </p:txBody>
      </p:sp>
      <p:pic>
        <p:nvPicPr>
          <p:cNvPr id="12" name="Picture 11">
            <a:extLst>
              <a:ext uri="{FF2B5EF4-FFF2-40B4-BE49-F238E27FC236}">
                <a16:creationId xmlns:a16="http://schemas.microsoft.com/office/drawing/2014/main" id="{4D377A5E-50D1-FBBA-2A25-35B9E4502187}"/>
              </a:ext>
            </a:extLst>
          </p:cNvPr>
          <p:cNvPicPr>
            <a:picLocks noChangeAspect="1"/>
          </p:cNvPicPr>
          <p:nvPr/>
        </p:nvPicPr>
        <p:blipFill>
          <a:blip r:embed="rId3"/>
          <a:srcRect/>
          <a:stretch/>
        </p:blipFill>
        <p:spPr>
          <a:xfrm>
            <a:off x="6249688" y="1690688"/>
            <a:ext cx="4874995" cy="4274933"/>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E48D-A642-7D07-A4B6-BA7D4CA1E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4D0C6-DCE8-67E2-25FB-5149FE448573}"/>
              </a:ext>
            </a:extLst>
          </p:cNvPr>
          <p:cNvSpPr>
            <a:spLocks noGrp="1"/>
          </p:cNvSpPr>
          <p:nvPr>
            <p:ph type="title"/>
          </p:nvPr>
        </p:nvSpPr>
        <p:spPr/>
        <p:txBody>
          <a:bodyPr>
            <a:normAutofit/>
          </a:bodyPr>
          <a:lstStyle/>
          <a:p>
            <a:r>
              <a:rPr lang="en-US" sz="3200" b="1" dirty="0">
                <a:solidFill>
                  <a:srgbClr val="686DE0"/>
                </a:solidFill>
                <a:latin typeface="Times New Roman" panose="02020603050405020304" pitchFamily="18" charset="0"/>
                <a:cs typeface="Times New Roman" panose="02020603050405020304" pitchFamily="18" charset="0"/>
              </a:rPr>
              <a:t>Active distance trend lines</a:t>
            </a:r>
          </a:p>
        </p:txBody>
      </p:sp>
      <p:sp>
        <p:nvSpPr>
          <p:cNvPr id="4" name="Content Placeholder 3">
            <a:extLst>
              <a:ext uri="{FF2B5EF4-FFF2-40B4-BE49-F238E27FC236}">
                <a16:creationId xmlns:a16="http://schemas.microsoft.com/office/drawing/2014/main" id="{702B9B04-9829-B558-0EE9-2FFE8E22C850}"/>
              </a:ext>
            </a:extLst>
          </p:cNvPr>
          <p:cNvSpPr>
            <a:spLocks noGrp="1"/>
          </p:cNvSpPr>
          <p:nvPr>
            <p:ph sz="half" idx="2"/>
          </p:nvPr>
        </p:nvSpPr>
        <p:spPr>
          <a:xfrm>
            <a:off x="838200" y="1690687"/>
            <a:ext cx="4356100" cy="4274933"/>
          </a:xfrm>
        </p:spPr>
        <p:txBody>
          <a:bodyPr>
            <a:normAutofit/>
          </a:bodyPr>
          <a:lstStyle/>
          <a:p>
            <a:r>
              <a:rPr lang="en-US" sz="2200" dirty="0">
                <a:solidFill>
                  <a:srgbClr val="686DE0"/>
                </a:solidFill>
                <a:latin typeface="Times New Roman" panose="02020603050405020304" pitchFamily="18" charset="0"/>
                <a:cs typeface="Times New Roman" panose="02020603050405020304" pitchFamily="18" charset="0"/>
              </a:rPr>
              <a:t>A noticeable decline in light active distance and high active distance is observed during weekends.</a:t>
            </a:r>
          </a:p>
          <a:p>
            <a:r>
              <a:rPr lang="en-US" sz="2200" dirty="0">
                <a:solidFill>
                  <a:srgbClr val="686DE0"/>
                </a:solidFill>
                <a:latin typeface="Times New Roman" panose="02020603050405020304" pitchFamily="18" charset="0"/>
                <a:cs typeface="Times New Roman" panose="02020603050405020304" pitchFamily="18" charset="0"/>
              </a:rPr>
              <a:t>This indicates that users tend to engage in less physical activity as the weekend approaches.</a:t>
            </a:r>
          </a:p>
        </p:txBody>
      </p:sp>
      <p:pic>
        <p:nvPicPr>
          <p:cNvPr id="12" name="Picture 11">
            <a:extLst>
              <a:ext uri="{FF2B5EF4-FFF2-40B4-BE49-F238E27FC236}">
                <a16:creationId xmlns:a16="http://schemas.microsoft.com/office/drawing/2014/main" id="{1664D877-0388-EC59-0B95-DD8E8FAB6E17}"/>
              </a:ext>
            </a:extLst>
          </p:cNvPr>
          <p:cNvPicPr>
            <a:picLocks noChangeAspect="1"/>
          </p:cNvPicPr>
          <p:nvPr/>
        </p:nvPicPr>
        <p:blipFill>
          <a:blip r:embed="rId3"/>
          <a:srcRect/>
          <a:stretch/>
        </p:blipFill>
        <p:spPr>
          <a:xfrm>
            <a:off x="6249688" y="1690687"/>
            <a:ext cx="4874995" cy="2132013"/>
          </a:xfrm>
          <a:prstGeom prst="rect">
            <a:avLst/>
          </a:prstGeom>
        </p:spPr>
      </p:pic>
      <p:pic>
        <p:nvPicPr>
          <p:cNvPr id="3" name="Picture 2">
            <a:extLst>
              <a:ext uri="{FF2B5EF4-FFF2-40B4-BE49-F238E27FC236}">
                <a16:creationId xmlns:a16="http://schemas.microsoft.com/office/drawing/2014/main" id="{9EA799AC-BFFB-8C19-E1D7-F50221A7F220}"/>
              </a:ext>
            </a:extLst>
          </p:cNvPr>
          <p:cNvPicPr>
            <a:picLocks noChangeAspect="1"/>
          </p:cNvPicPr>
          <p:nvPr/>
        </p:nvPicPr>
        <p:blipFill>
          <a:blip r:embed="rId4"/>
          <a:srcRect/>
          <a:stretch/>
        </p:blipFill>
        <p:spPr>
          <a:xfrm>
            <a:off x="6249687" y="4101306"/>
            <a:ext cx="4874995" cy="2132013"/>
          </a:xfrm>
          <a:prstGeom prst="rect">
            <a:avLst/>
          </a:prstGeom>
        </p:spPr>
      </p:pic>
    </p:spTree>
    <p:extLst>
      <p:ext uri="{BB962C8B-B14F-4D97-AF65-F5344CB8AC3E}">
        <p14:creationId xmlns:p14="http://schemas.microsoft.com/office/powerpoint/2010/main" val="52110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8BAAB-1EE3-0BDA-CD28-DEDE4869C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FD5B2-3711-6D56-D5CF-DAAB12544936}"/>
              </a:ext>
            </a:extLst>
          </p:cNvPr>
          <p:cNvSpPr>
            <a:spLocks noGrp="1"/>
          </p:cNvSpPr>
          <p:nvPr>
            <p:ph type="title"/>
          </p:nvPr>
        </p:nvSpPr>
        <p:spPr/>
        <p:txBody>
          <a:bodyPr>
            <a:normAutofit/>
          </a:bodyPr>
          <a:lstStyle/>
          <a:p>
            <a:r>
              <a:rPr lang="en-US" sz="3200" b="1" dirty="0">
                <a:solidFill>
                  <a:srgbClr val="686DE0"/>
                </a:solidFill>
              </a:rPr>
              <a:t>Calorie burn trends across the day</a:t>
            </a:r>
          </a:p>
        </p:txBody>
      </p:sp>
      <p:sp>
        <p:nvSpPr>
          <p:cNvPr id="4" name="Content Placeholder 3">
            <a:extLst>
              <a:ext uri="{FF2B5EF4-FFF2-40B4-BE49-F238E27FC236}">
                <a16:creationId xmlns:a16="http://schemas.microsoft.com/office/drawing/2014/main" id="{96A11C9D-A10B-F136-0201-29A78D6D3318}"/>
              </a:ext>
            </a:extLst>
          </p:cNvPr>
          <p:cNvSpPr>
            <a:spLocks noGrp="1"/>
          </p:cNvSpPr>
          <p:nvPr>
            <p:ph sz="half" idx="2"/>
          </p:nvPr>
        </p:nvSpPr>
        <p:spPr>
          <a:xfrm>
            <a:off x="838200" y="1690687"/>
            <a:ext cx="4356100" cy="4274933"/>
          </a:xfrm>
        </p:spPr>
        <p:txBody>
          <a:bodyPr>
            <a:normAutofit/>
          </a:bodyPr>
          <a:lstStyle/>
          <a:p>
            <a:r>
              <a:rPr lang="en-US" sz="2200" dirty="0">
                <a:solidFill>
                  <a:srgbClr val="686DE0"/>
                </a:solidFill>
                <a:latin typeface="Times New Roman" panose="02020603050405020304" pitchFamily="18" charset="0"/>
                <a:cs typeface="Times New Roman" panose="02020603050405020304" pitchFamily="18" charset="0"/>
              </a:rPr>
              <a:t>The graph shows that the majority of calorie burn occurs between 7 AM and 7 PM, reflecting typical active hours during the day. This aligns with user engagement in physical activities and daily routines during daylight hours.</a:t>
            </a:r>
          </a:p>
        </p:txBody>
      </p:sp>
      <p:pic>
        <p:nvPicPr>
          <p:cNvPr id="12" name="Picture 11">
            <a:extLst>
              <a:ext uri="{FF2B5EF4-FFF2-40B4-BE49-F238E27FC236}">
                <a16:creationId xmlns:a16="http://schemas.microsoft.com/office/drawing/2014/main" id="{4E148C9E-39CF-AF1D-AB2F-03172F773F61}"/>
              </a:ext>
            </a:extLst>
          </p:cNvPr>
          <p:cNvPicPr>
            <a:picLocks noChangeAspect="1"/>
          </p:cNvPicPr>
          <p:nvPr/>
        </p:nvPicPr>
        <p:blipFill>
          <a:blip r:embed="rId3"/>
          <a:srcRect/>
          <a:stretch/>
        </p:blipFill>
        <p:spPr>
          <a:xfrm>
            <a:off x="6096000" y="1690688"/>
            <a:ext cx="5028683" cy="4274932"/>
          </a:xfrm>
          <a:prstGeom prst="rect">
            <a:avLst/>
          </a:prstGeom>
        </p:spPr>
      </p:pic>
    </p:spTree>
    <p:extLst>
      <p:ext uri="{BB962C8B-B14F-4D97-AF65-F5344CB8AC3E}">
        <p14:creationId xmlns:p14="http://schemas.microsoft.com/office/powerpoint/2010/main" val="2571437352"/>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1485</TotalTime>
  <Words>865</Words>
  <Application>Microsoft Office PowerPoint</Application>
  <PresentationFormat>Widescreen</PresentationFormat>
  <Paragraphs>96</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Helv</vt:lpstr>
      <vt:lpstr>IBM Plex Mono SemiBold</vt:lpstr>
      <vt:lpstr>IBM Plex Mono Text</vt:lpstr>
      <vt:lpstr>Times New Roman</vt:lpstr>
      <vt:lpstr>SLIDE_TEMPLATE_skill_network</vt:lpstr>
      <vt:lpstr>How Can a Wellness Technology Company Play It Smart?</vt:lpstr>
      <vt:lpstr>OUTLINE</vt:lpstr>
      <vt:lpstr>EXECUTIVE SUMMARY</vt:lpstr>
      <vt:lpstr>INTRODUCTION</vt:lpstr>
      <vt:lpstr>METHODOLOGY</vt:lpstr>
      <vt:lpstr>Results</vt:lpstr>
      <vt:lpstr>Correlation Between Calories and Steps</vt:lpstr>
      <vt:lpstr>Active distance trend lines</vt:lpstr>
      <vt:lpstr>Calorie burn trends across the day</vt:lpstr>
      <vt:lpstr>Frequency of daily sleep patterns</vt:lpstr>
      <vt:lpstr>Total sleep minutes over the month</vt:lpstr>
      <vt:lpstr>GitHub</vt:lpstr>
      <vt:lpstr>DISCUSSION</vt:lpstr>
      <vt:lpstr>OVERALL FINDINGS</vt:lpstr>
      <vt:lpstr>OVERALL IMPLICATIONS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احمد فايز عبدالمنعم محمد عبدالله</cp:lastModifiedBy>
  <cp:revision>43</cp:revision>
  <dcterms:created xsi:type="dcterms:W3CDTF">2020-10-28T18:29:43Z</dcterms:created>
  <dcterms:modified xsi:type="dcterms:W3CDTF">2024-12-05T02:00:31Z</dcterms:modified>
</cp:coreProperties>
</file>