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7415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504" y="66"/>
      </p:cViewPr>
      <p:guideLst/>
    </p:cSldViewPr>
  </p:slideViewPr>
  <p:outlineViewPr>
    <p:cViewPr>
      <p:scale>
        <a:sx n="33" d="100"/>
        <a:sy n="33" d="100"/>
      </p:scale>
      <p:origin x="0" y="-6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79378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Technologies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Ahmed Fayez</a:t>
            </a:r>
          </a:p>
          <a:p>
            <a:pPr marL="0" indent="0">
              <a:buNone/>
            </a:pPr>
            <a:r>
              <a:rPr lang="en-US" dirty="0"/>
              <a:t>18/09/2024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1800" dirty="0"/>
              <a:t>MySQL is the most widely used database, indicating its popularity and versatility across various applications</a:t>
            </a:r>
          </a:p>
          <a:p>
            <a:r>
              <a:rPr lang="en-US" sz="1800" dirty="0"/>
              <a:t>SQL databases, such as MySQL, PostgreSQL, Microsoft SQL Server, and SQLite, occupy the top positions, demonstrating their continued relevance in enterprise environments</a:t>
            </a:r>
          </a:p>
          <a:p>
            <a:r>
              <a:rPr lang="en-US" sz="1800" dirty="0"/>
              <a:t>PostgreSQL is the most desired database for the next year, indicating its strong popularity and potential for continued growth</a:t>
            </a:r>
            <a:endParaRPr lang="ar-EG" sz="1800" dirty="0"/>
          </a:p>
          <a:p>
            <a:r>
              <a:rPr lang="en-US" sz="1800" dirty="0"/>
              <a:t>MongoDB and Redis, both NoSQL databases, rank high, suggesting a growing preference for flexible and scalable data storage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1800" dirty="0"/>
              <a:t>MySQL's dominance suggests that its open-source nature, robust features, and widespread adoption will likely continue to drive its popularity</a:t>
            </a:r>
          </a:p>
          <a:p>
            <a:r>
              <a:rPr lang="en-US" sz="1800" dirty="0"/>
              <a:t>The prevalence of SQL databases underscores their importance in enterprise applications, particularly for structured data and transactional workloads</a:t>
            </a:r>
          </a:p>
          <a:p>
            <a:r>
              <a:rPr lang="en-US" sz="1800" dirty="0"/>
              <a:t>PostgreSQL's dominance suggests that its open-source nature, robust features, and strong community support will continue to drive its adoption</a:t>
            </a:r>
            <a:endParaRPr lang="ar-EG" sz="1800" dirty="0"/>
          </a:p>
          <a:p>
            <a:r>
              <a:rPr lang="en-US" sz="1800" dirty="0"/>
              <a:t>The popularity of MongoDB and Redis highlights the increasing need for flexible and scalable data models to accommodate modern application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https://github.com/ahmed-fayez-abdalla/IBM_Project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7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25DC36-E65C-D36D-C06A-DB50A3CC3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690688"/>
            <a:ext cx="10617199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E9172B39-1DF4-F134-C2E4-1489CBA8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D30F64-C54E-A1C0-23A2-EF6E1F5EA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In this section we will discuss overall findings and implications about the charts derived from the two data files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1800" dirty="0"/>
              <a:t>The commonly used languages are JavaScript, HTML/CSS, SQL, Python, and Java. JavaScript leads with 8,687 users, followed by HTML/CSS with 7,830 users</a:t>
            </a:r>
          </a:p>
          <a:p>
            <a:r>
              <a:rPr lang="en-US" sz="1800" dirty="0"/>
              <a:t>MySQL, PostgreSQL, and Microsoft SQL Server are the top databases in use, with MySQL being the most popular</a:t>
            </a:r>
          </a:p>
          <a:p>
            <a:r>
              <a:rPr lang="en-US" sz="1800" dirty="0"/>
              <a:t>AWS, Linux, and IBM Cloud or Watson are the leading platforms, indicating a strong preference for cloud-based and open-source solutions</a:t>
            </a:r>
          </a:p>
          <a:p>
            <a:r>
              <a:rPr lang="en-US" sz="1800" dirty="0"/>
              <a:t>React.js, Angular, and ASP.NET are the top web frameworks, with React.js being the most widely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1800" dirty="0"/>
              <a:t>There is a strong interest in learning Python, which suggests that educational programs and training should focus on this language to meet demand</a:t>
            </a:r>
          </a:p>
          <a:p>
            <a:r>
              <a:rPr lang="en-US" sz="1800" dirty="0"/>
              <a:t>The high usage of JavaScript and React.js suggests that front-end development skills are in high demand</a:t>
            </a:r>
          </a:p>
          <a:p>
            <a:r>
              <a:rPr lang="en-US" sz="1800" dirty="0"/>
              <a:t>The gender disparity in the respondents indicates a need for initiatives to encourage more women to enter and stay in the technology field</a:t>
            </a:r>
          </a:p>
          <a:p>
            <a:r>
              <a:rPr lang="en-US" sz="1800" dirty="0"/>
              <a:t>Understanding the educational background of respondents can help tailor educational content to different levels of expertise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JavaScript, Python, and cloud platforms like AWS are highly prevalent in both current usage and future interest</a:t>
            </a:r>
          </a:p>
          <a:p>
            <a:r>
              <a:rPr lang="en-US" sz="2000" dirty="0"/>
              <a:t>There is a significant demand for learning Python and cloud technologies, suggesting a need for targeted educational programs</a:t>
            </a:r>
          </a:p>
          <a:p>
            <a:r>
              <a:rPr lang="en-US" sz="2000" dirty="0"/>
              <a:t>Front-end development skills, particularly in JavaScript and React.js, are in high demand</a:t>
            </a:r>
          </a:p>
          <a:p>
            <a:r>
              <a:rPr lang="en-US" sz="2000" dirty="0"/>
              <a:t>Relational database management skills are crucial, with MySQL and PostgreSQL being widely used</a:t>
            </a:r>
          </a:p>
          <a:p>
            <a:r>
              <a:rPr lang="en-US" sz="2000" dirty="0"/>
              <a:t>The gender disparity among respondents highlights the need for initiatives to encourage more women to enter and remain in the tech industry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08614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8FC6209-4737-105C-D4D9-697C7E36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2794000"/>
            <a:ext cx="7772398" cy="33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 txBox="1">
            <a:spLocks/>
          </p:cNvSpPr>
          <p:nvPr/>
        </p:nvSpPr>
        <p:spPr>
          <a:xfrm>
            <a:off x="903705" y="17341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898DB-FCDD-8906-613F-ABD9686D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2794000"/>
            <a:ext cx="7772397" cy="33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Survey findings reveal</a:t>
            </a:r>
          </a:p>
          <a:p>
            <a:pPr lvl="1"/>
            <a:r>
              <a:rPr lang="en-US" sz="1800" dirty="0"/>
              <a:t>Most used programming language is JavaScript</a:t>
            </a:r>
          </a:p>
          <a:p>
            <a:pPr lvl="1"/>
            <a:r>
              <a:rPr lang="en-US" sz="1800" dirty="0"/>
              <a:t>Most used database is MySQL</a:t>
            </a:r>
          </a:p>
          <a:p>
            <a:pPr lvl="1"/>
            <a:r>
              <a:rPr lang="en-US" sz="1800" dirty="0"/>
              <a:t>Most used web framework is jQuery</a:t>
            </a:r>
          </a:p>
          <a:p>
            <a:r>
              <a:rPr lang="en-US" sz="2200" dirty="0"/>
              <a:t>Future learning interests</a:t>
            </a:r>
          </a:p>
          <a:p>
            <a:pPr lvl="1"/>
            <a:r>
              <a:rPr lang="en-US" sz="1800" dirty="0"/>
              <a:t>Top programming language professionals plan to learn is JavaScript</a:t>
            </a:r>
          </a:p>
          <a:p>
            <a:pPr lvl="1"/>
            <a:r>
              <a:rPr lang="en-US" sz="1800" dirty="0"/>
              <a:t>Significant interest in learning new frameworks and databases</a:t>
            </a:r>
          </a:p>
          <a:p>
            <a:r>
              <a:rPr lang="en-US" sz="2200" dirty="0"/>
              <a:t>Most of the respondents were men</a:t>
            </a:r>
          </a:p>
          <a:p>
            <a:r>
              <a:rPr lang="en-US" sz="2200" dirty="0"/>
              <a:t>Most of the respondents were young from 22 to 32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 industry is constantly evolving, making it essential to stay updated on the latest tools </a:t>
            </a:r>
          </a:p>
          <a:p>
            <a:r>
              <a:rPr lang="en-US" sz="2200" dirty="0"/>
              <a:t>Our survey was conducted to understand</a:t>
            </a:r>
          </a:p>
          <a:p>
            <a:pPr lvl="1"/>
            <a:r>
              <a:rPr lang="en-US" sz="1800" dirty="0"/>
              <a:t>The commonly used programming languages, databases, and web frameworks</a:t>
            </a:r>
          </a:p>
          <a:p>
            <a:pPr lvl="1"/>
            <a:r>
              <a:rPr lang="en-US" sz="1800" dirty="0"/>
              <a:t>The tools professionals plan to learn in the upcoming year</a:t>
            </a:r>
          </a:p>
          <a:p>
            <a:r>
              <a:rPr lang="en-US" sz="2200" dirty="0"/>
              <a:t>The goal of this presentation is to analyze these trends and provide insights on current and future tool preferences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Survey data was collected from 11398 respondents</a:t>
            </a:r>
          </a:p>
          <a:p>
            <a:pPr lvl="1"/>
            <a:r>
              <a:rPr lang="en-US" sz="1800" dirty="0"/>
              <a:t>The survey included questions on the most used programming languages, databases, web frameworks, and future learning interests</a:t>
            </a:r>
          </a:p>
          <a:p>
            <a:r>
              <a:rPr lang="en-US" sz="2200" dirty="0"/>
              <a:t>Data storage</a:t>
            </a:r>
          </a:p>
          <a:p>
            <a:pPr lvl="1"/>
            <a:r>
              <a:rPr lang="en-US" sz="1800" dirty="0"/>
              <a:t>The collected responses were stored in Excel spreadsheets.</a:t>
            </a:r>
          </a:p>
          <a:p>
            <a:r>
              <a:rPr lang="en-US" sz="2200" dirty="0"/>
              <a:t>Data analysis</a:t>
            </a:r>
          </a:p>
          <a:p>
            <a:pPr lvl="1"/>
            <a:r>
              <a:rPr lang="en-US" sz="1800" dirty="0"/>
              <a:t>Used descriptive analytics to summarize the data</a:t>
            </a:r>
          </a:p>
          <a:p>
            <a:pPr lvl="1"/>
            <a:r>
              <a:rPr lang="en-US" sz="1800" dirty="0"/>
              <a:t>Created visualizations (e.g., bar charts, pie charts) to represent key findings</a:t>
            </a:r>
          </a:p>
          <a:p>
            <a:r>
              <a:rPr lang="en-US" sz="2200" dirty="0"/>
              <a:t>Tools used</a:t>
            </a:r>
          </a:p>
          <a:p>
            <a:pPr lvl="1"/>
            <a:r>
              <a:rPr lang="en-US" sz="1800" dirty="0"/>
              <a:t>Excel for data storage and initial analysis</a:t>
            </a:r>
          </a:p>
          <a:p>
            <a:pPr lvl="1"/>
            <a:r>
              <a:rPr lang="en-US" sz="1800" dirty="0"/>
              <a:t>IBM Cognos Analytics for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BB44EC5-6E42-C554-E569-F9D9A209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327565"/>
            <a:ext cx="4786884" cy="3638056"/>
          </a:xfrm>
          <a:prstGeom prst="rect">
            <a:avLst/>
          </a:prstGeom>
        </p:spPr>
      </p:pic>
      <p:pic>
        <p:nvPicPr>
          <p:cNvPr id="12" name="Picture 11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D377A5E-50D1-FBBA-2A25-35B9E4502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571" y="2327565"/>
            <a:ext cx="5333229" cy="36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1800" dirty="0"/>
              <a:t>JavaScript leads the list of programming languages people want to learn next year, with 6,630 respondents</a:t>
            </a:r>
          </a:p>
          <a:p>
            <a:r>
              <a:rPr lang="en-US" sz="1800" dirty="0"/>
              <a:t>HTML/CSS and Python are also highly desired, with over 5,000 respondents each showing interest</a:t>
            </a:r>
          </a:p>
          <a:p>
            <a:r>
              <a:rPr lang="en-US" sz="1800" dirty="0"/>
              <a:t>JavaScript is the most worked-with language, with 8,687 respondents, showing its dominance in both current usage and future learning goals</a:t>
            </a:r>
          </a:p>
          <a:p>
            <a:r>
              <a:rPr lang="en-US" sz="1800" dirty="0"/>
              <a:t>HTML/CSS and SQL are also highly used by professionals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1800" dirty="0"/>
              <a:t>JavaScript remains a key skill for the future, with high demand for learning it, indicating its continued relevance in web development and beyond</a:t>
            </a:r>
          </a:p>
          <a:p>
            <a:r>
              <a:rPr lang="en-US" sz="1800" dirty="0"/>
              <a:t>The high interest in HTML/CSS suggests that front-end development skills are still highly sought after, even as frameworks become more complex</a:t>
            </a:r>
          </a:p>
          <a:p>
            <a:r>
              <a:rPr lang="en-US" sz="1800" dirty="0"/>
              <a:t>JavaScript's dominance in both current usage and future demand implies that it will continue to be a key language for professionals</a:t>
            </a:r>
          </a:p>
          <a:p>
            <a:r>
              <a:rPr lang="en-US" sz="1800" dirty="0"/>
              <a:t>HTML/CSS and SQL being commonly worked with confirms their foundational roles in both front-end development and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85072B-7E5D-3545-01B2-9D135924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5" y="2327565"/>
            <a:ext cx="4786885" cy="3638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5578D8-637A-0E72-2B74-BE962094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4"/>
            <a:ext cx="5257799" cy="36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995</Words>
  <Application>Microsoft Office PowerPoint</Application>
  <PresentationFormat>Widescreen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Technologies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احمد فايز عبدالمنعم محمد عبدالله</cp:lastModifiedBy>
  <cp:revision>28</cp:revision>
  <dcterms:created xsi:type="dcterms:W3CDTF">2020-10-28T18:29:43Z</dcterms:created>
  <dcterms:modified xsi:type="dcterms:W3CDTF">2024-09-18T22:50:12Z</dcterms:modified>
</cp:coreProperties>
</file>