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Fa5e6bq0jiROtI3GzlLJ0S8nR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9f6ed9a7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349f6ed9a7f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g349f6ed9a7f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9fd572df8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349fd572df8_3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g349fd572df8_3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9fd572df8_3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349fd572df8_3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g349fd572df8_3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918d07ab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34918d07ab7_0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g34918d07ab7_0_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9fd572df8_3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349fd572df8_3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349fd572df8_3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af16ea9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34af16ea9c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g34af16ea9c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49f6ed9a7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349f6ed9a7f_0_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g349f6ed9a7f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a4403df2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34a4403df28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34a4403df28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918d07ab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34918d07ab7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34918d07ab7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af16ea9cc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g34af16ea9c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918d07ab7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34918d07ab7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g34918d07ab7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918d07ab7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34918d07ab7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g34918d07ab7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918d07ab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34918d07ab7_0_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34918d07ab7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918d07ab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34918d07ab7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34918d07ab7_0_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918d07ab7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34918d07ab7_0_2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6" name="Google Shape;176;g34918d07ab7_0_2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49f6ed9a7f_0_7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349f6ed9a7f_0_72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349f6ed9a7f_0_7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9f6ed9a7f_0_78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349f6ed9a7f_0_787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g349f6ed9a7f_0_7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349f6ed9a7f_0_78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349f6ed9a7f_0_7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9f6ed9a7f_0_79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349f6ed9a7f_0_793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g349f6ed9a7f_0_79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349f6ed9a7f_0_79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349f6ed9a7f_0_7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9f6ed9a7f_0_79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349f6ed9a7f_0_79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g349f6ed9a7f_0_79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349f6ed9a7f_0_7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49f6ed9a7f_0_7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349f6ed9a7f_0_7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g349f6ed9a7f_0_7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g349f6ed9a7f_0_72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349f6ed9a7f_0_7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49f6ed9a7f_0_7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349f6ed9a7f_0_7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349f6ed9a7f_0_73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349f6ed9a7f_0_7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49f6ed9a7f_0_7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g349f6ed9a7f_0_7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g349f6ed9a7f_0_7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349f6ed9a7f_0_738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" name="Google Shape;40;g349f6ed9a7f_0_7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11512" y="330213"/>
            <a:ext cx="1284577" cy="63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g349f6ed9a7f_0_7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17" y="0"/>
            <a:ext cx="1489766" cy="138663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349f6ed9a7f_0_7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g349f6ed9a7f_0_7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g349f6ed9a7f_0_7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1512" y="330213"/>
            <a:ext cx="1284577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349f6ed9a7f_0_74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349f6ed9a7f_0_74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g349f6ed9a7f_0_7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349f6ed9a7f_0_746"/>
          <p:cNvSpPr/>
          <p:nvPr/>
        </p:nvSpPr>
        <p:spPr>
          <a:xfrm>
            <a:off x="838200" y="6338919"/>
            <a:ext cx="2742054" cy="382760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g349f6ed9a7f_0_746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g349f6ed9a7f_0_7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17" y="0"/>
            <a:ext cx="1489766" cy="138663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349f6ed9a7f_0_746"/>
          <p:cNvSpPr/>
          <p:nvPr/>
        </p:nvSpPr>
        <p:spPr>
          <a:xfrm>
            <a:off x="10933155" y="6344015"/>
            <a:ext cx="466842" cy="43202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53" name="Google Shape;53;g349f6ed9a7f_0_7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49f6ed9a7f_0_7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349f6ed9a7f_0_75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g349f6ed9a7f_0_75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g349f6ed9a7f_0_7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349f6ed9a7f_0_75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349f6ed9a7f_0_7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9f6ed9a7f_0_76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349f6ed9a7f_0_76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g349f6ed9a7f_0_76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g349f6ed9a7f_0_76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g349f6ed9a7f_0_76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g349f6ed9a7f_0_7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349f6ed9a7f_0_76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g349f6ed9a7f_0_7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9f6ed9a7f_0_77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349f6ed9a7f_0_77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g349f6ed9a7f_0_77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g349f6ed9a7f_0_7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349f6ed9a7f_0_77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349f6ed9a7f_0_7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9f6ed9a7f_0_78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349f6ed9a7f_0_78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g349f6ed9a7f_0_78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g349f6ed9a7f_0_7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g349f6ed9a7f_0_780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349f6ed9a7f_0_7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g349f6ed9a7f_0_712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2192003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g349f6ed9a7f_0_712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711512" y="330213"/>
            <a:ext cx="1284577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g349f6ed9a7f_0_712"/>
          <p:cNvSpPr/>
          <p:nvPr/>
        </p:nvSpPr>
        <p:spPr>
          <a:xfrm>
            <a:off x="838200" y="6338919"/>
            <a:ext cx="2742054" cy="382760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g349f6ed9a7f_0_712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3317" y="0"/>
            <a:ext cx="1489766" cy="138663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g349f6ed9a7f_0_712"/>
          <p:cNvSpPr/>
          <p:nvPr/>
        </p:nvSpPr>
        <p:spPr>
          <a:xfrm>
            <a:off x="10974189" y="6344015"/>
            <a:ext cx="466842" cy="43202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g349f6ed9a7f_0_7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349f6ed9a7f_0_7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g349f6ed9a7f_0_7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g349f6ed9a7f_0_71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g349f6ed9a7f_0_7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public.tableau.com/views/ToysSalesPerformance/ToysSales?:language=en-GB&amp;:sid=&amp;:redirect=auth&amp;:display_count=n&amp;:origin=viz_share_link" TargetMode="External"/><Relationship Id="rId7" Type="http://schemas.openxmlformats.org/officeDocument/2006/relationships/hyperlink" Target="https://github.com/ahmed-fayez-abdalla/Toys_Sales_Performance/tree/main/Documentatio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hub.com/ahmed-fayez-abdalla/Toys_Sales_Performance" TargetMode="Externa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forms.gle/bqP9SbmRQx5HuvLr8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avenanalytics.io/datasets?search=Mexico+Toy+Sal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349f6ed9a7f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2750"/>
            <a:ext cx="2584200" cy="20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49f6ed9a7f_0_8"/>
          <p:cNvSpPr txBox="1"/>
          <p:nvPr/>
        </p:nvSpPr>
        <p:spPr>
          <a:xfrm>
            <a:off x="1930950" y="1962575"/>
            <a:ext cx="83301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00"/>
              <a:buFont typeface="Arial"/>
              <a:buNone/>
            </a:pPr>
            <a:r>
              <a:rPr lang="en-US" sz="93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Toys Sales</a:t>
            </a:r>
            <a:endParaRPr sz="93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349f6ed9a7f_0_8"/>
          <p:cNvSpPr txBox="1"/>
          <p:nvPr/>
        </p:nvSpPr>
        <p:spPr>
          <a:xfrm>
            <a:off x="4275750" y="3787225"/>
            <a:ext cx="5520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047954"/>
                </a:solidFill>
                <a:latin typeface="Arial"/>
                <a:ea typeface="Arial"/>
                <a:cs typeface="Arial"/>
                <a:sym typeface="Arial"/>
              </a:rPr>
              <a:t>Group E</a:t>
            </a:r>
            <a:endParaRPr sz="6000" b="1" i="0" u="none" strike="noStrike" cap="none">
              <a:solidFill>
                <a:srgbClr val="0479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349f6ed9a7f_0_8"/>
          <p:cNvPicPr preferRelativeResize="0"/>
          <p:nvPr/>
        </p:nvPicPr>
        <p:blipFill rotWithShape="1">
          <a:blip r:embed="rId4">
            <a:alphaModFix/>
          </a:blip>
          <a:srcRect t="23218"/>
          <a:stretch/>
        </p:blipFill>
        <p:spPr>
          <a:xfrm>
            <a:off x="9020950" y="252750"/>
            <a:ext cx="3171050" cy="19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9fd572df8_3_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349fd572df8_3_35"/>
          <p:cNvSpPr txBox="1"/>
          <p:nvPr/>
        </p:nvSpPr>
        <p:spPr>
          <a:xfrm>
            <a:off x="375450" y="1849875"/>
            <a:ext cx="113640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By Profit: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1600"/>
              <a:buFont typeface="Arial"/>
              <a:buChar char="●"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2022: Colorbuds ($601.7K) </a:t>
            </a:r>
            <a:r>
              <a:rPr lang="en-US" sz="2100">
                <a:solidFill>
                  <a:srgbClr val="336EA8"/>
                </a:solidFill>
              </a:rPr>
              <a:t>→ 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Action Figures ($222.2K)</a:t>
            </a:r>
            <a:r>
              <a:rPr lang="en-US" sz="2100">
                <a:solidFill>
                  <a:srgbClr val="336EA8"/>
                </a:solidFill>
              </a:rPr>
              <a:t> →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Lego Bricks ($166.5K)</a:t>
            </a:r>
            <a:endParaRPr sz="2100" b="0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336EA8"/>
              </a:buClr>
              <a:buSzPts val="1600"/>
              <a:buFont typeface="Arial"/>
              <a:buChar char="●"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2023: Colorbuds ($233.2K)</a:t>
            </a:r>
            <a:r>
              <a:rPr lang="en-US" sz="2100">
                <a:solidFill>
                  <a:srgbClr val="336EA8"/>
                </a:solidFill>
              </a:rPr>
              <a:t> →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Lego Bricks ($132.2K)</a:t>
            </a:r>
            <a:r>
              <a:rPr lang="en-US" sz="2100">
                <a:solidFill>
                  <a:srgbClr val="336EA8"/>
                </a:solidFill>
              </a:rPr>
              <a:t> →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Action Figures ($125.5K)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349fd572df8_3_35"/>
          <p:cNvSpPr txBox="1"/>
          <p:nvPr/>
        </p:nvSpPr>
        <p:spPr>
          <a:xfrm>
            <a:off x="375450" y="120336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FAB7D"/>
                </a:solidFill>
                <a:latin typeface="Calibri"/>
                <a:ea typeface="Calibri"/>
                <a:cs typeface="Calibri"/>
                <a:sym typeface="Calibri"/>
              </a:rPr>
              <a:t>Top Products</a:t>
            </a:r>
            <a:endParaRPr sz="3000" b="1" i="0" u="none" strike="noStrike" cap="none">
              <a:solidFill>
                <a:srgbClr val="0FA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g349fd572df8_3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400" y="3550850"/>
            <a:ext cx="5608400" cy="28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349fd572df8_3_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3477663"/>
            <a:ext cx="5608399" cy="28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5F5A2584-EB46-42AF-FC89-ACF683B8A6F9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Key Findings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9fd572df8_3_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349fd572df8_3_75"/>
          <p:cNvSpPr txBox="1"/>
          <p:nvPr/>
        </p:nvSpPr>
        <p:spPr>
          <a:xfrm>
            <a:off x="375450" y="1203375"/>
            <a:ext cx="572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sz="3000" b="1" i="0" u="none" strike="noStrike" cap="none">
                <a:solidFill>
                  <a:srgbClr val="0FAB7D"/>
                </a:solidFill>
                <a:latin typeface="Calibri"/>
                <a:ea typeface="Calibri"/>
                <a:cs typeface="Calibri"/>
                <a:sym typeface="Calibri"/>
              </a:rPr>
              <a:t>Store Location Performance</a:t>
            </a:r>
            <a:endParaRPr sz="3000" b="1" i="0" u="none" strike="noStrike" cap="none">
              <a:solidFill>
                <a:srgbClr val="0FA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349fd572df8_3_75"/>
          <p:cNvSpPr txBox="1"/>
          <p:nvPr/>
        </p:nvSpPr>
        <p:spPr>
          <a:xfrm>
            <a:off x="375450" y="1849875"/>
            <a:ext cx="7035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2022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600"/>
              <a:buFont typeface="Arial"/>
              <a:buChar char="●"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Downtown: $4.2M sales (56%) | $1.2M profit (55%)</a:t>
            </a:r>
            <a:endParaRPr sz="2100" b="0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600"/>
              <a:buFont typeface="Arial"/>
              <a:buChar char="●"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Airport: $0.7M sales (9%) | $205.0K profit (9%)</a:t>
            </a:r>
            <a:endParaRPr sz="2100" b="0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g349fd572df8_3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8225" y="1621275"/>
            <a:ext cx="4191225" cy="230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349fd572df8_3_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8225" y="4053550"/>
            <a:ext cx="4156325" cy="22391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349fd572df8_3_75"/>
          <p:cNvSpPr txBox="1"/>
          <p:nvPr/>
        </p:nvSpPr>
        <p:spPr>
          <a:xfrm>
            <a:off x="375450" y="4221675"/>
            <a:ext cx="7035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600"/>
              <a:buFont typeface="Arial"/>
              <a:buChar char="●"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Downtown: $4.0M sales (57%) | $1.03M profit (57%)</a:t>
            </a:r>
            <a:endParaRPr sz="2100" b="0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600"/>
              <a:buFont typeface="Arial"/>
              <a:buChar char="●"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Airport: $0.6M sales (9%) | $173.0K profit (10%)</a:t>
            </a:r>
            <a:endParaRPr sz="2100" b="0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D3A98FAC-1680-507A-BF3F-5E324D7ACFFA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Key Findings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918d07ab7_0_1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34918d07ab7_0_114"/>
          <p:cNvSpPr txBox="1"/>
          <p:nvPr/>
        </p:nvSpPr>
        <p:spPr>
          <a:xfrm>
            <a:off x="375450" y="1203375"/>
            <a:ext cx="572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sz="3000" b="1" i="0" u="none" strike="noStrike" cap="none">
                <a:solidFill>
                  <a:srgbClr val="0FAB7D"/>
                </a:solidFill>
                <a:latin typeface="Calibri"/>
                <a:ea typeface="Calibri"/>
                <a:cs typeface="Calibri"/>
                <a:sym typeface="Calibri"/>
              </a:rPr>
              <a:t>High Priority</a:t>
            </a:r>
            <a:endParaRPr sz="3000" b="1" i="0" u="none" strike="noStrike" cap="none">
              <a:solidFill>
                <a:srgbClr val="0FA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34918d07ab7_0_114"/>
          <p:cNvSpPr txBox="1"/>
          <p:nvPr/>
        </p:nvSpPr>
        <p:spPr>
          <a:xfrm>
            <a:off x="375450" y="1849875"/>
            <a:ext cx="11364000" cy="435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1. Focus on Growing Categories:</a:t>
            </a:r>
            <a:endParaRPr sz="2100" b="1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To sustain strong growth, increasing inventory and marketing efforts for Arts &amp; Crafts products could add an estimated $0.5M in annual sales, further strengthening their contribution to the business’s success.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2. Electronics:</a:t>
            </a:r>
            <a:endParaRPr sz="2100" b="1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Review Electronics pricing, introduce new products, and launch targeted campaigns to recover 10% of 2023’s lost profit ($65K), strengthening overall profitability.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3. Inventory:</a:t>
            </a:r>
            <a:endParaRPr sz="2100" b="1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Optimize inventory by reducing overstock of slow-moving items (e.g., Deck of Cards)</a:t>
            </a:r>
            <a:b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and securing sufficient stock for high-demand products (Color Buds, Lego Bricks,</a:t>
            </a:r>
            <a:b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Action Figures) to improve cash flow and cut storage costs.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AA325A47-93D2-7A01-7500-F80632C91E41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9fd572df8_3_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349fd572df8_3_100"/>
          <p:cNvSpPr txBox="1"/>
          <p:nvPr/>
        </p:nvSpPr>
        <p:spPr>
          <a:xfrm>
            <a:off x="375450" y="1203375"/>
            <a:ext cx="572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sz="3000" b="1" i="0" u="none" strike="noStrike" cap="none">
                <a:solidFill>
                  <a:srgbClr val="0FAB7D"/>
                </a:solidFill>
                <a:latin typeface="Calibri"/>
                <a:ea typeface="Calibri"/>
                <a:cs typeface="Calibri"/>
                <a:sym typeface="Calibri"/>
              </a:rPr>
              <a:t>Medium Priority</a:t>
            </a:r>
            <a:endParaRPr sz="3000" b="1" i="0" u="none" strike="noStrike" cap="none">
              <a:solidFill>
                <a:srgbClr val="0FA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349fd572df8_3_100"/>
          <p:cNvSpPr txBox="1"/>
          <p:nvPr/>
        </p:nvSpPr>
        <p:spPr>
          <a:xfrm>
            <a:off x="375450" y="1849875"/>
            <a:ext cx="11364000" cy="2908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4. Expand Downtown Advantage:</a:t>
            </a:r>
            <a:endParaRPr sz="2100" b="1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Launch loyalty programs and targeted promotions at Downtown stores to leverage their dominance, boosting customer retention could add an estimated $0.3M in annual revenue.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5. Leverage Seasonal Trends:</a:t>
            </a:r>
            <a:endParaRPr sz="2100" b="1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Leverage historical data to optimize seasonal promotions for especially Toys and </a:t>
            </a:r>
            <a:b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Arts &amp; Crafts during peak holidays, driving a 5% increase in seasonal sales translating to an additional $0.35M in revenue.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349fd572df8_3_100"/>
          <p:cNvSpPr txBox="1"/>
          <p:nvPr/>
        </p:nvSpPr>
        <p:spPr>
          <a:xfrm>
            <a:off x="375450" y="4528875"/>
            <a:ext cx="572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US" sz="3000" b="1" i="0" u="none" strike="noStrike" cap="none" dirty="0">
                <a:solidFill>
                  <a:srgbClr val="0FAB7D"/>
                </a:solidFill>
                <a:latin typeface="Calibri"/>
                <a:ea typeface="Calibri"/>
                <a:cs typeface="Calibri"/>
                <a:sym typeface="Calibri"/>
              </a:rPr>
              <a:t>Low Priority</a:t>
            </a:r>
            <a:endParaRPr sz="3000" b="1" i="0" u="none" strike="noStrike" cap="none" dirty="0">
              <a:solidFill>
                <a:srgbClr val="0FA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349fd572df8_3_100"/>
          <p:cNvSpPr txBox="1"/>
          <p:nvPr/>
        </p:nvSpPr>
        <p:spPr>
          <a:xfrm>
            <a:off x="375450" y="5084571"/>
            <a:ext cx="11364000" cy="1308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6. Investigate Underperforming Locations:</a:t>
            </a:r>
            <a:endParaRPr sz="2100" b="1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Analyze customer feedback and operational challenges at underperforming Airport and Residential stores to halt declines and stabilize performance.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93D80460-D56B-FDB0-114F-EEE83AE1839A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af16ea9cc_0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g34af16ea9cc_0_0" title="dashboard (1)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975" y="3955750"/>
            <a:ext cx="2396600" cy="19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34af16ea9cc_0_0">
            <a:hlinkClick r:id="rId3"/>
          </p:cNvPr>
          <p:cNvSpPr txBox="1"/>
          <p:nvPr/>
        </p:nvSpPr>
        <p:spPr>
          <a:xfrm>
            <a:off x="469975" y="1847550"/>
            <a:ext cx="2396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g34af16ea9cc_0_0" title="github (1).png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65688" y="1330138"/>
            <a:ext cx="2287675" cy="17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34af16ea9cc_0_0">
            <a:hlinkClick r:id="rId5"/>
          </p:cNvPr>
          <p:cNvSpPr txBox="1"/>
          <p:nvPr/>
        </p:nvSpPr>
        <p:spPr>
          <a:xfrm>
            <a:off x="5072695" y="4652575"/>
            <a:ext cx="2046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34af16ea9cc_0_0">
            <a:hlinkClick r:id="rId7"/>
          </p:cNvPr>
          <p:cNvSpPr txBox="1"/>
          <p:nvPr/>
        </p:nvSpPr>
        <p:spPr>
          <a:xfrm>
            <a:off x="9669263" y="1847550"/>
            <a:ext cx="2287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Documentation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g34af16ea9cc_0_0" title="google-forms (2).png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76950" y="4024225"/>
            <a:ext cx="1872125" cy="1771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g34af16ea9cc_0_0"/>
          <p:cNvCxnSpPr/>
          <p:nvPr/>
        </p:nvCxnSpPr>
        <p:spPr>
          <a:xfrm flipH="1">
            <a:off x="469975" y="3394200"/>
            <a:ext cx="11279100" cy="69600"/>
          </a:xfrm>
          <a:prstGeom prst="straightConnector1">
            <a:avLst/>
          </a:prstGeom>
          <a:noFill/>
          <a:ln w="28575" cap="flat" cmpd="sng">
            <a:solidFill>
              <a:srgbClr val="336EA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241;g34af16ea9cc_0_0"/>
          <p:cNvCxnSpPr>
            <a:stCxn id="233" idx="0"/>
            <a:endCxn id="235" idx="2"/>
          </p:cNvCxnSpPr>
          <p:nvPr/>
        </p:nvCxnSpPr>
        <p:spPr>
          <a:xfrm rot="10800000">
            <a:off x="1668275" y="2355550"/>
            <a:ext cx="0" cy="1600200"/>
          </a:xfrm>
          <a:prstGeom prst="straightConnector1">
            <a:avLst/>
          </a:prstGeom>
          <a:noFill/>
          <a:ln w="28575" cap="flat" cmpd="sng">
            <a:solidFill>
              <a:srgbClr val="0FAB7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2" name="Google Shape;242;g34af16ea9cc_0_0"/>
          <p:cNvCxnSpPr>
            <a:stCxn id="236" idx="2"/>
            <a:endCxn id="237" idx="0"/>
          </p:cNvCxnSpPr>
          <p:nvPr/>
        </p:nvCxnSpPr>
        <p:spPr>
          <a:xfrm flipH="1">
            <a:off x="6096025" y="3101863"/>
            <a:ext cx="13500" cy="1550700"/>
          </a:xfrm>
          <a:prstGeom prst="straightConnector1">
            <a:avLst/>
          </a:prstGeom>
          <a:noFill/>
          <a:ln w="28575" cap="flat" cmpd="sng">
            <a:solidFill>
              <a:srgbClr val="0FAB7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3" name="Google Shape;243;g34af16ea9cc_0_0"/>
          <p:cNvCxnSpPr>
            <a:stCxn id="239" idx="0"/>
            <a:endCxn id="238" idx="2"/>
          </p:cNvCxnSpPr>
          <p:nvPr/>
        </p:nvCxnSpPr>
        <p:spPr>
          <a:xfrm rot="10800000">
            <a:off x="10813013" y="2355325"/>
            <a:ext cx="0" cy="1668900"/>
          </a:xfrm>
          <a:prstGeom prst="straightConnector1">
            <a:avLst/>
          </a:prstGeom>
          <a:noFill/>
          <a:ln w="28575" cap="flat" cmpd="sng">
            <a:solidFill>
              <a:srgbClr val="0FAB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C0CE9CFA-21A8-0D79-98A0-C6A32E201CD5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49f6ed9a7f_0_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349f6ed9a7f_0_74"/>
          <p:cNvSpPr txBox="1"/>
          <p:nvPr/>
        </p:nvSpPr>
        <p:spPr>
          <a:xfrm>
            <a:off x="375450" y="1849875"/>
            <a:ext cx="11441100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ts val="5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5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Dalia Fawzi Noah</a:t>
            </a:r>
            <a:endParaRPr sz="25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5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Sondos Abd El-Razek Ahmad</a:t>
            </a:r>
            <a:endParaRPr sz="25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5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Ahmed Fayez </a:t>
            </a:r>
            <a:r>
              <a:rPr lang="en-US" sz="2500" dirty="0">
                <a:solidFill>
                  <a:srgbClr val="336EA8"/>
                </a:solidFill>
              </a:rPr>
              <a:t>Abdel Monem</a:t>
            </a:r>
            <a:endParaRPr sz="25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5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Malak Ayman </a:t>
            </a:r>
            <a:r>
              <a:rPr lang="en-US" sz="2500" b="0" i="0" u="none" strike="noStrike" cap="none" dirty="0" err="1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Elmarasy</a:t>
            </a:r>
            <a:endParaRPr sz="25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5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Esraa Selim</a:t>
            </a:r>
            <a:endParaRPr sz="25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5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Nada Amin Elgamal</a:t>
            </a:r>
            <a:endParaRPr sz="25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D0031333-B9B6-85BB-52AA-B7BD6FDEE4B4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g34a4403df28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2750"/>
            <a:ext cx="2584200" cy="20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34a4403df28_0_12"/>
          <p:cNvPicPr preferRelativeResize="0"/>
          <p:nvPr/>
        </p:nvPicPr>
        <p:blipFill rotWithShape="1">
          <a:blip r:embed="rId4">
            <a:alphaModFix/>
          </a:blip>
          <a:srcRect t="23218"/>
          <a:stretch/>
        </p:blipFill>
        <p:spPr>
          <a:xfrm>
            <a:off x="9020950" y="252750"/>
            <a:ext cx="3171050" cy="191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34a4403df28_0_12"/>
          <p:cNvSpPr txBox="1"/>
          <p:nvPr/>
        </p:nvSpPr>
        <p:spPr>
          <a:xfrm>
            <a:off x="1930950" y="1249350"/>
            <a:ext cx="83301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lang="en-US" sz="90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90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g34a4403df28_0_12" title="freepik__background__66688 (1).png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l="1625" r="1615"/>
          <a:stretch/>
        </p:blipFill>
        <p:spPr>
          <a:xfrm>
            <a:off x="3120125" y="2715350"/>
            <a:ext cx="5951750" cy="37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2"/>
          <p:cNvSpPr txBox="1"/>
          <p:nvPr/>
        </p:nvSpPr>
        <p:spPr>
          <a:xfrm>
            <a:off x="375450" y="1849875"/>
            <a:ext cx="11441100" cy="29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5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Toys Co. is a fictitious retail chain company in Mexico that wants to analyze its sales data from January 2022 to September 2023 to identify trends, optimize inventory, and improve decision-making.</a:t>
            </a:r>
            <a:endParaRPr sz="25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5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The project aims to uncover insights such as top-performing products, seasonal trends, store performance, and forecast sales for the next two months to support strategic planning.</a:t>
            </a:r>
            <a:endParaRPr sz="2500" b="0" i="0" u="none" strike="noStrike" cap="none" dirty="0">
              <a:solidFill>
                <a:srgbClr val="6748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2"/>
          <p:cNvSpPr txBox="1"/>
          <p:nvPr/>
        </p:nvSpPr>
        <p:spPr>
          <a:xfrm>
            <a:off x="3711300" y="581950"/>
            <a:ext cx="47694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Project Description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918d07ab7_0_14"/>
          <p:cNvSpPr txBox="1">
            <a:spLocks noGrp="1"/>
          </p:cNvSpPr>
          <p:nvPr>
            <p:ph type="sldNum" idx="12"/>
          </p:nvPr>
        </p:nvSpPr>
        <p:spPr>
          <a:xfrm>
            <a:off x="7127800" y="58972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34918d07ab7_0_14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/>
              <a:t>3</a:t>
            </a:fld>
            <a:endParaRPr sz="1200"/>
          </a:p>
        </p:txBody>
      </p:sp>
      <p:sp>
        <p:nvSpPr>
          <p:cNvPr id="125" name="Google Shape;125;g34918d07ab7_0_14"/>
          <p:cNvSpPr txBox="1"/>
          <p:nvPr/>
        </p:nvSpPr>
        <p:spPr>
          <a:xfrm>
            <a:off x="375450" y="1849875"/>
            <a:ext cx="11441100" cy="43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Using SMART criteria (Specific, Measurable, Achievable, Relevant, Time-bound) to refine objectives</a:t>
            </a:r>
            <a:r>
              <a:rPr lang="en-US" sz="2100" b="1" i="0" u="none" strike="noStrike" cap="none" dirty="0">
                <a:solidFill>
                  <a:srgbClr val="67483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100" b="1" i="0" u="none" strike="noStrike" cap="none" dirty="0">
              <a:solidFill>
                <a:srgbClr val="67483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Analyze sales trends to identify seasonal patterns and optimize promotional strategies.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Identify the top 10 products by sales revenue and profit to prioritize marketing and inventory efforts.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Compare location performance by evaluating revenue contributions across regions to improve strategies.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Examine inventory levels to identify overstocked and high-demand items for better management.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Review product categories to focus on high-performing segments and improve weaker ones.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16;p12">
            <a:extLst>
              <a:ext uri="{FF2B5EF4-FFF2-40B4-BE49-F238E27FC236}">
                <a16:creationId xmlns:a16="http://schemas.microsoft.com/office/drawing/2014/main" id="{4CFBAC36-D73F-66B9-7F32-E183425D9619}"/>
              </a:ext>
            </a:extLst>
          </p:cNvPr>
          <p:cNvSpPr txBox="1"/>
          <p:nvPr/>
        </p:nvSpPr>
        <p:spPr>
          <a:xfrm>
            <a:off x="3711300" y="581950"/>
            <a:ext cx="47694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i="0" u="none" strike="noStrike" cap="none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Project Objective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af16ea9cc_0_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4af16ea9cc_0_17"/>
          <p:cNvSpPr txBox="1"/>
          <p:nvPr/>
        </p:nvSpPr>
        <p:spPr>
          <a:xfrm>
            <a:off x="375450" y="1849875"/>
            <a:ext cx="11441100" cy="4450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100" b="1" dirty="0">
                <a:solidFill>
                  <a:srgbClr val="0FAB7D"/>
                </a:solidFill>
              </a:rPr>
              <a:t>Comprehensive Analysis</a:t>
            </a:r>
            <a:r>
              <a:rPr lang="en-US" sz="2100" dirty="0">
                <a:solidFill>
                  <a:srgbClr val="0FAB7D"/>
                </a:solidFill>
              </a:rPr>
              <a:t>:</a:t>
            </a:r>
            <a:r>
              <a:rPr lang="en-US" sz="2100" dirty="0">
                <a:solidFill>
                  <a:srgbClr val="336EA8"/>
                </a:solidFill>
              </a:rPr>
              <a:t> </a:t>
            </a:r>
            <a:endParaRPr sz="2100" dirty="0">
              <a:solidFill>
                <a:srgbClr val="336EA8"/>
              </a:solidFill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100" dirty="0">
                <a:solidFill>
                  <a:srgbClr val="336EA8"/>
                </a:solidFill>
              </a:rPr>
              <a:t>The project delivers a comprehensive analysis, encompassing overall sales and </a:t>
            </a:r>
            <a:br>
              <a:rPr lang="en-US" sz="2100" dirty="0">
                <a:solidFill>
                  <a:srgbClr val="336EA8"/>
                </a:solidFill>
              </a:rPr>
            </a:br>
            <a:r>
              <a:rPr lang="en-US" sz="2100" dirty="0">
                <a:solidFill>
                  <a:srgbClr val="336EA8"/>
                </a:solidFill>
              </a:rPr>
              <a:t>profit trends, category-specific insights, and regional performance.</a:t>
            </a:r>
            <a:endParaRPr sz="2100" dirty="0">
              <a:solidFill>
                <a:srgbClr val="336EA8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100" b="1" dirty="0">
                <a:solidFill>
                  <a:srgbClr val="0FAB7D"/>
                </a:solidFill>
              </a:rPr>
              <a:t>Actionable Recommendations:</a:t>
            </a:r>
            <a:r>
              <a:rPr lang="en-US" sz="2100" dirty="0">
                <a:solidFill>
                  <a:srgbClr val="336EA8"/>
                </a:solidFill>
              </a:rPr>
              <a:t> </a:t>
            </a:r>
            <a:endParaRPr sz="2100" dirty="0">
              <a:solidFill>
                <a:srgbClr val="336EA8"/>
              </a:solidFill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100" dirty="0">
                <a:solidFill>
                  <a:srgbClr val="336EA8"/>
                </a:solidFill>
              </a:rPr>
              <a:t>It doesn't just present data; it provides specific, prioritized recommendations to improve the business.</a:t>
            </a:r>
            <a:endParaRPr sz="2100" dirty="0">
              <a:solidFill>
                <a:srgbClr val="336EA8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100" b="1" dirty="0">
                <a:solidFill>
                  <a:srgbClr val="0FAB7D"/>
                </a:solidFill>
              </a:rPr>
              <a:t>Interactive and Customizable Dashboard:</a:t>
            </a:r>
            <a:r>
              <a:rPr lang="en-US" sz="2100" dirty="0">
                <a:solidFill>
                  <a:srgbClr val="336EA8"/>
                </a:solidFill>
              </a:rPr>
              <a:t> </a:t>
            </a: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100" dirty="0">
                <a:solidFill>
                  <a:srgbClr val="336EA8"/>
                </a:solidFill>
              </a:rPr>
              <a:t>The dashboard is designed to be highly interactive, allowing users to dynamically analyze the data based on different metrics.</a:t>
            </a:r>
            <a:br>
              <a:rPr lang="en-US" sz="2100" dirty="0">
                <a:solidFill>
                  <a:srgbClr val="336EA8"/>
                </a:solidFill>
              </a:rPr>
            </a:br>
            <a:r>
              <a:rPr lang="en-US" sz="2100" dirty="0">
                <a:solidFill>
                  <a:srgbClr val="336EA8"/>
                </a:solidFill>
              </a:rPr>
              <a:t>Charts can be easily adjusted to display units, sales, or profits through a user-friendly </a:t>
            </a:r>
            <a:br>
              <a:rPr lang="en-US" sz="2100" dirty="0">
                <a:solidFill>
                  <a:srgbClr val="336EA8"/>
                </a:solidFill>
              </a:rPr>
            </a:br>
            <a:r>
              <a:rPr lang="en-US" sz="2100" dirty="0">
                <a:solidFill>
                  <a:srgbClr val="336EA8"/>
                </a:solidFill>
              </a:rPr>
              <a:t>drop-down menu, providing tailored insights based on specific needs, also features a dynamic year filter that automatically updates with new data, ensuring ongoing utility.</a:t>
            </a:r>
          </a:p>
        </p:txBody>
      </p:sp>
      <p:sp>
        <p:nvSpPr>
          <p:cNvPr id="132" name="Google Shape;132;g34af16ea9cc_0_17"/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What makes this project stands out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918d07ab7_0_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34918d07ab7_0_38"/>
          <p:cNvSpPr txBox="1"/>
          <p:nvPr/>
        </p:nvSpPr>
        <p:spPr>
          <a:xfrm>
            <a:off x="375450" y="1849875"/>
            <a:ext cx="11441100" cy="4478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Data Source:</a:t>
            </a:r>
            <a:r>
              <a:rPr lang="en-US" sz="2100" b="1" i="0" u="none" strike="noStrike" cap="none" dirty="0">
                <a:solidFill>
                  <a:srgbClr val="0FAB7D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100" b="0" i="0" u="sng" strike="noStrike" cap="none" dirty="0">
                <a:solidFill>
                  <a:srgbClr val="D7B11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Maven Analytics Dataset</a:t>
            </a:r>
            <a:endParaRPr sz="2100" b="0" i="0" u="sng" strike="noStrike" cap="none" dirty="0">
              <a:solidFill>
                <a:srgbClr val="D7B11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Tools Used: 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Python, SQL, and Tableau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Data Structure: 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Details are provided in the slide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1800"/>
              <a:buFont typeface="Arial"/>
              <a:buChar char="●"/>
            </a:pPr>
            <a:r>
              <a:rPr lang="en-US" sz="21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Data Analysis Strategy: 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Descriptive analysis</a:t>
            </a:r>
            <a:endParaRPr sz="2100" b="1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1. Collect Data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2. Clean and Prepare Data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3. Exploratory Data Analysis (EDA)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4. Generate Insights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5. Report and Visualize</a:t>
            </a:r>
            <a:endParaRPr sz="1800" b="1" i="0" u="none" strike="noStrike" cap="none" dirty="0">
              <a:solidFill>
                <a:srgbClr val="0FAB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97D6DF45-EA63-8878-E6CE-4ECAD63FCC18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918d07ab7_0_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g34918d07ab7_0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52550" y="1648170"/>
            <a:ext cx="6482775" cy="4506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7;g34918d07ab7_0_76">
            <a:extLst>
              <a:ext uri="{FF2B5EF4-FFF2-40B4-BE49-F238E27FC236}">
                <a16:creationId xmlns:a16="http://schemas.microsoft.com/office/drawing/2014/main" id="{E6609973-F51B-2FD2-8F18-9EE951731044}"/>
              </a:ext>
            </a:extLst>
          </p:cNvPr>
          <p:cNvSpPr txBox="1"/>
          <p:nvPr/>
        </p:nvSpPr>
        <p:spPr>
          <a:xfrm>
            <a:off x="375450" y="1849875"/>
            <a:ext cx="5177100" cy="435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marR="0" lvl="0" indent="0" algn="l" rtl="0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Our dataset consists of four tables,</a:t>
            </a:r>
            <a:br>
              <a:rPr lang="en-US" sz="20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as outlined in the ERD:</a:t>
            </a:r>
          </a:p>
          <a:p>
            <a:pPr marL="25400" marR="0" lvl="0" indent="-12700" algn="l" rtl="0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0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Stores Table: </a:t>
            </a: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5 columns, 50 rows</a:t>
            </a:r>
          </a:p>
          <a:p>
            <a:pPr marL="25400" marR="0" lvl="0" indent="-12700" algn="l" rtl="0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0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Sales Table: </a:t>
            </a: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5 columns,</a:t>
            </a:r>
            <a:b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	829,262 rows</a:t>
            </a:r>
          </a:p>
          <a:p>
            <a:pPr marL="25400" marR="0" lvl="0" indent="-12700" algn="l" rtl="0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0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Inventory Table: </a:t>
            </a: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3 columns,</a:t>
            </a:r>
            <a:b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	1,593 rows                                   </a:t>
            </a:r>
          </a:p>
          <a:p>
            <a:pPr marL="25400" marR="0" lvl="0" indent="-12700" algn="l" rtl="0">
              <a:lnSpc>
                <a:spcPct val="138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20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Products Table: </a:t>
            </a:r>
            <a:r>
              <a:rPr lang="en-US" sz="20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5 columns, 35 rows</a:t>
            </a:r>
            <a:endParaRPr lang="en-US" sz="2000" b="1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32;g34af16ea9cc_0_17">
            <a:extLst>
              <a:ext uri="{FF2B5EF4-FFF2-40B4-BE49-F238E27FC236}">
                <a16:creationId xmlns:a16="http://schemas.microsoft.com/office/drawing/2014/main" id="{FF06CC18-9B67-4529-3B2A-4D2A81735B02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Data Structure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918d07ab7_0_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34918d07ab7_0_76"/>
          <p:cNvSpPr txBox="1"/>
          <p:nvPr/>
        </p:nvSpPr>
        <p:spPr>
          <a:xfrm>
            <a:off x="375450" y="1849875"/>
            <a:ext cx="11441100" cy="437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1. Declining Sales and Profit:</a:t>
            </a: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Sales decreased by 6.7% (from $7.5M to $7.0M)</a:t>
            </a:r>
            <a:b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and profit decreased by 18.2% (from $2.2M to $1.8M).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2. Category Insights:</a:t>
            </a:r>
            <a:endParaRPr sz="2100" b="1" i="0" u="none" strike="noStrike" cap="none" dirty="0">
              <a:solidFill>
                <a:srgbClr val="0FAB7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2100"/>
              <a:buFont typeface="Arial"/>
              <a:buChar char="●"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Toys remained the top sales category, contributing $2.3M in 2023, despite a $0.5M decline.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2100"/>
              <a:buFont typeface="Arial"/>
              <a:buChar char="●"/>
            </a:pP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Art &amp; Crafts doubled its sales to $1.8M, rising from the smallest to the second-largest category.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rgbClr val="0FAB7D"/>
                </a:solidFill>
                <a:latin typeface="Arial"/>
                <a:ea typeface="Arial"/>
                <a:cs typeface="Arial"/>
                <a:sym typeface="Arial"/>
              </a:rPr>
              <a:t>3. Regional Dominance: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Downtown locations consistently outperformed, contributing 56% </a:t>
            </a:r>
            <a:b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of total sales in 2022 and increasing to 57% of total sales in 2023.</a:t>
            </a:r>
            <a:endParaRPr sz="2100" b="1" i="0" u="none" strike="noStrike" cap="none" dirty="0">
              <a:solidFill>
                <a:srgbClr val="0FAB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ACC9EFEE-6BE4-66B3-B80F-B692C265014E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Key Observations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918d07ab7_0_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34918d07ab7_0_87"/>
          <p:cNvSpPr txBox="1"/>
          <p:nvPr/>
        </p:nvSpPr>
        <p:spPr>
          <a:xfrm>
            <a:off x="375450" y="120336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FAB7D"/>
                </a:solidFill>
                <a:latin typeface="Calibri"/>
                <a:ea typeface="Calibri"/>
                <a:cs typeface="Calibri"/>
                <a:sym typeface="Calibri"/>
              </a:rPr>
              <a:t>Sales by Category</a:t>
            </a:r>
            <a:endParaRPr sz="3000" b="1" i="0" u="none" strike="noStrike" cap="none">
              <a:solidFill>
                <a:srgbClr val="0FA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34918d07ab7_0_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050" y="3946963"/>
            <a:ext cx="2743199" cy="22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34918d07ab7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43275" y="3946963"/>
            <a:ext cx="2743199" cy="22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4918d07ab7_0_87"/>
          <p:cNvSpPr txBox="1"/>
          <p:nvPr/>
        </p:nvSpPr>
        <p:spPr>
          <a:xfrm>
            <a:off x="375450" y="1849875"/>
            <a:ext cx="5720700" cy="219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2100"/>
              <a:buFont typeface="Arial"/>
              <a:buChar char="●"/>
            </a:pP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Toys: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$2.8M → $2.3M </a:t>
            </a:r>
            <a:b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(still on top despite a $0.5M drop)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2100"/>
              <a:buFont typeface="Arial"/>
              <a:buChar char="●"/>
            </a:pP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Art &amp; Crafts: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$0.9M → $1.8M </a:t>
            </a:r>
            <a:b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(Sales doubled, now second-largest category)</a:t>
            </a:r>
            <a:endParaRPr sz="2100" b="1" i="0" u="none" strike="noStrike" cap="none" dirty="0">
              <a:solidFill>
                <a:srgbClr val="0FAB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34918d07ab7_0_87"/>
          <p:cNvSpPr txBox="1"/>
          <p:nvPr/>
        </p:nvSpPr>
        <p:spPr>
          <a:xfrm>
            <a:off x="7027575" y="1203375"/>
            <a:ext cx="3261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FAB7D"/>
                </a:solidFill>
                <a:latin typeface="Calibri"/>
                <a:ea typeface="Calibri"/>
                <a:cs typeface="Calibri"/>
                <a:sym typeface="Calibri"/>
              </a:rPr>
              <a:t>Profit by Category</a:t>
            </a:r>
            <a:endParaRPr sz="3000" b="1" i="0" u="none" strike="noStrike" cap="none">
              <a:solidFill>
                <a:srgbClr val="0FA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34918d07ab7_0_87"/>
          <p:cNvSpPr txBox="1"/>
          <p:nvPr/>
        </p:nvSpPr>
        <p:spPr>
          <a:xfrm>
            <a:off x="6276125" y="1849875"/>
            <a:ext cx="5720700" cy="219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2100"/>
              <a:buFont typeface="Arial"/>
              <a:buChar char="●"/>
            </a:pP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Electronics: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$674.4K → $327K</a:t>
            </a:r>
            <a:b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(Significant decline to be third)</a:t>
            </a:r>
            <a:endParaRPr sz="2100" b="0" i="0" u="none" strike="noStrike" cap="none" dirty="0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6EA8"/>
              </a:buClr>
              <a:buSzPts val="2100"/>
              <a:buFont typeface="Arial"/>
              <a:buChar char="●"/>
            </a:pPr>
            <a:r>
              <a:rPr lang="en-US" sz="2100" b="1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Art &amp; Crafts:</a:t>
            </a: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$272.9K → $480.4K</a:t>
            </a:r>
            <a:b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b="0" i="0" u="none" strike="noStrike" cap="none" dirty="0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(From the second-lowest category to the highest in consumer demand)</a:t>
            </a:r>
            <a:endParaRPr sz="2100" b="1" i="0" u="none" strike="noStrike" cap="none" dirty="0">
              <a:solidFill>
                <a:srgbClr val="0FAB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g34918d07ab7_0_8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80800" y="3946963"/>
            <a:ext cx="2743199" cy="22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34918d07ab7_0_8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84625" y="3946963"/>
            <a:ext cx="2712200" cy="22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4DA5F6EE-94FF-B136-E26F-D59966066615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 dirty="0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Key Findings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918d07ab7_0_2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g34918d07ab7_0_2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750" y="3550850"/>
            <a:ext cx="5608399" cy="28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34918d07ab7_0_2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0075" y="3550850"/>
            <a:ext cx="5469351" cy="27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34918d07ab7_0_230"/>
          <p:cNvSpPr txBox="1"/>
          <p:nvPr/>
        </p:nvSpPr>
        <p:spPr>
          <a:xfrm>
            <a:off x="375450" y="1203363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FAB7D"/>
                </a:solidFill>
                <a:latin typeface="Calibri"/>
                <a:ea typeface="Calibri"/>
                <a:cs typeface="Calibri"/>
                <a:sym typeface="Calibri"/>
              </a:rPr>
              <a:t>Top Products</a:t>
            </a:r>
            <a:endParaRPr sz="3000" b="1" i="0" u="none" strike="noStrike" cap="none">
              <a:solidFill>
                <a:srgbClr val="0FAB7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34918d07ab7_0_230"/>
          <p:cNvSpPr txBox="1"/>
          <p:nvPr/>
        </p:nvSpPr>
        <p:spPr>
          <a:xfrm>
            <a:off x="375450" y="1849875"/>
            <a:ext cx="113640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By Sales: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336EA8"/>
              </a:buClr>
              <a:buSzPts val="1600"/>
              <a:buFont typeface="Arial"/>
              <a:buChar char="●"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2022: Lego Bricks ($1.33M)</a:t>
            </a:r>
            <a:r>
              <a:rPr lang="en-US" sz="2100">
                <a:solidFill>
                  <a:srgbClr val="336EA8"/>
                </a:solidFill>
              </a:rPr>
              <a:t> → 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Colorbuds ($1.12M) </a:t>
            </a:r>
            <a:r>
              <a:rPr lang="en-US" sz="2100">
                <a:solidFill>
                  <a:srgbClr val="336EA8"/>
                </a:solidFill>
              </a:rPr>
              <a:t>→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Action Figures ($592.2K)</a:t>
            </a:r>
            <a:endParaRPr sz="2100" b="0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336EA8"/>
              </a:buClr>
              <a:buSzPts val="1600"/>
              <a:buFont typeface="Arial"/>
              <a:buChar char="●"/>
            </a:pP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2023: Lego Bricks ($1.05M)</a:t>
            </a:r>
            <a:r>
              <a:rPr lang="en-US" sz="2100">
                <a:solidFill>
                  <a:srgbClr val="336EA8"/>
                </a:solidFill>
              </a:rPr>
              <a:t> →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Magic Sand ($868.8K)</a:t>
            </a:r>
            <a:r>
              <a:rPr lang="en-US" sz="2100">
                <a:solidFill>
                  <a:srgbClr val="336EA8"/>
                </a:solidFill>
              </a:rPr>
              <a:t> →</a:t>
            </a:r>
            <a:r>
              <a:rPr lang="en-US" sz="2100" b="0" i="0" u="none" strike="noStrike" cap="none">
                <a:solidFill>
                  <a:srgbClr val="336EA8"/>
                </a:solidFill>
                <a:latin typeface="Arial"/>
                <a:ea typeface="Arial"/>
                <a:cs typeface="Arial"/>
                <a:sym typeface="Arial"/>
              </a:rPr>
              <a:t> Colorbuds ($437.0K)</a:t>
            </a:r>
            <a:endParaRPr sz="2100" b="1" i="0" u="none" strike="noStrike" cap="none">
              <a:solidFill>
                <a:srgbClr val="336EA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2;g34af16ea9cc_0_17">
            <a:extLst>
              <a:ext uri="{FF2B5EF4-FFF2-40B4-BE49-F238E27FC236}">
                <a16:creationId xmlns:a16="http://schemas.microsoft.com/office/drawing/2014/main" id="{BBFBC68B-CED3-C09A-E057-1FC5162FBDCB}"/>
              </a:ext>
            </a:extLst>
          </p:cNvPr>
          <p:cNvSpPr txBox="1"/>
          <p:nvPr/>
        </p:nvSpPr>
        <p:spPr>
          <a:xfrm>
            <a:off x="2280200" y="581950"/>
            <a:ext cx="7631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en-US" sz="3500" b="1">
                <a:solidFill>
                  <a:srgbClr val="047954"/>
                </a:solidFill>
                <a:latin typeface="Calibri"/>
                <a:ea typeface="Calibri"/>
                <a:cs typeface="Calibri"/>
                <a:sym typeface="Calibri"/>
              </a:rPr>
              <a:t>Key Findings</a:t>
            </a:r>
            <a:endParaRPr sz="3500" b="1" i="0" u="none" strike="noStrike" cap="none" dirty="0">
              <a:solidFill>
                <a:srgbClr val="0479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1029</Words>
  <Application>Microsoft Office PowerPoint</Application>
  <PresentationFormat>Widescreen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SAMA</dc:creator>
  <cp:lastModifiedBy>احمد فايز عبدالمنعم محمد عبدالله</cp:lastModifiedBy>
  <cp:revision>9</cp:revision>
  <dcterms:created xsi:type="dcterms:W3CDTF">2024-03-14T10:03:54Z</dcterms:created>
  <dcterms:modified xsi:type="dcterms:W3CDTF">2025-04-11T12:56:59Z</dcterms:modified>
</cp:coreProperties>
</file>