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1003" y="1999092"/>
            <a:ext cx="4226944" cy="1646302"/>
          </a:xfrm>
        </p:spPr>
        <p:txBody>
          <a:bodyPr/>
          <a:lstStyle/>
          <a:p>
            <a:r>
              <a:rPr lang="en-US" sz="8000" dirty="0" smtClean="0"/>
              <a:t>Week 3</a:t>
            </a:r>
            <a:endParaRPr lang="en-US" sz="8000" dirty="0"/>
          </a:p>
        </p:txBody>
      </p:sp>
    </p:spTree>
    <p:extLst>
      <p:ext uri="{BB962C8B-B14F-4D97-AF65-F5344CB8AC3E}">
        <p14:creationId xmlns:p14="http://schemas.microsoft.com/office/powerpoint/2010/main" val="132710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022" y="238527"/>
            <a:ext cx="10670875" cy="4708981"/>
          </a:xfrm>
          <a:prstGeom prst="rect">
            <a:avLst/>
          </a:prstGeom>
        </p:spPr>
        <p:txBody>
          <a:bodyPr wrap="square">
            <a:spAutoFit/>
          </a:bodyPr>
          <a:lstStyle/>
          <a:p>
            <a:r>
              <a:rPr lang="en-US" sz="4000" b="1" dirty="0"/>
              <a:t>Introduction</a:t>
            </a:r>
            <a:r>
              <a:rPr lang="en-US" sz="4000" b="1" dirty="0" smtClean="0"/>
              <a:t>:</a:t>
            </a:r>
            <a:endParaRPr lang="ar-EG" sz="4000" b="1" dirty="0" smtClean="0"/>
          </a:p>
          <a:p>
            <a:endParaRPr lang="en-US" sz="3200" dirty="0"/>
          </a:p>
          <a:p>
            <a:r>
              <a:rPr lang="en-US" sz="2800" dirty="0"/>
              <a:t>In this presentation, we showcase our use of </a:t>
            </a:r>
            <a:r>
              <a:rPr lang="en-US" sz="2800" b="1" dirty="0"/>
              <a:t>forecasting</a:t>
            </a:r>
            <a:r>
              <a:rPr lang="en-US" sz="2800" dirty="0"/>
              <a:t> in </a:t>
            </a:r>
            <a:r>
              <a:rPr lang="en-US" sz="2800" b="1" dirty="0"/>
              <a:t>Tableau</a:t>
            </a:r>
            <a:r>
              <a:rPr lang="en-US" sz="2800" dirty="0"/>
              <a:t> to analyze and predict trends over a </a:t>
            </a:r>
            <a:r>
              <a:rPr lang="en-US" sz="2800" b="1" dirty="0"/>
              <a:t>two-month </a:t>
            </a:r>
            <a:endParaRPr lang="ar-EG" sz="2800" b="1" dirty="0" smtClean="0"/>
          </a:p>
          <a:p>
            <a:r>
              <a:rPr lang="en-US" sz="2800" b="1" dirty="0" smtClean="0"/>
              <a:t>period</a:t>
            </a:r>
            <a:r>
              <a:rPr lang="en-US" sz="2800" dirty="0"/>
              <a:t>. By leveraging Tableau’s advanced forecasting </a:t>
            </a:r>
            <a:endParaRPr lang="ar-EG" sz="2800" dirty="0" smtClean="0"/>
          </a:p>
          <a:p>
            <a:r>
              <a:rPr lang="en-US" sz="2800" dirty="0" smtClean="0"/>
              <a:t>techniques</a:t>
            </a:r>
            <a:r>
              <a:rPr lang="en-US" sz="2800" dirty="0"/>
              <a:t>, we generated insightful visualizations to identify patterns and make data-driven decisions. Our approach focuses on utilizing historical data to create accurate short-term forecasts, helping to enhance strategic planning and performance evaluation</a:t>
            </a:r>
            <a:r>
              <a:rPr lang="en-US" sz="3200" dirty="0"/>
              <a:t>.</a:t>
            </a:r>
          </a:p>
        </p:txBody>
      </p:sp>
    </p:spTree>
    <p:extLst>
      <p:ext uri="{BB962C8B-B14F-4D97-AF65-F5344CB8AC3E}">
        <p14:creationId xmlns:p14="http://schemas.microsoft.com/office/powerpoint/2010/main" val="108778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24" y="102889"/>
            <a:ext cx="9167003" cy="2677656"/>
          </a:xfrm>
          <a:prstGeom prst="rect">
            <a:avLst/>
          </a:prstGeom>
        </p:spPr>
        <p:txBody>
          <a:bodyPr wrap="square">
            <a:spAutoFit/>
          </a:bodyPr>
          <a:lstStyle/>
          <a:p>
            <a:r>
              <a:rPr lang="en-US" sz="2400" b="1" dirty="0" smtClean="0"/>
              <a:t>Q1:</a:t>
            </a:r>
            <a:r>
              <a:rPr lang="en-US" sz="2400" dirty="0" smtClean="0"/>
              <a:t>what </a:t>
            </a:r>
            <a:r>
              <a:rPr lang="en-US" sz="2400" dirty="0"/>
              <a:t>is the forecasted unit sales for the next two months (October and November 2023)? Additionally, what is the expected percentage increase or decrease in unit sales compared to the last month (September 2023</a:t>
            </a:r>
            <a:r>
              <a:rPr lang="en-US" sz="2400" dirty="0" smtClean="0"/>
              <a:t>)?</a:t>
            </a:r>
          </a:p>
          <a:p>
            <a:endParaRPr lang="en-US" sz="2400" dirty="0"/>
          </a:p>
          <a:p>
            <a:r>
              <a:rPr lang="en-US" sz="2400" b="1" dirty="0">
                <a:solidFill>
                  <a:srgbClr val="002060"/>
                </a:solidFill>
              </a:rPr>
              <a:t>Result: </a:t>
            </a:r>
            <a:r>
              <a:rPr lang="en-US" sz="2400" dirty="0">
                <a:solidFill>
                  <a:srgbClr val="002060"/>
                </a:solidFill>
              </a:rPr>
              <a:t>The forecasting shows increasing by 5.2% in unit sales comparing to the last month (September).</a:t>
            </a:r>
          </a:p>
        </p:txBody>
      </p:sp>
      <p:pic>
        <p:nvPicPr>
          <p:cNvPr id="4" name="Picture 3"/>
          <p:cNvPicPr>
            <a:picLocks noChangeAspect="1"/>
          </p:cNvPicPr>
          <p:nvPr/>
        </p:nvPicPr>
        <p:blipFill>
          <a:blip r:embed="rId2"/>
          <a:stretch>
            <a:fillRect/>
          </a:stretch>
        </p:blipFill>
        <p:spPr>
          <a:xfrm>
            <a:off x="0" y="3017520"/>
            <a:ext cx="9998015" cy="3840480"/>
          </a:xfrm>
          <a:prstGeom prst="rect">
            <a:avLst/>
          </a:prstGeom>
        </p:spPr>
      </p:pic>
    </p:spTree>
    <p:extLst>
      <p:ext uri="{BB962C8B-B14F-4D97-AF65-F5344CB8AC3E}">
        <p14:creationId xmlns:p14="http://schemas.microsoft.com/office/powerpoint/2010/main" val="403490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9798"/>
            <a:ext cx="9920377" cy="6370975"/>
          </a:xfrm>
          <a:prstGeom prst="rect">
            <a:avLst/>
          </a:prstGeom>
        </p:spPr>
        <p:txBody>
          <a:bodyPr wrap="square">
            <a:spAutoFit/>
          </a:bodyPr>
          <a:lstStyle/>
          <a:p>
            <a:r>
              <a:rPr lang="en-US" sz="2400" b="1" dirty="0" smtClean="0">
                <a:latin typeface="+mj-lt"/>
              </a:rPr>
              <a:t>Q2:</a:t>
            </a:r>
            <a:r>
              <a:rPr lang="en-US" sz="2400" dirty="0" smtClean="0">
                <a:latin typeface="+mj-lt"/>
              </a:rPr>
              <a:t>What </a:t>
            </a:r>
            <a:r>
              <a:rPr lang="en-US" sz="2400" dirty="0">
                <a:latin typeface="+mj-lt"/>
              </a:rPr>
              <a:t>is the forecasted revenue  for the top 5 best-selling products for the </a:t>
            </a:r>
            <a:r>
              <a:rPr lang="en-US" sz="2400" dirty="0" smtClean="0">
                <a:latin typeface="+mj-lt"/>
              </a:rPr>
              <a:t>next two </a:t>
            </a:r>
            <a:r>
              <a:rPr lang="en-US" sz="2400" dirty="0">
                <a:latin typeface="+mj-lt"/>
              </a:rPr>
              <a:t>months(October and November ,2023</a:t>
            </a:r>
            <a:r>
              <a:rPr lang="en-US" sz="2400" dirty="0" smtClean="0">
                <a:latin typeface="+mj-lt"/>
              </a:rPr>
              <a:t>)?</a:t>
            </a:r>
          </a:p>
          <a:p>
            <a:endParaRPr lang="en-US" sz="2400" dirty="0" smtClean="0">
              <a:latin typeface="+mj-lt"/>
            </a:endParaRPr>
          </a:p>
          <a:p>
            <a:r>
              <a:rPr lang="en-US" sz="2400" b="1" dirty="0" smtClean="0">
                <a:solidFill>
                  <a:srgbClr val="002060"/>
                </a:solidFill>
                <a:latin typeface="+mj-lt"/>
              </a:rPr>
              <a:t>Results: </a:t>
            </a:r>
            <a:r>
              <a:rPr lang="en-US" sz="2400" dirty="0" smtClean="0">
                <a:solidFill>
                  <a:srgbClr val="002060"/>
                </a:solidFill>
                <a:latin typeface="+mj-lt"/>
              </a:rPr>
              <a:t>Lego bricks The </a:t>
            </a:r>
            <a:r>
              <a:rPr lang="en-US" sz="2400" dirty="0">
                <a:solidFill>
                  <a:srgbClr val="002060"/>
                </a:solidFill>
                <a:latin typeface="+mj-lt"/>
              </a:rPr>
              <a:t>forecasting shows increasing (15.7%) in October and November 2023 comparing to September  2023 (the previous month</a:t>
            </a:r>
            <a:r>
              <a:rPr lang="en-US" sz="2400" dirty="0" smtClean="0">
                <a:solidFill>
                  <a:srgbClr val="002060"/>
                </a:solidFill>
                <a:latin typeface="+mj-lt"/>
              </a:rPr>
              <a:t>).</a:t>
            </a:r>
          </a:p>
          <a:p>
            <a:pPr marL="285750" indent="-285750">
              <a:buFontTx/>
              <a:buChar char="-"/>
            </a:pPr>
            <a:r>
              <a:rPr lang="en-US" sz="2400" dirty="0" smtClean="0">
                <a:solidFill>
                  <a:srgbClr val="002060"/>
                </a:solidFill>
                <a:latin typeface="+mj-lt"/>
              </a:rPr>
              <a:t>Magic Sand The </a:t>
            </a:r>
            <a:r>
              <a:rPr lang="en-US" sz="2400" dirty="0">
                <a:solidFill>
                  <a:srgbClr val="002060"/>
                </a:solidFill>
                <a:latin typeface="+mj-lt"/>
              </a:rPr>
              <a:t>forecasting shows increasing (7.18%) in October and November 2023 comparing to September  2023 (the previous month) </a:t>
            </a:r>
            <a:endParaRPr lang="en-US" sz="2400" dirty="0" smtClean="0">
              <a:solidFill>
                <a:srgbClr val="002060"/>
              </a:solidFill>
              <a:latin typeface="+mj-lt"/>
            </a:endParaRPr>
          </a:p>
          <a:p>
            <a:pPr marL="285750" indent="-285750">
              <a:buFontTx/>
              <a:buChar char="-"/>
            </a:pPr>
            <a:r>
              <a:rPr lang="en-US" sz="2400" dirty="0" smtClean="0">
                <a:solidFill>
                  <a:srgbClr val="002060"/>
                </a:solidFill>
                <a:latin typeface="+mj-lt"/>
              </a:rPr>
              <a:t>Color buds The </a:t>
            </a:r>
            <a:r>
              <a:rPr lang="en-US" sz="2400" dirty="0">
                <a:solidFill>
                  <a:srgbClr val="002060"/>
                </a:solidFill>
                <a:latin typeface="+mj-lt"/>
              </a:rPr>
              <a:t>forecasting shows increasing (8.6%) in October and (4.7%) in November 2023 comparing to September  2023 (the previous month</a:t>
            </a:r>
            <a:r>
              <a:rPr lang="en-US" sz="2400" dirty="0" smtClean="0">
                <a:solidFill>
                  <a:srgbClr val="002060"/>
                </a:solidFill>
                <a:latin typeface="+mj-lt"/>
              </a:rPr>
              <a:t>).</a:t>
            </a:r>
          </a:p>
          <a:p>
            <a:pPr marL="285750" indent="-285750">
              <a:buFontTx/>
              <a:buChar char="-"/>
            </a:pPr>
            <a:r>
              <a:rPr lang="en-US" sz="2400" dirty="0" smtClean="0">
                <a:solidFill>
                  <a:srgbClr val="002060"/>
                </a:solidFill>
                <a:latin typeface="+mj-lt"/>
              </a:rPr>
              <a:t>Rubik's cube The </a:t>
            </a:r>
            <a:r>
              <a:rPr lang="en-US" sz="2400" dirty="0">
                <a:solidFill>
                  <a:srgbClr val="002060"/>
                </a:solidFill>
                <a:latin typeface="+mj-lt"/>
              </a:rPr>
              <a:t>forecasting shows increasing (22%) in October and November 2023 comparing to September  2023 (the previous month</a:t>
            </a:r>
            <a:r>
              <a:rPr lang="en-US" sz="2400" dirty="0" smtClean="0">
                <a:solidFill>
                  <a:srgbClr val="002060"/>
                </a:solidFill>
                <a:latin typeface="+mj-lt"/>
              </a:rPr>
              <a:t>).</a:t>
            </a:r>
          </a:p>
          <a:p>
            <a:pPr marL="285750" indent="-285750">
              <a:buFontTx/>
              <a:buChar char="-"/>
            </a:pPr>
            <a:r>
              <a:rPr lang="en-US" sz="2400" dirty="0" smtClean="0">
                <a:solidFill>
                  <a:srgbClr val="002060"/>
                </a:solidFill>
                <a:latin typeface="+mj-lt"/>
              </a:rPr>
              <a:t>Action Figure The </a:t>
            </a:r>
            <a:r>
              <a:rPr lang="en-US" sz="2400" dirty="0">
                <a:solidFill>
                  <a:srgbClr val="002060"/>
                </a:solidFill>
                <a:latin typeface="+mj-lt"/>
              </a:rPr>
              <a:t>forecasting shows increasing (7.4%) in October and November 2023 comparing to September  2023 (the previous month).</a:t>
            </a:r>
          </a:p>
        </p:txBody>
      </p:sp>
    </p:spTree>
    <p:extLst>
      <p:ext uri="{BB962C8B-B14F-4D97-AF65-F5344CB8AC3E}">
        <p14:creationId xmlns:p14="http://schemas.microsoft.com/office/powerpoint/2010/main" val="73585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431697" cy="6858000"/>
          </a:xfrm>
          <a:prstGeom prst="rect">
            <a:avLst/>
          </a:prstGeom>
        </p:spPr>
      </p:pic>
    </p:spTree>
    <p:extLst>
      <p:ext uri="{BB962C8B-B14F-4D97-AF65-F5344CB8AC3E}">
        <p14:creationId xmlns:p14="http://schemas.microsoft.com/office/powerpoint/2010/main" val="216190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2694"/>
            <a:ext cx="10315853" cy="4154984"/>
          </a:xfrm>
          <a:prstGeom prst="rect">
            <a:avLst/>
          </a:prstGeom>
        </p:spPr>
        <p:txBody>
          <a:bodyPr wrap="square">
            <a:spAutoFit/>
          </a:bodyPr>
          <a:lstStyle/>
          <a:p>
            <a:r>
              <a:rPr lang="en-US" sz="2400" b="1" dirty="0" smtClean="0"/>
              <a:t>Q3: </a:t>
            </a:r>
            <a:r>
              <a:rPr lang="en-US" sz="2400" dirty="0" smtClean="0"/>
              <a:t>Question</a:t>
            </a:r>
            <a:r>
              <a:rPr lang="en-US" sz="2400" dirty="0"/>
              <a:t>: How does revenue vary between store </a:t>
            </a:r>
            <a:endParaRPr lang="en-US" sz="2400" dirty="0" smtClean="0"/>
          </a:p>
          <a:p>
            <a:r>
              <a:rPr lang="en-US" sz="2400" dirty="0" smtClean="0"/>
              <a:t>locations </a:t>
            </a:r>
            <a:r>
              <a:rPr lang="en-US" sz="2400" dirty="0"/>
              <a:t>over time, and what is the forecasted revenue growth for </a:t>
            </a:r>
            <a:endParaRPr lang="en-US" sz="2400" dirty="0" smtClean="0"/>
          </a:p>
          <a:p>
            <a:r>
              <a:rPr lang="en-US" sz="2400" dirty="0" smtClean="0"/>
              <a:t>the </a:t>
            </a:r>
            <a:r>
              <a:rPr lang="en-US" sz="2400" dirty="0"/>
              <a:t>next two months</a:t>
            </a:r>
            <a:r>
              <a:rPr lang="en-US" sz="2400" dirty="0" smtClean="0"/>
              <a:t>?</a:t>
            </a:r>
          </a:p>
          <a:p>
            <a:endParaRPr lang="en-US" sz="2400" dirty="0" smtClean="0"/>
          </a:p>
          <a:p>
            <a:r>
              <a:rPr lang="en-US" sz="2400" b="1" dirty="0">
                <a:solidFill>
                  <a:srgbClr val="002060"/>
                </a:solidFill>
              </a:rPr>
              <a:t>Result: </a:t>
            </a:r>
            <a:r>
              <a:rPr lang="en-US" sz="2400" dirty="0">
                <a:solidFill>
                  <a:srgbClr val="002060"/>
                </a:solidFill>
              </a:rPr>
              <a:t>Forecasted revenue increases from September to October/November are approximately 1.74% for Residential, 4.51% for Downtown, 8.40% for Commercial, and 23.21% for Airport locations</a:t>
            </a:r>
            <a:r>
              <a:rPr lang="en-US" sz="2400" dirty="0" smtClean="0">
                <a:solidFill>
                  <a:srgbClr val="002060"/>
                </a:solidFill>
              </a:rPr>
              <a:t>.</a:t>
            </a:r>
          </a:p>
          <a:p>
            <a:endParaRPr lang="en-US" sz="2400" dirty="0" smtClean="0">
              <a:solidFill>
                <a:srgbClr val="002060"/>
              </a:solidFill>
            </a:endParaRPr>
          </a:p>
          <a:p>
            <a:r>
              <a:rPr lang="en-US" sz="2400" b="1" dirty="0" smtClean="0">
                <a:solidFill>
                  <a:srgbClr val="002060"/>
                </a:solidFill>
              </a:rPr>
              <a:t>Conclusion </a:t>
            </a:r>
            <a:r>
              <a:rPr lang="en-US" sz="2400" b="1" dirty="0">
                <a:solidFill>
                  <a:srgbClr val="002060"/>
                </a:solidFill>
              </a:rPr>
              <a:t>: </a:t>
            </a:r>
            <a:r>
              <a:rPr lang="en-US" sz="2400" dirty="0">
                <a:solidFill>
                  <a:srgbClr val="002060"/>
                </a:solidFill>
              </a:rPr>
              <a:t>This analysis highlights that although all locations are growing, the Airport location shows a significant increase, indicating a potential focus area for strategic investments and resource allocation.</a:t>
            </a:r>
          </a:p>
        </p:txBody>
      </p:sp>
    </p:spTree>
    <p:extLst>
      <p:ext uri="{BB962C8B-B14F-4D97-AF65-F5344CB8AC3E}">
        <p14:creationId xmlns:p14="http://schemas.microsoft.com/office/powerpoint/2010/main" val="247160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788989"/>
          </a:xfrm>
          <a:prstGeom prst="rect">
            <a:avLst/>
          </a:prstGeom>
        </p:spPr>
      </p:pic>
    </p:spTree>
    <p:extLst>
      <p:ext uri="{BB962C8B-B14F-4D97-AF65-F5344CB8AC3E}">
        <p14:creationId xmlns:p14="http://schemas.microsoft.com/office/powerpoint/2010/main" val="93735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394830" cy="4154984"/>
          </a:xfrm>
          <a:prstGeom prst="rect">
            <a:avLst/>
          </a:prstGeom>
        </p:spPr>
        <p:txBody>
          <a:bodyPr wrap="square">
            <a:spAutoFit/>
          </a:bodyPr>
          <a:lstStyle/>
          <a:p>
            <a:r>
              <a:rPr lang="en-US" sz="2400" dirty="0"/>
              <a:t>Based on Row data of unit sales and Profit over time </a:t>
            </a:r>
            <a:endParaRPr lang="en-US" sz="2400" dirty="0" smtClean="0"/>
          </a:p>
          <a:p>
            <a:r>
              <a:rPr lang="en-US" sz="2400" b="1" dirty="0" smtClean="0"/>
              <a:t>Q4:</a:t>
            </a:r>
            <a:r>
              <a:rPr lang="en-US" sz="2400" dirty="0" smtClean="0"/>
              <a:t>How </a:t>
            </a:r>
            <a:r>
              <a:rPr lang="en-US" sz="2400" dirty="0"/>
              <a:t>do Profit change </a:t>
            </a:r>
            <a:r>
              <a:rPr lang="en-US" sz="2400" dirty="0">
                <a:latin typeface="+mj-lt"/>
              </a:rPr>
              <a:t>according</a:t>
            </a:r>
            <a:r>
              <a:rPr lang="en-US" sz="2400" dirty="0"/>
              <a:t> to Product Category in the months</a:t>
            </a:r>
            <a:r>
              <a:rPr lang="en-US" sz="2400" dirty="0" smtClean="0"/>
              <a:t>? </a:t>
            </a:r>
          </a:p>
          <a:p>
            <a:endParaRPr lang="en-US" sz="2400" dirty="0"/>
          </a:p>
          <a:p>
            <a:r>
              <a:rPr lang="en-US" sz="2400" b="1" dirty="0" smtClean="0">
                <a:solidFill>
                  <a:srgbClr val="002060"/>
                </a:solidFill>
              </a:rPr>
              <a:t>Answer</a:t>
            </a:r>
            <a:r>
              <a:rPr lang="en-US" sz="2400" b="1" dirty="0">
                <a:solidFill>
                  <a:srgbClr val="002060"/>
                </a:solidFill>
              </a:rPr>
              <a:t>: </a:t>
            </a:r>
            <a:r>
              <a:rPr lang="en-US" sz="2400" dirty="0">
                <a:solidFill>
                  <a:srgbClr val="002060"/>
                </a:solidFill>
              </a:rPr>
              <a:t>Profit changes based on unit sales Arts &amp; </a:t>
            </a:r>
            <a:r>
              <a:rPr lang="en-US" sz="2400" dirty="0" smtClean="0">
                <a:solidFill>
                  <a:srgbClr val="002060"/>
                </a:solidFill>
              </a:rPr>
              <a:t>Crafts Forecast </a:t>
            </a:r>
            <a:r>
              <a:rPr lang="en-US" sz="2400" dirty="0">
                <a:solidFill>
                  <a:srgbClr val="002060"/>
                </a:solidFill>
              </a:rPr>
              <a:t>on October 2023,  Profit is 0.61%  lower than September 2023Sports &amp; outdoors Forecast on October 2023,  Profit is 10.13% higher than September 2023GamesForecast on October 2023,  Profit is 19.67% higher than September 2023Electronics Forecast on October 2023,  Profit is 3.21% lower than September 2023ToysForecast on October 2023,  Profit is 18.68% higher than September 2023</a:t>
            </a:r>
          </a:p>
          <a:p>
            <a:endParaRPr lang="en-US" sz="2400" dirty="0"/>
          </a:p>
        </p:txBody>
      </p:sp>
      <p:pic>
        <p:nvPicPr>
          <p:cNvPr id="4" name="Picture 3"/>
          <p:cNvPicPr>
            <a:picLocks noChangeAspect="1"/>
          </p:cNvPicPr>
          <p:nvPr/>
        </p:nvPicPr>
        <p:blipFill>
          <a:blip r:embed="rId2"/>
          <a:stretch>
            <a:fillRect/>
          </a:stretch>
        </p:blipFill>
        <p:spPr>
          <a:xfrm>
            <a:off x="0" y="3840480"/>
            <a:ext cx="9144000" cy="3017520"/>
          </a:xfrm>
          <a:prstGeom prst="rect">
            <a:avLst/>
          </a:prstGeom>
        </p:spPr>
      </p:pic>
    </p:spTree>
    <p:extLst>
      <p:ext uri="{BB962C8B-B14F-4D97-AF65-F5344CB8AC3E}">
        <p14:creationId xmlns:p14="http://schemas.microsoft.com/office/powerpoint/2010/main" val="114981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331570" cy="3046988"/>
          </a:xfrm>
          <a:prstGeom prst="rect">
            <a:avLst/>
          </a:prstGeom>
        </p:spPr>
        <p:txBody>
          <a:bodyPr wrap="square">
            <a:spAutoFit/>
          </a:bodyPr>
          <a:lstStyle/>
          <a:p>
            <a:r>
              <a:rPr lang="en-US" sz="2400" dirty="0"/>
              <a:t>Based on the historical data of total profit over </a:t>
            </a:r>
            <a:r>
              <a:rPr lang="en-US" sz="2400" dirty="0" smtClean="0"/>
              <a:t>time</a:t>
            </a:r>
            <a:r>
              <a:rPr lang="en-US" sz="2400" dirty="0"/>
              <a:t>.</a:t>
            </a:r>
            <a:endParaRPr lang="en-US" sz="2400" dirty="0" smtClean="0"/>
          </a:p>
          <a:p>
            <a:r>
              <a:rPr lang="en-US" sz="2400" b="1" dirty="0" smtClean="0"/>
              <a:t>Q5:</a:t>
            </a:r>
            <a:r>
              <a:rPr lang="en-US" sz="2400" dirty="0" smtClean="0"/>
              <a:t>what </a:t>
            </a:r>
            <a:r>
              <a:rPr lang="en-US" sz="2400" dirty="0"/>
              <a:t>is the forecasted total profit for the next two months (October &amp;</a:t>
            </a:r>
            <a:r>
              <a:rPr lang="en-US" sz="2400" dirty="0" smtClean="0"/>
              <a:t>November </a:t>
            </a:r>
            <a:r>
              <a:rPr lang="en-US" sz="2400" dirty="0"/>
              <a:t>2023</a:t>
            </a:r>
            <a:r>
              <a:rPr lang="en-US" sz="2400" dirty="0" smtClean="0"/>
              <a:t>)?</a:t>
            </a:r>
          </a:p>
          <a:p>
            <a:endParaRPr lang="en-US" sz="2400" dirty="0" smtClean="0"/>
          </a:p>
          <a:p>
            <a:r>
              <a:rPr lang="en-US" sz="2400" b="1" dirty="0" smtClean="0">
                <a:solidFill>
                  <a:srgbClr val="002060"/>
                </a:solidFill>
              </a:rPr>
              <a:t>Results: </a:t>
            </a:r>
            <a:r>
              <a:rPr lang="en-US" sz="2400" dirty="0" smtClean="0">
                <a:solidFill>
                  <a:srgbClr val="002060"/>
                </a:solidFill>
              </a:rPr>
              <a:t>The </a:t>
            </a:r>
            <a:r>
              <a:rPr lang="en-US" sz="2400" dirty="0">
                <a:solidFill>
                  <a:srgbClr val="002060"/>
                </a:solidFill>
              </a:rPr>
              <a:t>forecast shows an increase of 3.3% in total profit compared to the last  month (September 2023</a:t>
            </a:r>
            <a:r>
              <a:rPr lang="en-US" sz="2400" dirty="0" smtClean="0">
                <a:solidFill>
                  <a:srgbClr val="002060"/>
                </a:solidFill>
              </a:rPr>
              <a:t>).</a:t>
            </a:r>
          </a:p>
          <a:p>
            <a:endParaRPr lang="en-US" sz="2400" dirty="0">
              <a:solidFill>
                <a:srgbClr val="002060"/>
              </a:solidFill>
            </a:endParaRPr>
          </a:p>
          <a:p>
            <a:endParaRPr lang="en-US" sz="2400" dirty="0">
              <a:solidFill>
                <a:srgbClr val="002060"/>
              </a:solidFill>
            </a:endParaRPr>
          </a:p>
        </p:txBody>
      </p:sp>
      <p:pic>
        <p:nvPicPr>
          <p:cNvPr id="4" name="Picture 3"/>
          <p:cNvPicPr>
            <a:picLocks noChangeAspect="1"/>
          </p:cNvPicPr>
          <p:nvPr/>
        </p:nvPicPr>
        <p:blipFill>
          <a:blip r:embed="rId2"/>
          <a:stretch>
            <a:fillRect/>
          </a:stretch>
        </p:blipFill>
        <p:spPr>
          <a:xfrm>
            <a:off x="0" y="2536166"/>
            <a:ext cx="12192000" cy="4321833"/>
          </a:xfrm>
          <a:prstGeom prst="rect">
            <a:avLst/>
          </a:prstGeom>
        </p:spPr>
      </p:pic>
    </p:spTree>
    <p:extLst>
      <p:ext uri="{BB962C8B-B14F-4D97-AF65-F5344CB8AC3E}">
        <p14:creationId xmlns:p14="http://schemas.microsoft.com/office/powerpoint/2010/main" val="2060081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509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Tahoma</vt:lpstr>
      <vt:lpstr>Trebuchet MS</vt:lpstr>
      <vt:lpstr>Wingdings 3</vt:lpstr>
      <vt:lpstr>Facet</vt:lpstr>
      <vt:lpstr>Week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dc:creator>
  <cp:lastModifiedBy>Maher</cp:lastModifiedBy>
  <cp:revision>6</cp:revision>
  <dcterms:created xsi:type="dcterms:W3CDTF">2025-02-22T14:53:22Z</dcterms:created>
  <dcterms:modified xsi:type="dcterms:W3CDTF">2025-02-22T16:18:00Z</dcterms:modified>
</cp:coreProperties>
</file>