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handoutMasterIdLst>
    <p:handoutMasterId r:id="rId32"/>
  </p:handoutMasterIdLst>
  <p:sldIdLst>
    <p:sldId id="342" r:id="rId5"/>
    <p:sldId id="359" r:id="rId6"/>
    <p:sldId id="376" r:id="rId7"/>
    <p:sldId id="375" r:id="rId8"/>
    <p:sldId id="373" r:id="rId9"/>
    <p:sldId id="379" r:id="rId10"/>
    <p:sldId id="383" r:id="rId11"/>
    <p:sldId id="386" r:id="rId12"/>
    <p:sldId id="384" r:id="rId13"/>
    <p:sldId id="385" r:id="rId14"/>
    <p:sldId id="365" r:id="rId15"/>
    <p:sldId id="374" r:id="rId16"/>
    <p:sldId id="387" r:id="rId17"/>
    <p:sldId id="388" r:id="rId18"/>
    <p:sldId id="389" r:id="rId19"/>
    <p:sldId id="390" r:id="rId20"/>
    <p:sldId id="391" r:id="rId21"/>
    <p:sldId id="392" r:id="rId22"/>
    <p:sldId id="381" r:id="rId23"/>
    <p:sldId id="393" r:id="rId24"/>
    <p:sldId id="394" r:id="rId25"/>
    <p:sldId id="395" r:id="rId26"/>
    <p:sldId id="396" r:id="rId27"/>
    <p:sldId id="397" r:id="rId28"/>
    <p:sldId id="380" r:id="rId29"/>
    <p:sldId id="37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5388" autoAdjust="0"/>
  </p:normalViewPr>
  <p:slideViewPr>
    <p:cSldViewPr snapToGrid="0" snapToObjects="1" showGuides="1">
      <p:cViewPr varScale="1">
        <p:scale>
          <a:sx n="158" d="100"/>
          <a:sy n="158" d="100"/>
        </p:scale>
        <p:origin x="270" y="1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3006D-7E5F-9283-C3EE-FF0FCF49D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1A2DB4-4583-A7F7-738D-46F3F9D45D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EB9477-7D13-901B-D558-50599FD040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8F725-068F-ACA1-DF06-DAE8E3168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3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05C33-AAF6-9C97-F155-4BC48CE88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292CCC-42DB-1AB9-BC0C-C679FBA612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3BD989-F850-ED3B-F5CC-A8A5F4AF04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B1A8A-98EC-0833-FF9F-FAF3ED6DDB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471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08AF3-62F9-59DF-9DE9-B88D64FC1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024521-3AA4-E4CE-F15A-E69E81300D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9483F5-DA37-753C-1D85-8B6CA6C496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9607C-2925-DB24-6855-351F23C41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675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0814D-AE86-1D32-A225-418CBDC32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56F9B6-04C3-D090-556B-F099DF2F2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154A57-8907-63B6-3E92-A0F9635CE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207A7-1042-F378-7A73-F465782EE6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2296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6891B-21FD-8251-A4E0-A0A651B65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434CBD-5950-E5D8-6651-A971CA23FB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48C75F-3774-C82B-F20D-57D7A29837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BF16C-568A-1EF2-39A0-B91F97017C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9353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D2FB1-4C74-1A85-5B4B-FBA5D4395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67F505-3059-39AD-BD80-E7963868FD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78208E-3917-12F7-A5FD-585C5C834A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6E3F6-ACC5-8189-5103-FDEE14F837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106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02722-CE71-5271-F313-EE9D6CEA9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60EE9C-61CD-A1D0-4E16-6755FDAD6F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235C85-7549-E5F0-C90B-2E53C9856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59C1A-1CAD-365B-1097-996962208C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571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10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61A91-A379-D841-A24E-F16F9040C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CC790F-A099-3467-B758-83B03A5F87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A81A71-9FD3-F347-044E-0A7F9F520B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F5C5C-C6D8-0982-FC67-F49A3AE384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15901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DB1B0-E051-DC8D-D810-E6DCA1CC6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1441D0-D03F-1F6C-081C-98F949C391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6CCE5C-5E4B-0729-69C3-E0FE4FBE79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87C05-BD31-43EF-2F2D-5D2DA733DE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981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E91D3-8184-CE43-C09C-F8F6DE9FB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49309E-E384-4AB2-1CCB-95F2D7F0EE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AA9F65-9F9F-6BF1-E4AF-EF957299E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88F12-58FE-3F30-F234-490C971FEF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364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616D2-EA1D-AA91-A56F-973261E07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9AA1D7-6CD7-EBFA-524B-0873A9471F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6E4047-B508-6203-487B-2C9CA80826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E16FE-464B-8F03-7874-109DBBF30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78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AE73C-19FF-957A-DF1D-DC170B4E7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5C8A69-9366-1E7D-EE7D-A4F9DF4D7B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5DDDF4-9C1D-7894-22C8-8FB99DEDE0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D9571-C296-A927-7E39-3B00F6ED22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3555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B96C0-36D3-7174-FD95-5093FA368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74625F-1736-87D1-57D4-612DD68DC5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22486A-18C8-3641-BC65-18F7451E0A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8B76B-F969-AD93-D1E2-BA3CC8D691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028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52E23-9BA8-6951-EC5B-7212CFEAD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59E0D3-63E9-3D91-A068-07F6B19E40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0FC965-E9F0-77D2-E2F6-1A609555D6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FD119-C09C-EBE6-51B3-EAB231F03C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68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075DC-00E9-F91A-12FF-C021CD720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12B2DF-7986-3ED1-8620-34B7B79D39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F66263-073B-F3DF-B9E2-A4EC6A4FDA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EFF16-1005-C450-1C21-02953198A2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640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3983"/>
            <a:ext cx="12191998" cy="3215641"/>
          </a:xfrm>
        </p:spPr>
        <p:txBody>
          <a:bodyPr anchor="b"/>
          <a:lstStyle/>
          <a:p>
            <a:r>
              <a:rPr lang="en-US" sz="5400" dirty="0"/>
              <a:t>Customer Engagement Analysis with SQL &amp; Tableau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5996980"/>
            <a:ext cx="12191997" cy="640979"/>
          </a:xfrm>
        </p:spPr>
        <p:txBody>
          <a:bodyPr/>
          <a:lstStyle/>
          <a:p>
            <a:r>
              <a:rPr lang="en-US" sz="2000" dirty="0"/>
              <a:t>Ahmed Hindy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E7C85-9E8F-D640-8A49-586093876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48B67E-1780-3705-42A3-7DBA89E0A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pPr lvl="0"/>
            <a:r>
              <a:rPr lang="en-US" cap="none" noProof="0" dirty="0"/>
              <a:t>Created Engagement Indicators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FA0E2-C4B6-8088-DA35-B6214433557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121114" y="3078480"/>
            <a:ext cx="4450886" cy="328598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Onboarded → student has started using the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Paid → student activity during an active subscription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E7B392-7F3E-0936-BE6F-C13F53601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788" y="678059"/>
            <a:ext cx="5630060" cy="1695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185B5B-3E99-BDC1-A568-5A71E10D1F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788" y="3377580"/>
            <a:ext cx="5630061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61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en-US" dirty="0"/>
              <a:t>Exploratory data analysis (SQL)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1" y="511762"/>
            <a:ext cx="4960830" cy="1859077"/>
          </a:xfrm>
        </p:spPr>
        <p:txBody>
          <a:bodyPr/>
          <a:lstStyle/>
          <a:p>
            <a:r>
              <a:rPr lang="en-US" sz="3200" cap="none" spc="0" dirty="0">
                <a:solidFill>
                  <a:schemeClr val="accent3">
                    <a:lumMod val="75000"/>
                  </a:schemeClr>
                </a:solidFill>
              </a:rPr>
              <a:t>Top</a:t>
            </a:r>
            <a:r>
              <a:rPr lang="en-US" sz="3200" dirty="0"/>
              <a:t> </a:t>
            </a:r>
            <a:r>
              <a:rPr lang="en-US" sz="3200" cap="none" spc="0" dirty="0">
                <a:solidFill>
                  <a:schemeClr val="accent3">
                    <a:lumMod val="75000"/>
                  </a:schemeClr>
                </a:solidFill>
              </a:rPr>
              <a:t>courses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640" y="3484615"/>
            <a:ext cx="4958081" cy="2387865"/>
          </a:xfrm>
        </p:spPr>
        <p:txBody>
          <a:bodyPr/>
          <a:lstStyle/>
          <a:p>
            <a:r>
              <a:rPr lang="en-US" sz="1800" cap="none" spc="0" dirty="0">
                <a:solidFill>
                  <a:schemeClr val="bg1"/>
                </a:solidFill>
                <a:latin typeface="+mn-lt"/>
                <a:cs typeface="Biome" panose="020B0503030204020804" pitchFamily="34" charset="0"/>
              </a:rPr>
              <a:t>As expected, </a:t>
            </a:r>
            <a:r>
              <a:rPr lang="en-US" sz="1800" cap="none" spc="0" dirty="0">
                <a:solidFill>
                  <a:schemeClr val="accent3"/>
                </a:solidFill>
                <a:latin typeface="+mn-lt"/>
                <a:cs typeface="Biome" panose="020B0503030204020804" pitchFamily="34" charset="0"/>
              </a:rPr>
              <a:t>introductory</a:t>
            </a:r>
            <a:r>
              <a:rPr lang="en-US" sz="1800" cap="none" spc="0" dirty="0">
                <a:solidFill>
                  <a:schemeClr val="bg1"/>
                </a:solidFill>
                <a:latin typeface="+mn-lt"/>
                <a:cs typeface="Biome" panose="020B0503030204020804" pitchFamily="34" charset="0"/>
              </a:rPr>
              <a:t> courses have much more visibility than other advanced courses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A3DF09-5F8D-6D45-6A83-D97A332DC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840" y="2370839"/>
            <a:ext cx="5818262" cy="169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7BBCC9-3E10-6AAC-65D0-A0825E75A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843A9E-88F7-665B-2ABB-1A5B89CA8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1" y="511762"/>
            <a:ext cx="4960830" cy="1859077"/>
          </a:xfrm>
        </p:spPr>
        <p:txBody>
          <a:bodyPr/>
          <a:lstStyle/>
          <a:p>
            <a:r>
              <a:rPr lang="en-US" sz="3200" cap="none" spc="0" dirty="0">
                <a:solidFill>
                  <a:schemeClr val="accent3">
                    <a:lumMod val="75000"/>
                  </a:schemeClr>
                </a:solidFill>
              </a:rPr>
              <a:t>Top</a:t>
            </a:r>
            <a:r>
              <a:rPr lang="en-US" sz="3200" dirty="0"/>
              <a:t> </a:t>
            </a:r>
            <a:r>
              <a:rPr lang="en-US" sz="3200" cap="none" spc="0" dirty="0">
                <a:solidFill>
                  <a:schemeClr val="accent3">
                    <a:lumMod val="75000"/>
                  </a:schemeClr>
                </a:solidFill>
              </a:rPr>
              <a:t>paying countries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5E4AE5E-F4F2-82DF-DB3C-FBD7BB60E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640" y="3484615"/>
            <a:ext cx="4958081" cy="23878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spc="0" dirty="0">
                <a:solidFill>
                  <a:schemeClr val="accent3"/>
                </a:solidFill>
                <a:latin typeface="+mn-lt"/>
                <a:cs typeface="Biome" panose="020B0503030204020804" pitchFamily="34" charset="0"/>
              </a:rPr>
              <a:t>USA</a:t>
            </a:r>
            <a:r>
              <a:rPr lang="en-US" sz="1800" cap="none" spc="0" dirty="0">
                <a:solidFill>
                  <a:schemeClr val="bg1"/>
                </a:solidFill>
                <a:latin typeface="+mn-lt"/>
                <a:cs typeface="Biome" panose="020B0503030204020804" pitchFamily="34" charset="0"/>
              </a:rPr>
              <a:t> has the </a:t>
            </a:r>
            <a:r>
              <a:rPr lang="en-US" sz="1800" cap="none" spc="0" dirty="0">
                <a:solidFill>
                  <a:srgbClr val="00B050"/>
                </a:solidFill>
                <a:latin typeface="+mn-lt"/>
                <a:cs typeface="Biome" panose="020B0503030204020804" pitchFamily="34" charset="0"/>
              </a:rPr>
              <a:t>most</a:t>
            </a:r>
            <a:r>
              <a:rPr lang="en-US" sz="1800" cap="none" spc="0" dirty="0">
                <a:solidFill>
                  <a:schemeClr val="bg1"/>
                </a:solidFill>
                <a:latin typeface="+mn-lt"/>
                <a:cs typeface="Biome" panose="020B0503030204020804" pitchFamily="34" charset="0"/>
              </a:rPr>
              <a:t> subscribers as ‘365 data science’ is an American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spc="0" dirty="0">
                <a:solidFill>
                  <a:schemeClr val="bg1"/>
                </a:solidFill>
                <a:latin typeface="+mn-lt"/>
                <a:cs typeface="Biome" panose="020B0503030204020804" pitchFamily="34" charset="0"/>
              </a:rPr>
              <a:t>Followed by </a:t>
            </a:r>
            <a:r>
              <a:rPr lang="en-US" sz="1800" cap="none" spc="0" dirty="0">
                <a:solidFill>
                  <a:schemeClr val="accent3"/>
                </a:solidFill>
                <a:latin typeface="+mn-lt"/>
                <a:cs typeface="Biome" panose="020B0503030204020804" pitchFamily="34" charset="0"/>
              </a:rPr>
              <a:t>India </a:t>
            </a:r>
            <a:r>
              <a:rPr lang="en-US" sz="1800" cap="none" spc="0" dirty="0">
                <a:solidFill>
                  <a:schemeClr val="bg1"/>
                </a:solidFill>
                <a:latin typeface="+mn-lt"/>
                <a:cs typeface="Biome" panose="020B0503030204020804" pitchFamily="34" charset="0"/>
              </a:rPr>
              <a:t>(also English-speaking country) and a huge software market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spc="0" dirty="0">
                <a:solidFill>
                  <a:schemeClr val="bg1"/>
                </a:solidFill>
                <a:latin typeface="+mn-lt"/>
                <a:cs typeface="Biome" panose="020B0503030204020804" pitchFamily="34" charset="0"/>
              </a:rPr>
              <a:t>Then comes </a:t>
            </a:r>
            <a:r>
              <a:rPr lang="en-US" sz="1800" cap="none" spc="0" dirty="0">
                <a:solidFill>
                  <a:schemeClr val="accent3"/>
                </a:solidFill>
                <a:latin typeface="+mn-lt"/>
                <a:cs typeface="Biome" panose="020B0503030204020804" pitchFamily="34" charset="0"/>
              </a:rPr>
              <a:t>Canada</a:t>
            </a:r>
            <a:r>
              <a:rPr lang="en-US" sz="1800" cap="none" spc="0" dirty="0">
                <a:solidFill>
                  <a:schemeClr val="bg1"/>
                </a:solidFill>
                <a:latin typeface="+mn-lt"/>
                <a:cs typeface="Biome" panose="020B0503030204020804" pitchFamily="34" charset="0"/>
              </a:rPr>
              <a:t>, </a:t>
            </a:r>
            <a:r>
              <a:rPr lang="en-US" sz="1800" cap="none" spc="0" dirty="0">
                <a:solidFill>
                  <a:schemeClr val="accent3"/>
                </a:solidFill>
                <a:latin typeface="+mn-lt"/>
                <a:cs typeface="Biome" panose="020B0503030204020804" pitchFamily="34" charset="0"/>
              </a:rPr>
              <a:t>England</a:t>
            </a:r>
            <a:r>
              <a:rPr lang="en-US" sz="1800" cap="none" spc="0" dirty="0">
                <a:solidFill>
                  <a:schemeClr val="bg1"/>
                </a:solidFill>
                <a:latin typeface="+mn-lt"/>
                <a:cs typeface="Biome" panose="020B0503030204020804" pitchFamily="34" charset="0"/>
              </a:rPr>
              <a:t> and </a:t>
            </a:r>
            <a:r>
              <a:rPr lang="en-US" sz="1800" cap="none" spc="0" dirty="0">
                <a:solidFill>
                  <a:schemeClr val="accent3"/>
                </a:solidFill>
                <a:latin typeface="+mn-lt"/>
                <a:cs typeface="Biome" panose="020B0503030204020804" pitchFamily="34" charset="0"/>
              </a:rPr>
              <a:t>Nigeria</a:t>
            </a:r>
            <a:r>
              <a:rPr lang="en-US" sz="1800" cap="none" spc="0" dirty="0">
                <a:solidFill>
                  <a:schemeClr val="bg1"/>
                </a:solidFill>
                <a:latin typeface="+mn-lt"/>
                <a:cs typeface="Biome" panose="020B0503030204020804" pitchFamily="34" charset="0"/>
              </a:rPr>
              <a:t> which are also English-speaking countries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36C76-9D1D-ADF6-4CB2-1D4D2401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11B77F-0FAF-382E-B6A3-A37E88603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949" y="1742101"/>
            <a:ext cx="3295123" cy="204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9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31EE9B-0AED-B52A-918B-0919CD669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A9BE4E-F2B9-6B40-7A88-96EEE3021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1" y="511762"/>
            <a:ext cx="4960830" cy="1859077"/>
          </a:xfrm>
        </p:spPr>
        <p:txBody>
          <a:bodyPr/>
          <a:lstStyle/>
          <a:p>
            <a:r>
              <a:rPr lang="en-US" sz="3200" cap="none" spc="0" dirty="0">
                <a:solidFill>
                  <a:schemeClr val="accent3">
                    <a:lumMod val="75000"/>
                  </a:schemeClr>
                </a:solidFill>
              </a:rPr>
              <a:t>Top</a:t>
            </a:r>
            <a:r>
              <a:rPr lang="en-US" sz="3200" dirty="0"/>
              <a:t> </a:t>
            </a:r>
            <a:r>
              <a:rPr lang="en-US" sz="3200" cap="none" spc="0" dirty="0">
                <a:solidFill>
                  <a:schemeClr val="accent3">
                    <a:lumMod val="75000"/>
                  </a:schemeClr>
                </a:solidFill>
              </a:rPr>
              <a:t>watching countries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492E7C5-B84C-EFFC-E826-3A0A517E2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640" y="3484615"/>
            <a:ext cx="4958081" cy="23878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spc="0" dirty="0">
                <a:solidFill>
                  <a:schemeClr val="bg1"/>
                </a:solidFill>
                <a:latin typeface="+mn-lt"/>
                <a:cs typeface="Biome" panose="020B0503030204020804" pitchFamily="34" charset="0"/>
              </a:rPr>
              <a:t>The gap between </a:t>
            </a:r>
            <a:r>
              <a:rPr lang="en-US" sz="1800" cap="none" spc="0" dirty="0">
                <a:solidFill>
                  <a:schemeClr val="accent3"/>
                </a:solidFill>
                <a:latin typeface="+mn-lt"/>
                <a:cs typeface="Biome" panose="020B0503030204020804" pitchFamily="34" charset="0"/>
              </a:rPr>
              <a:t>USA</a:t>
            </a:r>
            <a:r>
              <a:rPr lang="en-US" sz="1800" cap="none" spc="0" dirty="0">
                <a:solidFill>
                  <a:schemeClr val="bg1"/>
                </a:solidFill>
                <a:latin typeface="+mn-lt"/>
                <a:cs typeface="Biome" panose="020B0503030204020804" pitchFamily="34" charset="0"/>
              </a:rPr>
              <a:t> and </a:t>
            </a:r>
            <a:r>
              <a:rPr lang="en-US" sz="1800" cap="none" spc="0" dirty="0">
                <a:solidFill>
                  <a:schemeClr val="accent3"/>
                </a:solidFill>
                <a:latin typeface="+mn-lt"/>
                <a:cs typeface="Biome" panose="020B0503030204020804" pitchFamily="34" charset="0"/>
              </a:rPr>
              <a:t>India</a:t>
            </a:r>
            <a:r>
              <a:rPr lang="en-US" sz="1800" cap="none" spc="0" dirty="0">
                <a:solidFill>
                  <a:schemeClr val="bg1"/>
                </a:solidFill>
                <a:latin typeface="+mn-lt"/>
                <a:cs typeface="Biome" panose="020B0503030204020804" pitchFamily="34" charset="0"/>
              </a:rPr>
              <a:t>’s watched minutes is smaller than the paying customer’s gap which can signal an </a:t>
            </a:r>
            <a:r>
              <a:rPr lang="en-US" sz="1800" cap="none" spc="0" dirty="0">
                <a:solidFill>
                  <a:srgbClr val="00B050"/>
                </a:solidFill>
                <a:latin typeface="+mn-lt"/>
                <a:cs typeface="Biome" panose="020B0503030204020804" pitchFamily="34" charset="0"/>
              </a:rPr>
              <a:t>expansion</a:t>
            </a:r>
            <a:r>
              <a:rPr lang="en-US" sz="1800" cap="none" spc="0" dirty="0">
                <a:solidFill>
                  <a:schemeClr val="bg1"/>
                </a:solidFill>
                <a:latin typeface="+mn-lt"/>
                <a:cs typeface="Biome" panose="020B0503030204020804" pitchFamily="34" charset="0"/>
              </a:rPr>
              <a:t> potential in India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0CD9D-BF8A-5959-7D6E-873E78E9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401CD4-4480-A4DE-8FE4-58C5F0583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947" y="1756389"/>
            <a:ext cx="3264845" cy="203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57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02BFE4-5192-101C-22AA-3616F003D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39DBEE-14BB-3DA8-EAF9-CE935EFD3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1" y="511762"/>
            <a:ext cx="4960830" cy="1859077"/>
          </a:xfrm>
        </p:spPr>
        <p:txBody>
          <a:bodyPr/>
          <a:lstStyle/>
          <a:p>
            <a:r>
              <a:rPr lang="en-US" sz="3200" cap="none" spc="0" dirty="0">
                <a:solidFill>
                  <a:schemeClr val="accent3">
                    <a:lumMod val="75000"/>
                  </a:schemeClr>
                </a:solidFill>
              </a:rPr>
              <a:t>High performing months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3C575C0-7E15-0F54-B39E-53D0DDF8B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640" y="3484615"/>
            <a:ext cx="4958081" cy="238786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spc="0" dirty="0">
                <a:solidFill>
                  <a:schemeClr val="bg1"/>
                </a:solidFill>
                <a:latin typeface="+mn-lt"/>
                <a:cs typeface="Biome" panose="020B0503030204020804" pitchFamily="34" charset="0"/>
              </a:rPr>
              <a:t>A recurring patter is that </a:t>
            </a:r>
            <a:r>
              <a:rPr lang="en-US" sz="1800" cap="none" spc="0" dirty="0">
                <a:solidFill>
                  <a:schemeClr val="accent3"/>
                </a:solidFill>
                <a:latin typeface="+mn-lt"/>
                <a:cs typeface="Biome" panose="020B0503030204020804" pitchFamily="34" charset="0"/>
              </a:rPr>
              <a:t>odd</a:t>
            </a:r>
            <a:r>
              <a:rPr lang="en-US" sz="1800" cap="none" spc="0" dirty="0">
                <a:solidFill>
                  <a:schemeClr val="bg1"/>
                </a:solidFill>
                <a:latin typeface="+mn-lt"/>
                <a:cs typeface="Biome" panose="020B0503030204020804" pitchFamily="34" charset="0"/>
              </a:rPr>
              <a:t> numbered months (7, 9, 5, 3) have higher purchase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cap="none" spc="0" dirty="0">
              <a:solidFill>
                <a:schemeClr val="bg1"/>
              </a:solidFill>
              <a:latin typeface="+mn-lt"/>
              <a:cs typeface="Biome" panose="020B05030302040208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cap="none" spc="0" dirty="0">
                <a:solidFill>
                  <a:schemeClr val="bg1"/>
                </a:solidFill>
                <a:latin typeface="+mn-lt"/>
                <a:cs typeface="Biome" panose="020B0503030204020804" pitchFamily="34" charset="0"/>
              </a:rPr>
              <a:t>365 data science platform runs </a:t>
            </a:r>
            <a:r>
              <a:rPr lang="en-US" sz="1800" cap="none" spc="0" dirty="0">
                <a:solidFill>
                  <a:schemeClr val="accent3"/>
                </a:solidFill>
                <a:latin typeface="+mn-lt"/>
                <a:cs typeface="Biome" panose="020B0503030204020804" pitchFamily="34" charset="0"/>
              </a:rPr>
              <a:t>marketing campaigns </a:t>
            </a:r>
            <a:r>
              <a:rPr lang="en-US" sz="1800" cap="none" spc="0" dirty="0">
                <a:solidFill>
                  <a:schemeClr val="bg1"/>
                </a:solidFill>
                <a:latin typeface="+mn-lt"/>
                <a:cs typeface="Biome" panose="020B0503030204020804" pitchFamily="34" charset="0"/>
              </a:rPr>
              <a:t>every 2 months starting January (the increase of purchases is signaling a successful </a:t>
            </a:r>
            <a:r>
              <a:rPr lang="en-US" sz="1800" cap="none" spc="0" dirty="0">
                <a:solidFill>
                  <a:schemeClr val="accent3"/>
                </a:solidFill>
                <a:latin typeface="+mn-lt"/>
                <a:cs typeface="Biome" panose="020B0503030204020804" pitchFamily="34" charset="0"/>
              </a:rPr>
              <a:t>marketing strategy</a:t>
            </a:r>
            <a:r>
              <a:rPr lang="en-US" sz="1800" cap="none" spc="0" dirty="0">
                <a:solidFill>
                  <a:schemeClr val="bg1"/>
                </a:solidFill>
                <a:latin typeface="+mn-lt"/>
                <a:cs typeface="Biome" panose="020B0503030204020804" pitchFamily="34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4F499-F919-3E6A-D572-43337D90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94133F-2F47-98F6-26F3-9C9049C22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946" y="1757128"/>
            <a:ext cx="3149790" cy="203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294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15906-E748-3359-52EB-3CD8BD9ED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F7E98F1-30CC-523B-A6D0-D3D6E15CE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DDE1322-C24F-5958-E1C6-C6FAB7AE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en-US" dirty="0"/>
              <a:t>Visualization in Tableau</a:t>
            </a:r>
          </a:p>
        </p:txBody>
      </p:sp>
    </p:spTree>
    <p:extLst>
      <p:ext uri="{BB962C8B-B14F-4D97-AF65-F5344CB8AC3E}">
        <p14:creationId xmlns:p14="http://schemas.microsoft.com/office/powerpoint/2010/main" val="222082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48093-FC8B-0575-2395-7F168D1BD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9DAC6-36B2-C54F-9EC1-806CB245E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5880C1-5995-637F-CA85-FBBF7BF12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85" y="623729"/>
            <a:ext cx="11009134" cy="574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5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6B734-C288-8DAC-B7D0-AE54EC4BA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E238F-AC01-C0A6-471E-8845846A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CF1277-EE6D-6825-B77C-3052C3E55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07" y="647952"/>
            <a:ext cx="10978856" cy="568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11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7FB430-9E0D-DDE0-9DEB-208E78418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96" y="666119"/>
            <a:ext cx="10997023" cy="568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6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964616"/>
            <a:ext cx="4466504" cy="3690512"/>
          </a:xfrm>
        </p:spPr>
        <p:txBody>
          <a:bodyPr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Preparation (SQL)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Exploratory Data Analysis (SQL)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Visualization in Tableau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Insights and 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2C607-37EE-C977-71EC-EC8F416EE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A97BDA85-0AFF-40B2-6251-36D609589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F7A79B1-0E13-3CE1-4DAB-7C8B40D30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en-US" dirty="0"/>
              <a:t>Insights &amp;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751738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6F61E-AECA-5511-F622-E48172D11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F1985-E576-B99A-D28F-F5E2F665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/>
              <a:t>Language &amp; Market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266B4-A42D-1377-2761-566ABAB93FCA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4015098" cy="3528397"/>
          </a:xfrm>
        </p:spPr>
        <p:txBody>
          <a:bodyPr/>
          <a:lstStyle/>
          <a:p>
            <a:r>
              <a:rPr lang="en-US" dirty="0"/>
              <a:t>Insight:</a:t>
            </a:r>
          </a:p>
          <a:p>
            <a:pPr lvl="1"/>
            <a:r>
              <a:rPr lang="en-US" sz="1400" dirty="0"/>
              <a:t>All top purchasing countries are </a:t>
            </a:r>
            <a:r>
              <a:rPr lang="en-US" sz="1400" dirty="0">
                <a:solidFill>
                  <a:srgbClr val="00B0F0"/>
                </a:solidFill>
              </a:rPr>
              <a:t>English-speaking</a:t>
            </a:r>
            <a:r>
              <a:rPr lang="en-US" sz="1400" dirty="0"/>
              <a:t>, aligning with the fact that all courses are currently in </a:t>
            </a:r>
            <a:r>
              <a:rPr lang="en-US" sz="1400" dirty="0">
                <a:solidFill>
                  <a:srgbClr val="00B0F0"/>
                </a:solidFill>
              </a:rPr>
              <a:t>English</a:t>
            </a:r>
            <a:r>
              <a:rPr lang="en-US" sz="1400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51586-C75B-B23A-1DCF-6468312DD2D9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95159" y="2474811"/>
            <a:ext cx="4227332" cy="3528397"/>
          </a:xfrm>
        </p:spPr>
        <p:txBody>
          <a:bodyPr/>
          <a:lstStyle/>
          <a:p>
            <a:r>
              <a:rPr lang="en-US" dirty="0"/>
              <a:t>Recommendation:</a:t>
            </a:r>
          </a:p>
          <a:p>
            <a:pPr lvl="1"/>
            <a:r>
              <a:rPr lang="en-US" sz="1400" dirty="0"/>
              <a:t>Consider </a:t>
            </a:r>
            <a:r>
              <a:rPr lang="en-US" sz="1400" dirty="0">
                <a:solidFill>
                  <a:srgbClr val="00B0F0"/>
                </a:solidFill>
              </a:rPr>
              <a:t>translating</a:t>
            </a:r>
            <a:r>
              <a:rPr lang="en-US" sz="1400" dirty="0"/>
              <a:t> courses (starting with </a:t>
            </a:r>
            <a:r>
              <a:rPr lang="en-US" sz="1400" dirty="0">
                <a:solidFill>
                  <a:srgbClr val="00B0F0"/>
                </a:solidFill>
              </a:rPr>
              <a:t>subtitles</a:t>
            </a:r>
            <a:r>
              <a:rPr lang="en-US" sz="1400" dirty="0"/>
              <a:t>, then </a:t>
            </a:r>
            <a:r>
              <a:rPr lang="en-US" sz="1400" dirty="0">
                <a:solidFill>
                  <a:srgbClr val="00B0F0"/>
                </a:solidFill>
              </a:rPr>
              <a:t>dubbing/localization</a:t>
            </a:r>
            <a:r>
              <a:rPr lang="en-US" sz="1400" dirty="0"/>
              <a:t>) to tap into large non-English-speaking markets (e.g., </a:t>
            </a:r>
            <a:r>
              <a:rPr lang="en-US" sz="1400" dirty="0">
                <a:solidFill>
                  <a:srgbClr val="00B0F0"/>
                </a:solidFill>
              </a:rPr>
              <a:t>Latin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B0F0"/>
                </a:solidFill>
              </a:rPr>
              <a:t>America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00B0F0"/>
                </a:solidFill>
              </a:rPr>
              <a:t>East Asia</a:t>
            </a:r>
            <a:r>
              <a:rPr lang="en-US" sz="1400" dirty="0"/>
              <a:t>, </a:t>
            </a:r>
            <a:r>
              <a:rPr lang="en-US" sz="1400" dirty="0">
                <a:solidFill>
                  <a:srgbClr val="00B0F0"/>
                </a:solidFill>
              </a:rPr>
              <a:t>Middle East</a:t>
            </a:r>
            <a:r>
              <a:rPr lang="en-US" sz="1400" dirty="0"/>
              <a:t>). Start with the markets showing high traffic but low purchases to maximize ROI.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BE3B8-0A48-E9B3-06D1-BBF419F1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633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94B87-4DF7-6359-655A-226B4A82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7A98-3455-3BB2-B491-E0D65E340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/>
              <a:t>Price Sensitivity in Emerging Markets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38660-0E61-7A8E-F008-3F2ACB7DBE41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4015098" cy="3528397"/>
          </a:xfrm>
        </p:spPr>
        <p:txBody>
          <a:bodyPr/>
          <a:lstStyle/>
          <a:p>
            <a:r>
              <a:rPr lang="en-US" dirty="0"/>
              <a:t>Insight:</a:t>
            </a:r>
          </a:p>
          <a:p>
            <a:pPr lvl="1"/>
            <a:r>
              <a:rPr lang="en-US" sz="1400" dirty="0">
                <a:solidFill>
                  <a:srgbClr val="00B0F0"/>
                </a:solidFill>
              </a:rPr>
              <a:t>India</a:t>
            </a:r>
            <a:r>
              <a:rPr lang="en-US" sz="1400" dirty="0"/>
              <a:t> and </a:t>
            </a:r>
            <a:r>
              <a:rPr lang="en-US" sz="1400" dirty="0">
                <a:solidFill>
                  <a:srgbClr val="00B0F0"/>
                </a:solidFill>
              </a:rPr>
              <a:t>Nigeria</a:t>
            </a:r>
            <a:r>
              <a:rPr lang="en-US" sz="1400" dirty="0"/>
              <a:t> have high watch minutes but relatively fewer paying customers, likely linked to </a:t>
            </a:r>
            <a:r>
              <a:rPr lang="en-US" sz="1400" dirty="0">
                <a:solidFill>
                  <a:srgbClr val="FF0000"/>
                </a:solidFill>
              </a:rPr>
              <a:t>affordability</a:t>
            </a:r>
            <a:r>
              <a:rPr lang="en-US" sz="1400" dirty="0"/>
              <a:t> constraints.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7BB64A-D1B6-AD9B-0EF7-7A35FEAC82FC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95159" y="2474811"/>
            <a:ext cx="4227332" cy="3528397"/>
          </a:xfrm>
        </p:spPr>
        <p:txBody>
          <a:bodyPr/>
          <a:lstStyle/>
          <a:p>
            <a:r>
              <a:rPr lang="en-US" dirty="0"/>
              <a:t>Recommendation:</a:t>
            </a:r>
          </a:p>
          <a:p>
            <a:pPr lvl="1"/>
            <a:r>
              <a:rPr lang="en-US" sz="1400" dirty="0"/>
              <a:t>Explore differentiated pricing strategies:</a:t>
            </a:r>
          </a:p>
          <a:p>
            <a:pPr lvl="2"/>
            <a:r>
              <a:rPr lang="en-US" sz="1400" dirty="0">
                <a:solidFill>
                  <a:srgbClr val="00B0F0"/>
                </a:solidFill>
              </a:rPr>
              <a:t>Regional </a:t>
            </a:r>
            <a:r>
              <a:rPr lang="en-US" sz="1400" dirty="0"/>
              <a:t>pricing tiers or discounts.</a:t>
            </a:r>
          </a:p>
          <a:p>
            <a:pPr lvl="2"/>
            <a:r>
              <a:rPr lang="en-US" sz="1400" dirty="0"/>
              <a:t>Explore </a:t>
            </a:r>
            <a:r>
              <a:rPr lang="en-US" sz="1400" dirty="0">
                <a:solidFill>
                  <a:srgbClr val="00B0F0"/>
                </a:solidFill>
              </a:rPr>
              <a:t>ad-supported</a:t>
            </a:r>
            <a:r>
              <a:rPr lang="en-US" sz="1400" dirty="0"/>
              <a:t> models or </a:t>
            </a:r>
            <a:r>
              <a:rPr lang="en-US" sz="1400" dirty="0">
                <a:solidFill>
                  <a:srgbClr val="00B0F0"/>
                </a:solidFill>
              </a:rPr>
              <a:t>sponsorships</a:t>
            </a:r>
            <a:r>
              <a:rPr lang="en-US" sz="1400" dirty="0"/>
              <a:t> in regions where paid conversions are weaker.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589E9-CF15-A257-866A-5ADCC8693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369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A1C26-684D-C4EC-5496-3E73277B7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938E7-6219-2C06-FBAE-EED0C5B28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/>
              <a:t>Marketing Effectiveness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2B21A-722B-9936-677E-27E8C0AA3CC2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4015098" cy="3528397"/>
          </a:xfrm>
        </p:spPr>
        <p:txBody>
          <a:bodyPr/>
          <a:lstStyle/>
          <a:p>
            <a:r>
              <a:rPr lang="en-US" dirty="0"/>
              <a:t>Insight:</a:t>
            </a:r>
          </a:p>
          <a:p>
            <a:pPr lvl="1"/>
            <a:r>
              <a:rPr lang="en-US" sz="1400" dirty="0">
                <a:solidFill>
                  <a:srgbClr val="00B0F0"/>
                </a:solidFill>
              </a:rPr>
              <a:t>Odd-numbered</a:t>
            </a:r>
            <a:r>
              <a:rPr lang="en-US" sz="1400" dirty="0"/>
              <a:t> months (Jan, Mar, May…) outperform others, aligning with current marketing campaigns run in those periods.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EACF0-07FD-9A48-9C8C-590BD71029C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95159" y="2474811"/>
            <a:ext cx="4227332" cy="3528397"/>
          </a:xfrm>
        </p:spPr>
        <p:txBody>
          <a:bodyPr/>
          <a:lstStyle/>
          <a:p>
            <a:r>
              <a:rPr lang="en-US" dirty="0"/>
              <a:t>Recommendation:</a:t>
            </a:r>
          </a:p>
          <a:p>
            <a:pPr lvl="1"/>
            <a:r>
              <a:rPr lang="en-US" sz="1400" dirty="0"/>
              <a:t>Increase investment in marketing campaigns during </a:t>
            </a:r>
            <a:r>
              <a:rPr lang="en-US" sz="1400" dirty="0">
                <a:solidFill>
                  <a:srgbClr val="00B0F0"/>
                </a:solidFill>
              </a:rPr>
              <a:t>Even-numbered</a:t>
            </a:r>
            <a:r>
              <a:rPr lang="en-US" sz="1400" dirty="0"/>
              <a:t> months as well.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670CC-7A8B-E3D0-8960-08C96D32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602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1D2AB-D614-8B2D-65DE-217BA7074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9042A-530D-BE23-254B-9DB742C90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/>
              <a:t>Course Preferences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A8FF1-35AA-B76E-FD1E-4037ABB03346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4015098" cy="3528397"/>
          </a:xfrm>
        </p:spPr>
        <p:txBody>
          <a:bodyPr/>
          <a:lstStyle/>
          <a:p>
            <a:r>
              <a:rPr lang="en-US" dirty="0"/>
              <a:t>Insight:</a:t>
            </a:r>
          </a:p>
          <a:p>
            <a:pPr lvl="1"/>
            <a:r>
              <a:rPr lang="en-US" sz="1400" dirty="0"/>
              <a:t>Top-performing courses are </a:t>
            </a:r>
            <a:r>
              <a:rPr lang="en-US" sz="1400" dirty="0">
                <a:solidFill>
                  <a:srgbClr val="00B0F0"/>
                </a:solidFill>
              </a:rPr>
              <a:t>introductory-level.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66D54-18D4-C280-432C-010771B5F194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95159" y="2474811"/>
            <a:ext cx="4227332" cy="3528397"/>
          </a:xfrm>
        </p:spPr>
        <p:txBody>
          <a:bodyPr/>
          <a:lstStyle/>
          <a:p>
            <a:r>
              <a:rPr lang="en-US" dirty="0"/>
              <a:t>Recommendation:</a:t>
            </a:r>
          </a:p>
          <a:p>
            <a:pPr lvl="1"/>
            <a:r>
              <a:rPr lang="en-US" sz="1400" dirty="0"/>
              <a:t>Develop more </a:t>
            </a:r>
            <a:r>
              <a:rPr lang="en-US" sz="1400" dirty="0">
                <a:solidFill>
                  <a:srgbClr val="00B0F0"/>
                </a:solidFill>
              </a:rPr>
              <a:t>introductory</a:t>
            </a:r>
            <a:r>
              <a:rPr lang="en-US" sz="1400" dirty="0"/>
              <a:t> courses in popular subjects.</a:t>
            </a:r>
          </a:p>
          <a:p>
            <a:pPr lvl="1"/>
            <a:r>
              <a:rPr lang="en-US" sz="1400" dirty="0"/>
              <a:t>Create clear </a:t>
            </a:r>
            <a:r>
              <a:rPr lang="en-US" sz="1400" dirty="0">
                <a:solidFill>
                  <a:srgbClr val="00B0F0"/>
                </a:solidFill>
              </a:rPr>
              <a:t>progression paths </a:t>
            </a:r>
            <a:r>
              <a:rPr lang="en-US" sz="1400" dirty="0"/>
              <a:t>(Intro → Intermediate → Advanced) to increase lifetime value per learner.</a:t>
            </a:r>
          </a:p>
          <a:p>
            <a:pPr lvl="1"/>
            <a:r>
              <a:rPr lang="en-US" sz="1400" dirty="0">
                <a:solidFill>
                  <a:srgbClr val="00B0F0"/>
                </a:solidFill>
              </a:rPr>
              <a:t>Bundle courses </a:t>
            </a:r>
            <a:r>
              <a:rPr lang="en-US" sz="1400" dirty="0"/>
              <a:t>(Intro + Advanced at a discounted rate) to encourage upselling.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24C2E-9AFE-1E04-8593-63D0C127A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684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7303538" cy="3427265"/>
          </a:xfrm>
        </p:spPr>
        <p:txBody>
          <a:bodyPr/>
          <a:lstStyle/>
          <a:p>
            <a:r>
              <a:rPr lang="en-US" b="1" dirty="0"/>
              <a:t>Summary</a:t>
            </a:r>
            <a:r>
              <a:rPr lang="en-US" dirty="0"/>
              <a:t>: The analysis shows that current growth is concentrated in </a:t>
            </a:r>
            <a:r>
              <a:rPr lang="en-US" dirty="0">
                <a:solidFill>
                  <a:srgbClr val="00B050"/>
                </a:solidFill>
              </a:rPr>
              <a:t>English-speaking</a:t>
            </a:r>
            <a:r>
              <a:rPr lang="en-US" dirty="0"/>
              <a:t> markets, with strong marketing-driven seasonality and a preference for introductory courses.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Key Recommendation:</a:t>
            </a:r>
            <a:r>
              <a:rPr lang="en-US" dirty="0"/>
              <a:t> To unlock further growth, we should (1) expand into </a:t>
            </a:r>
            <a:r>
              <a:rPr lang="en-US" dirty="0">
                <a:solidFill>
                  <a:srgbClr val="00B0F0"/>
                </a:solidFill>
              </a:rPr>
              <a:t>non-English</a:t>
            </a:r>
            <a:r>
              <a:rPr lang="en-US" dirty="0"/>
              <a:t> markets through translation, (2) adapt </a:t>
            </a:r>
            <a:r>
              <a:rPr lang="en-US" dirty="0">
                <a:solidFill>
                  <a:srgbClr val="00B0F0"/>
                </a:solidFill>
              </a:rPr>
              <a:t>pricing</a:t>
            </a:r>
            <a:r>
              <a:rPr lang="en-US" dirty="0"/>
              <a:t> in emerging economies, and (3) deepen learner engagement with structured </a:t>
            </a:r>
            <a:r>
              <a:rPr lang="en-US" dirty="0">
                <a:solidFill>
                  <a:srgbClr val="00B0F0"/>
                </a:solidFill>
              </a:rPr>
              <a:t>course progressions</a:t>
            </a:r>
            <a:r>
              <a:rPr lang="en-US" dirty="0"/>
              <a:t>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3D1544-95D3-8A05-6E1B-C08C307C55D4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392160" y="2465388"/>
            <a:ext cx="2856865" cy="3427412"/>
          </a:xfrm>
        </p:spPr>
        <p:txBody>
          <a:bodyPr/>
          <a:lstStyle/>
          <a:p>
            <a:r>
              <a:rPr lang="en-US" b="1" dirty="0"/>
              <a:t>Next Steps:</a:t>
            </a:r>
            <a:r>
              <a:rPr lang="en-US" dirty="0"/>
              <a:t> Test </a:t>
            </a:r>
            <a:r>
              <a:rPr lang="en-US" dirty="0">
                <a:solidFill>
                  <a:srgbClr val="00B0F0"/>
                </a:solidFill>
              </a:rPr>
              <a:t>translation</a:t>
            </a:r>
            <a:r>
              <a:rPr lang="en-US" dirty="0"/>
              <a:t> pilots, design </a:t>
            </a:r>
            <a:r>
              <a:rPr lang="en-US" dirty="0">
                <a:solidFill>
                  <a:srgbClr val="00B0F0"/>
                </a:solidFill>
              </a:rPr>
              <a:t>regional pricing </a:t>
            </a:r>
            <a:r>
              <a:rPr lang="en-US" dirty="0"/>
              <a:t>models, and plan </a:t>
            </a:r>
            <a:r>
              <a:rPr lang="en-US" dirty="0">
                <a:solidFill>
                  <a:srgbClr val="00B0F0"/>
                </a:solidFill>
              </a:rPr>
              <a:t>year-round marketing </a:t>
            </a:r>
            <a:r>
              <a:rPr lang="en-US" dirty="0"/>
              <a:t>to balance performance across months.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r>
              <a:rPr lang="en-US" dirty="0"/>
              <a:t>Ahmed Hindy</a:t>
            </a:r>
          </a:p>
          <a:p>
            <a:r>
              <a:rPr lang="en-US" dirty="0"/>
              <a:t>Phone: +201145603297</a:t>
            </a:r>
          </a:p>
          <a:p>
            <a:r>
              <a:rPr lang="en-US" dirty="0"/>
              <a:t>E-mail: ahmed@ahmedhindy.com</a:t>
            </a:r>
          </a:p>
          <a:p>
            <a:r>
              <a:rPr lang="en-US" dirty="0"/>
              <a:t>Website: ahmedhindy.com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4015098" cy="3528397"/>
          </a:xfrm>
        </p:spPr>
        <p:txBody>
          <a:bodyPr/>
          <a:lstStyle/>
          <a:p>
            <a:r>
              <a:rPr lang="en-US" dirty="0"/>
              <a:t>Overview:</a:t>
            </a:r>
          </a:p>
          <a:p>
            <a:pPr lvl="1"/>
            <a:r>
              <a:rPr lang="en-US" sz="1400" dirty="0"/>
              <a:t>Customer Engagement Analysis using </a:t>
            </a:r>
            <a:r>
              <a:rPr lang="en-US" sz="1400" dirty="0">
                <a:solidFill>
                  <a:srgbClr val="00B0F0"/>
                </a:solidFill>
              </a:rPr>
              <a:t>SQL</a:t>
            </a:r>
            <a:r>
              <a:rPr lang="en-US" sz="1400" dirty="0"/>
              <a:t> &amp; </a:t>
            </a:r>
            <a:r>
              <a:rPr lang="en-US" sz="1400" dirty="0">
                <a:solidFill>
                  <a:srgbClr val="00B0F0"/>
                </a:solidFill>
              </a:rPr>
              <a:t>Tableau</a:t>
            </a:r>
          </a:p>
          <a:p>
            <a:pPr lvl="1"/>
            <a:r>
              <a:rPr lang="en-US" sz="1400" dirty="0"/>
              <a:t>Focus: Student activity on the </a:t>
            </a:r>
            <a:r>
              <a:rPr lang="en-US" sz="1400" dirty="0">
                <a:solidFill>
                  <a:srgbClr val="00B0F0"/>
                </a:solidFill>
              </a:rPr>
              <a:t>365 data science platform</a:t>
            </a:r>
          </a:p>
          <a:p>
            <a:pPr lvl="1"/>
            <a:r>
              <a:rPr lang="en-US" sz="1400" dirty="0"/>
              <a:t>Building a 3-page </a:t>
            </a:r>
            <a:r>
              <a:rPr lang="en-US" sz="1400" dirty="0">
                <a:solidFill>
                  <a:srgbClr val="00B0F0"/>
                </a:solidFill>
              </a:rPr>
              <a:t>interactive</a:t>
            </a:r>
            <a:r>
              <a:rPr lang="en-US" sz="1400" dirty="0"/>
              <a:t> dashboard</a:t>
            </a:r>
          </a:p>
          <a:p>
            <a:pPr lvl="1"/>
            <a:r>
              <a:rPr lang="en-US" sz="1400" dirty="0"/>
              <a:t>Goal: Identify engagement patterns &amp; areas of improvement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95159" y="2474811"/>
            <a:ext cx="4227332" cy="3528397"/>
          </a:xfrm>
        </p:spPr>
        <p:txBody>
          <a:bodyPr/>
          <a:lstStyle/>
          <a:p>
            <a:r>
              <a:rPr lang="en-US" dirty="0"/>
              <a:t>Objectives:</a:t>
            </a:r>
          </a:p>
          <a:p>
            <a:pPr lvl="1"/>
            <a:r>
              <a:rPr lang="en-US" sz="1400" dirty="0"/>
              <a:t>Identify most-watched &amp; best-rated courses</a:t>
            </a:r>
          </a:p>
          <a:p>
            <a:pPr lvl="1"/>
            <a:r>
              <a:rPr lang="en-US" sz="1400" dirty="0"/>
              <a:t>Track student registrations &amp; onboarding rate</a:t>
            </a:r>
          </a:p>
          <a:p>
            <a:pPr lvl="1"/>
            <a:r>
              <a:rPr lang="en-US" sz="1400" dirty="0"/>
              <a:t>Compare engagement: free vs. paying students</a:t>
            </a:r>
          </a:p>
          <a:p>
            <a:pPr lvl="1"/>
            <a:r>
              <a:rPr lang="en-US" sz="1400" dirty="0"/>
              <a:t>Analyze seasonal trends in content consumption</a:t>
            </a:r>
          </a:p>
          <a:p>
            <a:pPr lvl="1"/>
            <a:r>
              <a:rPr lang="en-US" sz="1400" dirty="0"/>
              <a:t>Compare registrations &amp; engagement across countries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5</a:t>
            </a:r>
            <a:r>
              <a:rPr lang="en-US" dirty="0"/>
              <a:t> relational tables (courses, students, purchases, ratings, learning activity)</a:t>
            </a:r>
          </a:p>
          <a:p>
            <a:r>
              <a:rPr lang="en-US" dirty="0">
                <a:solidFill>
                  <a:srgbClr val="00B0F0"/>
                </a:solidFill>
              </a:rPr>
              <a:t>46</a:t>
            </a:r>
            <a:r>
              <a:rPr lang="en-US" dirty="0"/>
              <a:t> courses offered</a:t>
            </a:r>
          </a:p>
          <a:p>
            <a:r>
              <a:rPr lang="en-US" dirty="0">
                <a:solidFill>
                  <a:srgbClr val="00B0F0"/>
                </a:solidFill>
              </a:rPr>
              <a:t>35,230</a:t>
            </a:r>
            <a:r>
              <a:rPr lang="en-US" dirty="0"/>
              <a:t> students registered</a:t>
            </a:r>
          </a:p>
          <a:p>
            <a:r>
              <a:rPr lang="en-US" dirty="0">
                <a:solidFill>
                  <a:srgbClr val="00B0F0"/>
                </a:solidFill>
              </a:rPr>
              <a:t>3,041</a:t>
            </a:r>
            <a:r>
              <a:rPr lang="en-US" dirty="0"/>
              <a:t> purchases recorded</a:t>
            </a:r>
          </a:p>
          <a:p>
            <a:r>
              <a:rPr lang="en-US" dirty="0">
                <a:solidFill>
                  <a:srgbClr val="00B0F0"/>
                </a:solidFill>
              </a:rPr>
              <a:t>64,458</a:t>
            </a:r>
            <a:r>
              <a:rPr lang="en-US" dirty="0"/>
              <a:t> student learning records (tracking minutes watched over 10 months)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2382484"/>
            <a:ext cx="11562303" cy="2387865"/>
          </a:xfrm>
        </p:spPr>
        <p:txBody>
          <a:bodyPr/>
          <a:lstStyle/>
          <a:p>
            <a:r>
              <a:rPr lang="en-US" dirty="0"/>
              <a:t>Data preparation</a:t>
            </a:r>
          </a:p>
          <a:p>
            <a:r>
              <a:rPr lang="en-US" dirty="0"/>
              <a:t>(SQL)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pPr lvl="0"/>
            <a:r>
              <a:rPr lang="en-US" cap="none" noProof="0" dirty="0"/>
              <a:t>CTEs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121114" y="3078480"/>
            <a:ext cx="4450886" cy="3285986"/>
          </a:xfrm>
        </p:spPr>
        <p:txBody>
          <a:bodyPr/>
          <a:lstStyle/>
          <a:p>
            <a:r>
              <a:rPr lang="en-US" dirty="0"/>
              <a:t>Created </a:t>
            </a:r>
            <a:r>
              <a:rPr lang="en-US" b="1" dirty="0"/>
              <a:t>CTEs</a:t>
            </a:r>
            <a:r>
              <a:rPr lang="en-US" dirty="0"/>
              <a:t> to calculate: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&amp; total course ratings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&amp; average minutes watched per course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D9EED8-3D89-9119-E2A9-B5450F5ED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011" y="94795"/>
            <a:ext cx="6469781" cy="664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DE607-513C-E7D4-92FD-1A8A7098A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7AB1BD-8276-C340-DE43-AEAC40EDC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pPr lvl="0"/>
            <a:r>
              <a:rPr lang="en-US" cap="none" noProof="0" dirty="0"/>
              <a:t>Views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D3D8E-7314-EC0F-F9C5-BE2604D18EAE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121114" y="3078480"/>
            <a:ext cx="4450886" cy="3285986"/>
          </a:xfrm>
        </p:spPr>
        <p:txBody>
          <a:bodyPr/>
          <a:lstStyle/>
          <a:p>
            <a:r>
              <a:rPr lang="en-US" dirty="0"/>
              <a:t>Built </a:t>
            </a:r>
            <a:r>
              <a:rPr lang="en-US" b="1" dirty="0"/>
              <a:t>views</a:t>
            </a:r>
            <a:r>
              <a:rPr lang="en-US" dirty="0"/>
              <a:t> for reusability: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purchases_info: purchase type, start date, subscription end 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90FDE4-D958-71C6-52C5-4DDD7E5A2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956" y="85820"/>
            <a:ext cx="6523930" cy="671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13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C0670-2976-934D-91A2-BA5EFE934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B82B54-93AB-B7CF-DD95-8EA969AA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pPr lvl="0"/>
            <a:r>
              <a:rPr lang="en-US" cap="none" noProof="0" dirty="0"/>
              <a:t>Views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C8D49-A88C-0B10-69B9-8545D4F7510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121114" y="3078480"/>
            <a:ext cx="4450886" cy="3285986"/>
          </a:xfrm>
        </p:spPr>
        <p:txBody>
          <a:bodyPr/>
          <a:lstStyle/>
          <a:p>
            <a:r>
              <a:rPr lang="en-US" dirty="0"/>
              <a:t>Built </a:t>
            </a:r>
            <a:r>
              <a:rPr lang="en-US" b="1" dirty="0"/>
              <a:t>views</a:t>
            </a:r>
            <a:r>
              <a:rPr lang="en-US" dirty="0"/>
              <a:t> for reusability: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full_student_info: student details + activity + purchase status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B7941-B0D3-5503-8E48-B22920D17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955" y="78722"/>
            <a:ext cx="6564302" cy="667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0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F0224-8A71-1B69-B724-4F50E4ED6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A69F2C-B46F-698A-ACE7-44218D12D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pPr lvl="0"/>
            <a:r>
              <a:rPr lang="en-US" cap="none" noProof="0" dirty="0"/>
              <a:t>Calculated Derived Fields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91D47-EC14-C115-7E31-B2474591DF84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121114" y="3078480"/>
            <a:ext cx="4450886" cy="328598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Rating </a:t>
            </a:r>
            <a:r>
              <a:rPr lang="en-US" dirty="0">
                <a:solidFill>
                  <a:srgbClr val="00B0F0"/>
                </a:solidFill>
              </a:rPr>
              <a:t>FROM</a:t>
            </a:r>
            <a:r>
              <a:rPr lang="en-US" dirty="0"/>
              <a:t> The number of ratings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Minutes </a:t>
            </a:r>
            <a:r>
              <a:rPr lang="en-US" dirty="0">
                <a:solidFill>
                  <a:srgbClr val="00B0F0"/>
                </a:solidFill>
              </a:rPr>
              <a:t>FROM</a:t>
            </a:r>
            <a:r>
              <a:rPr lang="en-US" dirty="0"/>
              <a:t> Total minutes Watched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Subscription period (start date, end date) </a:t>
            </a:r>
            <a:r>
              <a:rPr lang="en-US" dirty="0">
                <a:solidFill>
                  <a:srgbClr val="00B0F0"/>
                </a:solidFill>
              </a:rPr>
              <a:t>FROM</a:t>
            </a:r>
            <a:r>
              <a:rPr lang="en-US" dirty="0"/>
              <a:t> Purchase Type(monthly, quarterly, annually) &amp; Purchase 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C4440D-41F9-EE39-3062-866885E90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786" y="2259430"/>
            <a:ext cx="6649378" cy="228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49DD1A-F607-34D7-B642-B9033A867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786" y="3226437"/>
            <a:ext cx="6649378" cy="2476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7E838E-897A-FA80-E6E5-C88428F0BB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6786" y="4272856"/>
            <a:ext cx="6649378" cy="214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4817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{79893610-812F-4C07-9685-1184AEA0D02B}TFe8699e8e-689b-4d7e-abcf-e888fd749829db3118dc_win32-d573b439b56f</Template>
  <TotalTime>339</TotalTime>
  <Words>767</Words>
  <Application>Microsoft Office PowerPoint</Application>
  <PresentationFormat>Widescreen</PresentationFormat>
  <Paragraphs>137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Arial Nova</vt:lpstr>
      <vt:lpstr>Biome</vt:lpstr>
      <vt:lpstr>Calibri</vt:lpstr>
      <vt:lpstr>Custom</vt:lpstr>
      <vt:lpstr>Customer Engagement Analysis with SQL &amp; Tableau</vt:lpstr>
      <vt:lpstr>Agenda</vt:lpstr>
      <vt:lpstr>Project overview</vt:lpstr>
      <vt:lpstr>Data understanding</vt:lpstr>
      <vt:lpstr>PowerPoint Presentation</vt:lpstr>
      <vt:lpstr>CTEs</vt:lpstr>
      <vt:lpstr>Views</vt:lpstr>
      <vt:lpstr>Views</vt:lpstr>
      <vt:lpstr>Calculated Derived Fields</vt:lpstr>
      <vt:lpstr>Created Engagement Indicators</vt:lpstr>
      <vt:lpstr>Exploratory data analysis (SQL)</vt:lpstr>
      <vt:lpstr>Top courses</vt:lpstr>
      <vt:lpstr>Top paying countries</vt:lpstr>
      <vt:lpstr>Top watching countries</vt:lpstr>
      <vt:lpstr>High performing months</vt:lpstr>
      <vt:lpstr>Visualization in Tableau</vt:lpstr>
      <vt:lpstr>PowerPoint Presentation</vt:lpstr>
      <vt:lpstr>PowerPoint Presentation</vt:lpstr>
      <vt:lpstr>PowerPoint Presentation</vt:lpstr>
      <vt:lpstr>Insights &amp; recommendations</vt:lpstr>
      <vt:lpstr>Language &amp; Market Expansion</vt:lpstr>
      <vt:lpstr>Price Sensitivity in Emerging Markets</vt:lpstr>
      <vt:lpstr>Marketing Effectiveness</vt:lpstr>
      <vt:lpstr>Course Preferences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احمد مصطفى عبدالمجيد امين</dc:creator>
  <cp:lastModifiedBy>احمد مصطفى عبدالمجيد امين</cp:lastModifiedBy>
  <cp:revision>20</cp:revision>
  <dcterms:created xsi:type="dcterms:W3CDTF">2025-09-13T13:24:56Z</dcterms:created>
  <dcterms:modified xsi:type="dcterms:W3CDTF">2025-09-14T18:30:02Z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