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70" r:id="rId7"/>
    <p:sldId id="260" r:id="rId8"/>
    <p:sldId id="261" r:id="rId9"/>
    <p:sldId id="262" r:id="rId10"/>
    <p:sldId id="263"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OBJECT DETECTION USING OPENCV &amp; YOLO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MUHAMMAD AHMED (20P-0189)</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C134-1DA1-4CAA-A8C8-03DDE58711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7A3F59-5D7D-402C-98B7-9961491D342D}"/>
              </a:ext>
            </a:extLst>
          </p:cNvPr>
          <p:cNvSpPr>
            <a:spLocks noGrp="1"/>
          </p:cNvSpPr>
          <p:nvPr>
            <p:ph idx="1"/>
          </p:nvPr>
        </p:nvSpPr>
        <p:spPr/>
        <p:txBody>
          <a:bodyPr/>
          <a:lstStyle/>
          <a:p>
            <a:r>
              <a:rPr lang="en-US" b="0" i="0" dirty="0">
                <a:solidFill>
                  <a:srgbClr val="374151"/>
                </a:solidFill>
                <a:effectLst/>
                <a:latin typeface="Söhne"/>
              </a:rPr>
              <a:t>In conclusion, this project successfully utilizes the YOLO (You Only Look Once) object detection algorithm to identify objects in an image. The program processes the image using OpenCV library, detects objects using the pre-trained YOLO model, and returns the output image with identified objects and their corresponding labels. </a:t>
            </a:r>
          </a:p>
          <a:p>
            <a:r>
              <a:rPr lang="en-US" b="0" i="0" dirty="0">
                <a:solidFill>
                  <a:srgbClr val="374151"/>
                </a:solidFill>
                <a:effectLst/>
                <a:latin typeface="Söhne"/>
              </a:rPr>
              <a:t>This project can be used for various applications, such as security systems, self-driving cars, and even in the entertainment industry for special effects. Additionally, the program can be further optimized to enhance its performance and accuracy. Overall, this project showcases the potential of computer vision and object detection algorithms in various fields.</a:t>
            </a:r>
          </a:p>
          <a:p>
            <a:endParaRPr lang="en-US" dirty="0"/>
          </a:p>
        </p:txBody>
      </p:sp>
    </p:spTree>
    <p:extLst>
      <p:ext uri="{BB962C8B-B14F-4D97-AF65-F5344CB8AC3E}">
        <p14:creationId xmlns:p14="http://schemas.microsoft.com/office/powerpoint/2010/main" val="228840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553D-A6DA-4793-A6FC-E8A332E1340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A930C9D-2432-4564-8BE6-85E60C3B28BF}"/>
              </a:ext>
            </a:extLst>
          </p:cNvPr>
          <p:cNvSpPr>
            <a:spLocks noGrp="1"/>
          </p:cNvSpPr>
          <p:nvPr>
            <p:ph idx="1"/>
          </p:nvPr>
        </p:nvSpPr>
        <p:spPr/>
        <p:txBody>
          <a:bodyPr/>
          <a:lstStyle/>
          <a:p>
            <a:pPr>
              <a:buFont typeface="Wingdings" panose="05000000000000000000" pitchFamily="2" charset="2"/>
              <a:buChar char="§"/>
            </a:pPr>
            <a:r>
              <a:rPr lang="en-US" dirty="0"/>
              <a:t>OPENCV &amp; YOLO An Introduction</a:t>
            </a:r>
          </a:p>
          <a:p>
            <a:pPr>
              <a:buFont typeface="Wingdings" panose="05000000000000000000" pitchFamily="2" charset="2"/>
              <a:buChar char="§"/>
            </a:pPr>
            <a:r>
              <a:rPr lang="en-US" dirty="0"/>
              <a:t>Objective</a:t>
            </a:r>
          </a:p>
          <a:p>
            <a:pPr>
              <a:buFont typeface="Wingdings" panose="05000000000000000000" pitchFamily="2" charset="2"/>
              <a:buChar char="§"/>
            </a:pPr>
            <a:r>
              <a:rPr lang="en-US" dirty="0"/>
              <a:t>Problem &amp; solution domain</a:t>
            </a:r>
          </a:p>
          <a:p>
            <a:pPr>
              <a:buFont typeface="Wingdings" panose="05000000000000000000" pitchFamily="2" charset="2"/>
              <a:buChar char="§"/>
            </a:pPr>
            <a:r>
              <a:rPr lang="en-US" dirty="0"/>
              <a:t>Required resources</a:t>
            </a:r>
          </a:p>
          <a:p>
            <a:pPr>
              <a:buFont typeface="Wingdings" panose="05000000000000000000" pitchFamily="2" charset="2"/>
              <a:buChar char="§"/>
            </a:pPr>
            <a:r>
              <a:rPr lang="en-US" dirty="0"/>
              <a:t>Preprocessing</a:t>
            </a:r>
          </a:p>
          <a:p>
            <a:pPr>
              <a:buFont typeface="Wingdings" panose="05000000000000000000" pitchFamily="2" charset="2"/>
              <a:buChar char="§"/>
            </a:pPr>
            <a:r>
              <a:rPr lang="en-US" dirty="0"/>
              <a:t>Yolo framework</a:t>
            </a:r>
          </a:p>
          <a:p>
            <a:pPr>
              <a:buFont typeface="Wingdings" panose="05000000000000000000" pitchFamily="2" charset="2"/>
              <a:buChar char="§"/>
            </a:pPr>
            <a:r>
              <a:rPr lang="en-US" dirty="0"/>
              <a:t>conclusion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83798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40CE-B3CD-44A1-8C7B-D76206D0E4AF}"/>
              </a:ext>
            </a:extLst>
          </p:cNvPr>
          <p:cNvSpPr>
            <a:spLocks noGrp="1"/>
          </p:cNvSpPr>
          <p:nvPr>
            <p:ph type="title"/>
          </p:nvPr>
        </p:nvSpPr>
        <p:spPr/>
        <p:txBody>
          <a:bodyPr/>
          <a:lstStyle/>
          <a:p>
            <a:r>
              <a:rPr lang="en-US" dirty="0"/>
              <a:t>                          </a:t>
            </a:r>
            <a:r>
              <a:rPr lang="en-US" dirty="0" err="1"/>
              <a:t>OPENcv</a:t>
            </a:r>
            <a:r>
              <a:rPr lang="en-US" dirty="0"/>
              <a:t> &amp; yolo an introduction</a:t>
            </a:r>
          </a:p>
        </p:txBody>
      </p:sp>
      <p:sp>
        <p:nvSpPr>
          <p:cNvPr id="3" name="Content Placeholder 2">
            <a:extLst>
              <a:ext uri="{FF2B5EF4-FFF2-40B4-BE49-F238E27FC236}">
                <a16:creationId xmlns:a16="http://schemas.microsoft.com/office/drawing/2014/main" id="{0F38E8E7-C84F-45F5-859C-CB6CE6B04F65}"/>
              </a:ext>
            </a:extLst>
          </p:cNvPr>
          <p:cNvSpPr>
            <a:spLocks noGrp="1"/>
          </p:cNvSpPr>
          <p:nvPr>
            <p:ph sz="half" idx="1"/>
          </p:nvPr>
        </p:nvSpPr>
        <p:spPr/>
        <p:txBody>
          <a:bodyPr>
            <a:normAutofit fontScale="85000" lnSpcReduction="20000"/>
          </a:bodyPr>
          <a:lstStyle/>
          <a:p>
            <a:pPr algn="l"/>
            <a:r>
              <a:rPr lang="en-US" b="0" i="0" dirty="0">
                <a:solidFill>
                  <a:srgbClr val="374151"/>
                </a:solidFill>
                <a:effectLst/>
                <a:latin typeface="Söhne"/>
              </a:rPr>
              <a:t>OpenCV (Open Source Computer Vision Library) is an open-source computer vision and machine learning software library. It was first introduced in 1999 by Intel and is now maintained by the OpenCV community. </a:t>
            </a:r>
          </a:p>
          <a:p>
            <a:pPr algn="l"/>
            <a:r>
              <a:rPr lang="en-US" b="0" i="0" dirty="0">
                <a:solidFill>
                  <a:srgbClr val="374151"/>
                </a:solidFill>
                <a:effectLst/>
                <a:latin typeface="Söhne"/>
              </a:rPr>
              <a:t>The library provides more than 2500 optimized algorithms that include a comprehensive set of both classic and state-of-the-art computer vision and machine learning algorithms.</a:t>
            </a:r>
          </a:p>
          <a:p>
            <a:pPr algn="l"/>
            <a:r>
              <a:rPr lang="en-US" b="0" i="0" dirty="0">
                <a:solidFill>
                  <a:srgbClr val="374151"/>
                </a:solidFill>
                <a:effectLst/>
                <a:latin typeface="Söhne"/>
              </a:rPr>
              <a:t>It provides a wide range of functionalities for image processing, such as image filtering, feature detection, object detection, and more.</a:t>
            </a:r>
          </a:p>
          <a:p>
            <a:r>
              <a:rPr lang="en-US" b="0" i="0" dirty="0">
                <a:solidFill>
                  <a:srgbClr val="374151"/>
                </a:solidFill>
                <a:effectLst/>
                <a:latin typeface="Söhne"/>
              </a:rPr>
              <a:t>Cross-Platform - OpenCV can be used on different operating systems like Windows, Linux, and macOS.</a:t>
            </a:r>
          </a:p>
          <a:p>
            <a:pPr algn="l"/>
            <a:endParaRPr lang="en-US" b="0" i="0" dirty="0">
              <a:solidFill>
                <a:srgbClr val="374151"/>
              </a:solidFill>
              <a:effectLst/>
              <a:latin typeface="Söhne"/>
            </a:endParaRPr>
          </a:p>
          <a:p>
            <a:pPr marL="0" indent="0">
              <a:buNone/>
            </a:pPr>
            <a:br>
              <a:rPr lang="en-US" dirty="0"/>
            </a:br>
            <a:endParaRPr lang="en-US" dirty="0"/>
          </a:p>
        </p:txBody>
      </p:sp>
      <p:sp>
        <p:nvSpPr>
          <p:cNvPr id="4" name="Content Placeholder 3">
            <a:extLst>
              <a:ext uri="{FF2B5EF4-FFF2-40B4-BE49-F238E27FC236}">
                <a16:creationId xmlns:a16="http://schemas.microsoft.com/office/drawing/2014/main" id="{EA4BDF15-ABF2-4F19-92E9-A6539C25FD20}"/>
              </a:ext>
            </a:extLst>
          </p:cNvPr>
          <p:cNvSpPr>
            <a:spLocks noGrp="1"/>
          </p:cNvSpPr>
          <p:nvPr>
            <p:ph sz="half" idx="2"/>
          </p:nvPr>
        </p:nvSpPr>
        <p:spPr/>
        <p:txBody>
          <a:bodyPr>
            <a:normAutofit fontScale="85000" lnSpcReduction="20000"/>
          </a:bodyPr>
          <a:lstStyle/>
          <a:p>
            <a:r>
              <a:rPr lang="en-US" b="0" i="0" dirty="0">
                <a:solidFill>
                  <a:srgbClr val="374151"/>
                </a:solidFill>
                <a:effectLst/>
                <a:latin typeface="Söhne"/>
              </a:rPr>
              <a:t>YOLO (You Only Look Once) is an object detection algorithm that is widely used in computer vision applications. It is based on convolutional neural networks (CNN) and is capable of detecting objects in real-time video streams.</a:t>
            </a:r>
          </a:p>
          <a:p>
            <a:r>
              <a:rPr lang="en-US" b="0" i="0" dirty="0">
                <a:solidFill>
                  <a:srgbClr val="374151"/>
                </a:solidFill>
                <a:effectLst/>
                <a:latin typeface="Söhne"/>
              </a:rPr>
              <a:t> YOLO divides the input image into a grid of cells and predicts the object's class probabilities and bounding box coordinates for each cell.</a:t>
            </a:r>
          </a:p>
          <a:p>
            <a:r>
              <a:rPr lang="en-US" b="0" i="0" dirty="0">
                <a:solidFill>
                  <a:srgbClr val="374151"/>
                </a:solidFill>
                <a:effectLst/>
                <a:latin typeface="Söhne"/>
              </a:rPr>
              <a:t> This approach allows YOLO to detect multiple objects in an image in a single forward pass, making it much faster than other object detection algorithms.</a:t>
            </a:r>
          </a:p>
          <a:p>
            <a:endParaRPr lang="en-US" dirty="0">
              <a:solidFill>
                <a:srgbClr val="374151"/>
              </a:solidFill>
              <a:latin typeface="Söhne"/>
            </a:endParaRPr>
          </a:p>
          <a:p>
            <a:pPr marL="0" indent="0">
              <a:buNone/>
            </a:pPr>
            <a:endParaRPr lang="en-US" dirty="0"/>
          </a:p>
        </p:txBody>
      </p:sp>
    </p:spTree>
    <p:extLst>
      <p:ext uri="{BB962C8B-B14F-4D97-AF65-F5344CB8AC3E}">
        <p14:creationId xmlns:p14="http://schemas.microsoft.com/office/powerpoint/2010/main" val="26548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EB55-691E-446F-9125-3163D6F39FC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C386A64-EE80-47D6-930F-E0A5014263E3}"/>
              </a:ext>
            </a:extLst>
          </p:cNvPr>
          <p:cNvSpPr>
            <a:spLocks noGrp="1"/>
          </p:cNvSpPr>
          <p:nvPr>
            <p:ph idx="1"/>
          </p:nvPr>
        </p:nvSpPr>
        <p:spPr/>
        <p:txBody>
          <a:bodyPr/>
          <a:lstStyle/>
          <a:p>
            <a:pPr marL="0" indent="0">
              <a:buNone/>
            </a:pPr>
            <a:r>
              <a:rPr lang="en-US" b="0" i="0" dirty="0">
                <a:solidFill>
                  <a:srgbClr val="374151"/>
                </a:solidFill>
                <a:effectLst/>
                <a:latin typeface="Söhne"/>
              </a:rPr>
              <a:t>This program is designed to automatically detect and recognize objects within an image using the YOLO (You Only Look Once) algorithm. The algorithm uses deep neural networks to process the image and identify the location of each object along with its corresponding class label. The program aims to provide an efficient and accurate solution for object detection and classification in various computer vision applications.</a:t>
            </a:r>
            <a:endParaRPr lang="en-US" dirty="0"/>
          </a:p>
        </p:txBody>
      </p:sp>
    </p:spTree>
    <p:extLst>
      <p:ext uri="{BB962C8B-B14F-4D97-AF65-F5344CB8AC3E}">
        <p14:creationId xmlns:p14="http://schemas.microsoft.com/office/powerpoint/2010/main" val="122388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696A-79BE-416F-BA81-1E74B0298181}"/>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54401076-1C69-4D45-986C-34753E6982EE}"/>
              </a:ext>
            </a:extLst>
          </p:cNvPr>
          <p:cNvSpPr>
            <a:spLocks noGrp="1"/>
          </p:cNvSpPr>
          <p:nvPr>
            <p:ph idx="1"/>
          </p:nvPr>
        </p:nvSpPr>
        <p:spPr/>
        <p:txBody>
          <a:bodyPr/>
          <a:lstStyle/>
          <a:p>
            <a:r>
              <a:rPr lang="en-US" dirty="0"/>
              <a:t>Humans can easily detect and Identify objects present in an image but for the computer or machine classifying and finding an unknown specific object within an image is a  difficult task.</a:t>
            </a:r>
          </a:p>
          <a:p>
            <a:r>
              <a:rPr lang="en-US" dirty="0"/>
              <a:t>However there exists several object detection software, algorithm's and applications but not provide accurate results. Such as Sliding window, R CNN , Fast R CNN</a:t>
            </a:r>
          </a:p>
        </p:txBody>
      </p:sp>
    </p:spTree>
    <p:extLst>
      <p:ext uri="{BB962C8B-B14F-4D97-AF65-F5344CB8AC3E}">
        <p14:creationId xmlns:p14="http://schemas.microsoft.com/office/powerpoint/2010/main" val="266639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E885-BD94-4568-9FAA-5DB0D76B49BD}"/>
              </a:ext>
            </a:extLst>
          </p:cNvPr>
          <p:cNvSpPr>
            <a:spLocks noGrp="1"/>
          </p:cNvSpPr>
          <p:nvPr>
            <p:ph type="title"/>
          </p:nvPr>
        </p:nvSpPr>
        <p:spPr/>
        <p:txBody>
          <a:bodyPr/>
          <a:lstStyle/>
          <a:p>
            <a:r>
              <a:rPr lang="en-US" dirty="0"/>
              <a:t>Solution domain</a:t>
            </a:r>
          </a:p>
        </p:txBody>
      </p:sp>
      <p:sp>
        <p:nvSpPr>
          <p:cNvPr id="3" name="Content Placeholder 2">
            <a:extLst>
              <a:ext uri="{FF2B5EF4-FFF2-40B4-BE49-F238E27FC236}">
                <a16:creationId xmlns:a16="http://schemas.microsoft.com/office/drawing/2014/main" id="{6DD79BDF-6632-4546-8287-38A56FD8CA13}"/>
              </a:ext>
            </a:extLst>
          </p:cNvPr>
          <p:cNvSpPr>
            <a:spLocks noGrp="1"/>
          </p:cNvSpPr>
          <p:nvPr>
            <p:ph idx="1"/>
          </p:nvPr>
        </p:nvSpPr>
        <p:spPr/>
        <p:txBody>
          <a:bodyPr/>
          <a:lstStyle/>
          <a:p>
            <a:r>
              <a:rPr lang="en-US" b="0" i="0" dirty="0">
                <a:solidFill>
                  <a:srgbClr val="374151"/>
                </a:solidFill>
                <a:effectLst/>
                <a:latin typeface="Söhne"/>
              </a:rPr>
              <a:t>This project involves the use of computer vision and deep learning techniques to develop an object detection program using the YOLO (You Only Look Once) algorithm.</a:t>
            </a:r>
          </a:p>
          <a:p>
            <a:r>
              <a:rPr lang="en-US" b="0" i="0" dirty="0">
                <a:solidFill>
                  <a:srgbClr val="374151"/>
                </a:solidFill>
                <a:effectLst/>
                <a:latin typeface="Söhne"/>
              </a:rPr>
              <a:t> This includes pre-processing the input image, applying the YOLO algorithm to identify objects, and then drawing bounding boxes around the identified objects. </a:t>
            </a:r>
          </a:p>
          <a:p>
            <a:r>
              <a:rPr lang="en-US" b="0" i="0" dirty="0">
                <a:solidFill>
                  <a:srgbClr val="374151"/>
                </a:solidFill>
                <a:effectLst/>
                <a:latin typeface="Söhne"/>
              </a:rPr>
              <a:t>The program requires the use of libraries such as OpenCV and NumPy for image processing and manipulation, and the YOLO weights and configuration files for object detection.</a:t>
            </a:r>
          </a:p>
          <a:p>
            <a:r>
              <a:rPr lang="en-US" dirty="0"/>
              <a:t> The true purpose of this project is that it can be used in security, surveillance and autonomous vehicle driving to detect pedestrians walking or jogging on the street to avoid accidents .</a:t>
            </a:r>
          </a:p>
          <a:p>
            <a:endParaRPr lang="en-US" dirty="0"/>
          </a:p>
        </p:txBody>
      </p:sp>
    </p:spTree>
    <p:extLst>
      <p:ext uri="{BB962C8B-B14F-4D97-AF65-F5344CB8AC3E}">
        <p14:creationId xmlns:p14="http://schemas.microsoft.com/office/powerpoint/2010/main" val="136865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5D17-4C96-4C20-B40F-5959F222194D}"/>
              </a:ext>
            </a:extLst>
          </p:cNvPr>
          <p:cNvSpPr>
            <a:spLocks noGrp="1"/>
          </p:cNvSpPr>
          <p:nvPr>
            <p:ph type="title"/>
          </p:nvPr>
        </p:nvSpPr>
        <p:spPr/>
        <p:txBody>
          <a:bodyPr/>
          <a:lstStyle/>
          <a:p>
            <a:r>
              <a:rPr lang="en-US" dirty="0"/>
              <a:t>Required resources</a:t>
            </a:r>
          </a:p>
        </p:txBody>
      </p:sp>
      <p:sp>
        <p:nvSpPr>
          <p:cNvPr id="3" name="Content Placeholder 2">
            <a:extLst>
              <a:ext uri="{FF2B5EF4-FFF2-40B4-BE49-F238E27FC236}">
                <a16:creationId xmlns:a16="http://schemas.microsoft.com/office/drawing/2014/main" id="{0318E372-02F8-47CE-BA3F-DF3F46A534B8}"/>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A computer with a CPU and GPU (preferably Nvidia GPU) capable of running deep learning algorithms.</a:t>
            </a:r>
          </a:p>
          <a:p>
            <a:pPr algn="l">
              <a:buFont typeface="+mj-lt"/>
              <a:buAutoNum type="arabicPeriod"/>
            </a:pPr>
            <a:r>
              <a:rPr lang="en-US" b="0" i="0" dirty="0">
                <a:solidFill>
                  <a:srgbClr val="374151"/>
                </a:solidFill>
                <a:effectLst/>
                <a:latin typeface="Söhne"/>
              </a:rPr>
              <a:t>OpenCV library for image processing.</a:t>
            </a:r>
          </a:p>
          <a:p>
            <a:pPr algn="l">
              <a:buFont typeface="+mj-lt"/>
              <a:buAutoNum type="arabicPeriod"/>
            </a:pPr>
            <a:r>
              <a:rPr lang="en-US" b="0" i="0" dirty="0">
                <a:solidFill>
                  <a:srgbClr val="374151"/>
                </a:solidFill>
                <a:effectLst/>
                <a:latin typeface="Söhne"/>
              </a:rPr>
              <a:t>Darknet framework for implementing YOLO algorithm.</a:t>
            </a:r>
          </a:p>
          <a:p>
            <a:pPr algn="l">
              <a:buFont typeface="+mj-lt"/>
              <a:buAutoNum type="arabicPeriod"/>
            </a:pPr>
            <a:r>
              <a:rPr lang="en-US" b="0" i="0" dirty="0">
                <a:solidFill>
                  <a:srgbClr val="374151"/>
                </a:solidFill>
                <a:effectLst/>
                <a:latin typeface="Söhne"/>
              </a:rPr>
              <a:t>COCO dataset for object detection.</a:t>
            </a:r>
          </a:p>
          <a:p>
            <a:pPr algn="l">
              <a:buFont typeface="+mj-lt"/>
              <a:buAutoNum type="arabicPeriod"/>
            </a:pPr>
            <a:r>
              <a:rPr lang="en-US" b="0" i="0" dirty="0">
                <a:solidFill>
                  <a:srgbClr val="374151"/>
                </a:solidFill>
                <a:effectLst/>
                <a:latin typeface="Söhne"/>
              </a:rPr>
              <a:t>Pre-trained YOLO model weights.</a:t>
            </a:r>
          </a:p>
          <a:p>
            <a:pPr algn="l">
              <a:buFont typeface="+mj-lt"/>
              <a:buAutoNum type="arabicPeriod"/>
            </a:pPr>
            <a:r>
              <a:rPr lang="en-US" b="0" i="0" dirty="0" err="1">
                <a:solidFill>
                  <a:srgbClr val="374151"/>
                </a:solidFill>
                <a:effectLst/>
                <a:latin typeface="Söhne"/>
              </a:rPr>
              <a:t>Coco.names</a:t>
            </a:r>
            <a:r>
              <a:rPr lang="en-US" b="0" i="0" dirty="0">
                <a:solidFill>
                  <a:srgbClr val="374151"/>
                </a:solidFill>
                <a:effectLst/>
                <a:latin typeface="Söhne"/>
              </a:rPr>
              <a:t> file containing the names of the objects present in the COCO dataset.</a:t>
            </a:r>
          </a:p>
          <a:p>
            <a:pPr algn="l">
              <a:buFont typeface="+mj-lt"/>
              <a:buAutoNum type="arabicPeriod"/>
            </a:pPr>
            <a:r>
              <a:rPr lang="en-US" b="0" i="0" dirty="0">
                <a:solidFill>
                  <a:srgbClr val="374151"/>
                </a:solidFill>
                <a:effectLst/>
                <a:latin typeface="Söhne"/>
              </a:rPr>
              <a:t>A text editor or IDE for writing and executing the code.</a:t>
            </a:r>
          </a:p>
          <a:p>
            <a:pPr algn="l">
              <a:buFont typeface="+mj-lt"/>
              <a:buAutoNum type="arabicPeriod"/>
            </a:pPr>
            <a:r>
              <a:rPr lang="en-US" b="0" i="0" dirty="0">
                <a:solidFill>
                  <a:srgbClr val="374151"/>
                </a:solidFill>
                <a:effectLst/>
                <a:latin typeface="Söhne"/>
              </a:rPr>
              <a:t>Sufficient storage space to store the required dataset and trained model weights.</a:t>
            </a:r>
          </a:p>
          <a:p>
            <a:endParaRPr lang="en-US" dirty="0"/>
          </a:p>
        </p:txBody>
      </p:sp>
    </p:spTree>
    <p:extLst>
      <p:ext uri="{BB962C8B-B14F-4D97-AF65-F5344CB8AC3E}">
        <p14:creationId xmlns:p14="http://schemas.microsoft.com/office/powerpoint/2010/main" val="1395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8519-2C4F-447F-B316-0401F4F8E3A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3721AAB-D89D-44E0-B819-8BA3A1EACEC0}"/>
              </a:ext>
            </a:extLst>
          </p:cNvPr>
          <p:cNvSpPr>
            <a:spLocks noGrp="1"/>
          </p:cNvSpPr>
          <p:nvPr>
            <p:ph idx="1"/>
          </p:nvPr>
        </p:nvSpPr>
        <p:spPr/>
        <p:txBody>
          <a:bodyPr/>
          <a:lstStyle/>
          <a:p>
            <a:pPr>
              <a:buFont typeface="Wingdings" panose="05000000000000000000" pitchFamily="2" charset="2"/>
              <a:buChar char="§"/>
            </a:pPr>
            <a:r>
              <a:rPr lang="en-US" b="0" i="0" dirty="0">
                <a:solidFill>
                  <a:srgbClr val="374151"/>
                </a:solidFill>
                <a:effectLst/>
                <a:latin typeface="Söhne"/>
              </a:rPr>
              <a:t>The preprocessing step involves loading the input image, resizing it to fit the input size of the YOLO model, and normalizing the pixel values of the image to be in the range [0, 1].</a:t>
            </a:r>
          </a:p>
          <a:p>
            <a:pPr>
              <a:buFont typeface="Wingdings" panose="05000000000000000000" pitchFamily="2" charset="2"/>
              <a:buChar char="§"/>
            </a:pPr>
            <a:r>
              <a:rPr lang="en-US" b="0" i="0" dirty="0">
                <a:solidFill>
                  <a:srgbClr val="374151"/>
                </a:solidFill>
                <a:effectLst/>
                <a:latin typeface="Söhne"/>
              </a:rPr>
              <a:t> Additionally, the program loads the YOLO model and retrieves the output layer names. These steps prepare the image and the model for object detection.</a:t>
            </a:r>
          </a:p>
          <a:p>
            <a:pPr>
              <a:buFont typeface="Wingdings" panose="05000000000000000000" pitchFamily="2" charset="2"/>
              <a:buChar char="§"/>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42117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E0BC-17B8-47AC-878F-FC0B488EA48D}"/>
              </a:ext>
            </a:extLst>
          </p:cNvPr>
          <p:cNvSpPr>
            <a:spLocks noGrp="1"/>
          </p:cNvSpPr>
          <p:nvPr>
            <p:ph type="title"/>
          </p:nvPr>
        </p:nvSpPr>
        <p:spPr>
          <a:xfrm>
            <a:off x="767857" y="933451"/>
            <a:ext cx="3031852" cy="400050"/>
          </a:xfrm>
        </p:spPr>
        <p:txBody>
          <a:bodyPr>
            <a:normAutofit fontScale="90000"/>
          </a:bodyPr>
          <a:lstStyle/>
          <a:p>
            <a:r>
              <a:rPr lang="en-US" dirty="0"/>
              <a:t>Yolo framework</a:t>
            </a:r>
          </a:p>
        </p:txBody>
      </p:sp>
      <p:pic>
        <p:nvPicPr>
          <p:cNvPr id="6" name="Content Placeholder 5">
            <a:extLst>
              <a:ext uri="{FF2B5EF4-FFF2-40B4-BE49-F238E27FC236}">
                <a16:creationId xmlns:a16="http://schemas.microsoft.com/office/drawing/2014/main" id="{A2734903-9E9A-4B4D-AD92-34642B4EAD74}"/>
              </a:ext>
            </a:extLst>
          </p:cNvPr>
          <p:cNvPicPr>
            <a:picLocks noGrp="1" noChangeAspect="1"/>
          </p:cNvPicPr>
          <p:nvPr>
            <p:ph idx="1"/>
          </p:nvPr>
        </p:nvPicPr>
        <p:blipFill>
          <a:blip r:embed="rId2"/>
          <a:stretch>
            <a:fillRect/>
          </a:stretch>
        </p:blipFill>
        <p:spPr>
          <a:xfrm>
            <a:off x="5368925" y="1694656"/>
            <a:ext cx="5715000" cy="3629025"/>
          </a:xfrm>
        </p:spPr>
      </p:pic>
      <p:sp>
        <p:nvSpPr>
          <p:cNvPr id="4" name="Text Placeholder 3">
            <a:extLst>
              <a:ext uri="{FF2B5EF4-FFF2-40B4-BE49-F238E27FC236}">
                <a16:creationId xmlns:a16="http://schemas.microsoft.com/office/drawing/2014/main" id="{EFCE679F-F0BE-4B18-8057-CC1F60EDF918}"/>
              </a:ext>
            </a:extLst>
          </p:cNvPr>
          <p:cNvSpPr>
            <a:spLocks noGrp="1"/>
          </p:cNvSpPr>
          <p:nvPr>
            <p:ph type="body" sz="half" idx="2"/>
          </p:nvPr>
        </p:nvSpPr>
        <p:spPr>
          <a:xfrm>
            <a:off x="767857" y="1333501"/>
            <a:ext cx="3031852" cy="3001392"/>
          </a:xfrm>
        </p:spPr>
        <p:txBody>
          <a:bodyPr>
            <a:noAutofit/>
          </a:bodyPr>
          <a:lstStyle/>
          <a:p>
            <a:r>
              <a:rPr lang="en-US" sz="1400" b="0" i="0" dirty="0">
                <a:solidFill>
                  <a:schemeClr val="bg1"/>
                </a:solidFill>
                <a:effectLst/>
                <a:latin typeface="Söhne"/>
              </a:rPr>
              <a:t>YOLO (You Only Look Once) is an object detection system that uses a single neural network to predict bounding boxes and class probabilities for objects in an image. It divides an image into a grid of cells and predicts bounding boxes, class probabilities, and confidence scores for each cell.</a:t>
            </a:r>
          </a:p>
          <a:p>
            <a:r>
              <a:rPr lang="en-US" sz="1400" b="0" i="0" dirty="0">
                <a:solidFill>
                  <a:schemeClr val="bg1"/>
                </a:solidFill>
                <a:effectLst/>
                <a:latin typeface="Söhne"/>
              </a:rPr>
              <a:t>The network uses convolutional layers to extract features from the input image and then applies a series of fully connected layers to predict the classes and bounding boxes.</a:t>
            </a:r>
          </a:p>
          <a:p>
            <a:r>
              <a:rPr lang="en-US" sz="1400" b="0" i="0" dirty="0">
                <a:solidFill>
                  <a:schemeClr val="bg1"/>
                </a:solidFill>
                <a:effectLst/>
                <a:latin typeface="Söhne"/>
              </a:rPr>
              <a:t>YOLO is fast and accurate and can detect objects in real-time. It has been widely used in a variety of applications, including self-driving cars, robotics, and surveillance systems.</a:t>
            </a:r>
            <a:endParaRPr lang="en-US" sz="1400" b="1" dirty="0">
              <a:solidFill>
                <a:schemeClr val="bg1"/>
              </a:solidFill>
            </a:endParaRPr>
          </a:p>
        </p:txBody>
      </p:sp>
    </p:spTree>
    <p:extLst>
      <p:ext uri="{BB962C8B-B14F-4D97-AF65-F5344CB8AC3E}">
        <p14:creationId xmlns:p14="http://schemas.microsoft.com/office/powerpoint/2010/main" val="33884372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{70B40B45-1DD2-4BB6-AFDE-47CA4A5AC626}tf33552983_win32</Template>
  <TotalTime>0</TotalTime>
  <Words>875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Franklin Gothic Book</vt:lpstr>
      <vt:lpstr>Franklin Gothic Demi</vt:lpstr>
      <vt:lpstr>Söhne</vt:lpstr>
      <vt:lpstr>Wingdings</vt:lpstr>
      <vt:lpstr>Wingdings 2</vt:lpstr>
      <vt:lpstr>DividendVTI</vt:lpstr>
      <vt:lpstr>OBJECT DETECTION USING OPENCV &amp; YOLO </vt:lpstr>
      <vt:lpstr>CONTENT</vt:lpstr>
      <vt:lpstr>                          OPENcv &amp; yolo an introduction</vt:lpstr>
      <vt:lpstr>OBJECTIVE</vt:lpstr>
      <vt:lpstr>Problem Domain</vt:lpstr>
      <vt:lpstr>Solution domain</vt:lpstr>
      <vt:lpstr>Required resources</vt:lpstr>
      <vt:lpstr>Pre-processing</vt:lpstr>
      <vt:lpstr>Yolo framework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2023-04-29T17:34:59Z</dcterms:created>
  <dcterms:modified xsi:type="dcterms:W3CDTF">2023-05-17T07:06:18Z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